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xml" ContentType="application/vnd.openxmlformats-officedocument.presentationml.tags+xml"/>
  <Override PartName="/ppt/notesSlides/notesSlide16.xml" ContentType="application/vnd.openxmlformats-officedocument.presentationml.notesSlide+xml"/>
  <Override PartName="/ppt/tags/tag4.xml" ContentType="application/vnd.openxmlformats-officedocument.presentationml.tags+xml"/>
  <Override PartName="/ppt/notesSlides/notesSlide17.xml" ContentType="application/vnd.openxmlformats-officedocument.presentationml.notesSlide+xml"/>
  <Override PartName="/ppt/tags/tag5.xml" ContentType="application/vnd.openxmlformats-officedocument.presentationml.tags+xml"/>
  <Override PartName="/ppt/notesSlides/notesSlide18.xml" ContentType="application/vnd.openxmlformats-officedocument.presentationml.notesSlide+xml"/>
  <Override PartName="/ppt/tags/tag6.xml" ContentType="application/vnd.openxmlformats-officedocument.presentationml.tags+xml"/>
  <Override PartName="/ppt/notesSlides/notesSlide19.xml" ContentType="application/vnd.openxmlformats-officedocument.presentationml.notesSlide+xml"/>
  <Override PartName="/ppt/tags/tag7.xml" ContentType="application/vnd.openxmlformats-officedocument.presentationml.tags+xml"/>
  <Override PartName="/ppt/notesSlides/notesSlide20.xml" ContentType="application/vnd.openxmlformats-officedocument.presentationml.notesSlide+xml"/>
  <Override PartName="/ppt/tags/tag8.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6" r:id="rId1"/>
  </p:sldMasterIdLst>
  <p:notesMasterIdLst>
    <p:notesMasterId r:id="rId125"/>
  </p:notesMasterIdLst>
  <p:sldIdLst>
    <p:sldId id="259" r:id="rId2"/>
    <p:sldId id="261" r:id="rId3"/>
    <p:sldId id="262" r:id="rId4"/>
    <p:sldId id="265" r:id="rId5"/>
    <p:sldId id="266" r:id="rId6"/>
    <p:sldId id="267" r:id="rId7"/>
    <p:sldId id="827" r:id="rId8"/>
    <p:sldId id="2147472473" r:id="rId9"/>
    <p:sldId id="2147472474" r:id="rId10"/>
    <p:sldId id="2147472477" r:id="rId11"/>
    <p:sldId id="2147472475" r:id="rId12"/>
    <p:sldId id="2147472478" r:id="rId13"/>
    <p:sldId id="2147376753" r:id="rId14"/>
    <p:sldId id="2147376755" r:id="rId15"/>
    <p:sldId id="2147376756" r:id="rId16"/>
    <p:sldId id="2147376757" r:id="rId17"/>
    <p:sldId id="2147376758" r:id="rId18"/>
    <p:sldId id="257" r:id="rId19"/>
    <p:sldId id="2147472476" r:id="rId20"/>
    <p:sldId id="2147376845" r:id="rId21"/>
    <p:sldId id="2147472479" r:id="rId22"/>
    <p:sldId id="2147472480" r:id="rId23"/>
    <p:sldId id="2147472481" r:id="rId24"/>
    <p:sldId id="2147472487" r:id="rId25"/>
    <p:sldId id="2147472485" r:id="rId26"/>
    <p:sldId id="2147472486" r:id="rId27"/>
    <p:sldId id="2147377403" r:id="rId28"/>
    <p:sldId id="373" r:id="rId29"/>
    <p:sldId id="374" r:id="rId30"/>
    <p:sldId id="375" r:id="rId31"/>
    <p:sldId id="376" r:id="rId32"/>
    <p:sldId id="377" r:id="rId33"/>
    <p:sldId id="378" r:id="rId34"/>
    <p:sldId id="379" r:id="rId35"/>
    <p:sldId id="380" r:id="rId36"/>
    <p:sldId id="381" r:id="rId37"/>
    <p:sldId id="382" r:id="rId38"/>
    <p:sldId id="383" r:id="rId39"/>
    <p:sldId id="384" r:id="rId40"/>
    <p:sldId id="385" r:id="rId41"/>
    <p:sldId id="386" r:id="rId42"/>
    <p:sldId id="387" r:id="rId43"/>
    <p:sldId id="388" r:id="rId44"/>
    <p:sldId id="2147472488" r:id="rId45"/>
    <p:sldId id="390" r:id="rId46"/>
    <p:sldId id="391" r:id="rId47"/>
    <p:sldId id="392" r:id="rId48"/>
    <p:sldId id="393" r:id="rId49"/>
    <p:sldId id="394" r:id="rId50"/>
    <p:sldId id="395" r:id="rId51"/>
    <p:sldId id="396" r:id="rId52"/>
    <p:sldId id="397" r:id="rId53"/>
    <p:sldId id="398" r:id="rId54"/>
    <p:sldId id="399" r:id="rId55"/>
    <p:sldId id="400" r:id="rId56"/>
    <p:sldId id="401" r:id="rId57"/>
    <p:sldId id="402" r:id="rId58"/>
    <p:sldId id="403" r:id="rId59"/>
    <p:sldId id="404" r:id="rId60"/>
    <p:sldId id="405" r:id="rId61"/>
    <p:sldId id="406" r:id="rId62"/>
    <p:sldId id="2147472489" r:id="rId63"/>
    <p:sldId id="407" r:id="rId64"/>
    <p:sldId id="2147472490" r:id="rId65"/>
    <p:sldId id="337" r:id="rId66"/>
    <p:sldId id="2147472491" r:id="rId67"/>
    <p:sldId id="2147472492" r:id="rId68"/>
    <p:sldId id="2147472493" r:id="rId69"/>
    <p:sldId id="367" r:id="rId70"/>
    <p:sldId id="2147472494" r:id="rId71"/>
    <p:sldId id="368" r:id="rId72"/>
    <p:sldId id="2147472495" r:id="rId73"/>
    <p:sldId id="370" r:id="rId74"/>
    <p:sldId id="2147472496" r:id="rId75"/>
    <p:sldId id="369" r:id="rId76"/>
    <p:sldId id="2147472497" r:id="rId77"/>
    <p:sldId id="371" r:id="rId78"/>
    <p:sldId id="2147472498" r:id="rId79"/>
    <p:sldId id="372" r:id="rId80"/>
    <p:sldId id="2147472499" r:id="rId81"/>
    <p:sldId id="2147472500" r:id="rId82"/>
    <p:sldId id="2147472501" r:id="rId83"/>
    <p:sldId id="2147472502" r:id="rId84"/>
    <p:sldId id="389" r:id="rId85"/>
    <p:sldId id="2147472503" r:id="rId86"/>
    <p:sldId id="2147472504" r:id="rId87"/>
    <p:sldId id="2147472505" r:id="rId88"/>
    <p:sldId id="2147472506" r:id="rId89"/>
    <p:sldId id="2147472507" r:id="rId90"/>
    <p:sldId id="611" r:id="rId91"/>
    <p:sldId id="2147472508" r:id="rId92"/>
    <p:sldId id="674" r:id="rId93"/>
    <p:sldId id="675" r:id="rId94"/>
    <p:sldId id="676" r:id="rId95"/>
    <p:sldId id="271" r:id="rId96"/>
    <p:sldId id="272" r:id="rId97"/>
    <p:sldId id="275" r:id="rId98"/>
    <p:sldId id="276" r:id="rId99"/>
    <p:sldId id="277" r:id="rId100"/>
    <p:sldId id="278" r:id="rId101"/>
    <p:sldId id="279" r:id="rId102"/>
    <p:sldId id="280" r:id="rId103"/>
    <p:sldId id="281" r:id="rId104"/>
    <p:sldId id="284" r:id="rId105"/>
    <p:sldId id="575" r:id="rId106"/>
    <p:sldId id="285" r:id="rId107"/>
    <p:sldId id="576" r:id="rId108"/>
    <p:sldId id="288" r:id="rId109"/>
    <p:sldId id="289" r:id="rId110"/>
    <p:sldId id="572" r:id="rId111"/>
    <p:sldId id="574" r:id="rId112"/>
    <p:sldId id="573" r:id="rId113"/>
    <p:sldId id="296" r:id="rId114"/>
    <p:sldId id="297" r:id="rId115"/>
    <p:sldId id="677" r:id="rId116"/>
    <p:sldId id="304" r:id="rId117"/>
    <p:sldId id="305" r:id="rId118"/>
    <p:sldId id="306" r:id="rId119"/>
    <p:sldId id="309" r:id="rId120"/>
    <p:sldId id="577" r:id="rId121"/>
    <p:sldId id="310" r:id="rId122"/>
    <p:sldId id="680" r:id="rId123"/>
    <p:sldId id="269" r:id="rId124"/>
  </p:sldIdLst>
  <p:sldSz cx="9144000" cy="5143500" type="screen16x9"/>
  <p:notesSz cx="6858000" cy="9144000"/>
  <p:embeddedFontLst>
    <p:embeddedFont>
      <p:font typeface="Calibri" panose="020F0502020204030204" pitchFamily="34" charset="0"/>
      <p:regular r:id="rId126"/>
      <p:bold r:id="rId127"/>
      <p:italic r:id="rId128"/>
      <p:boldItalic r:id="rId129"/>
    </p:embeddedFont>
    <p:embeddedFont>
      <p:font typeface="Cambria" panose="02040503050406030204" pitchFamily="18" charset="0"/>
      <p:regular r:id="rId130"/>
      <p:bold r:id="rId131"/>
      <p:italic r:id="rId132"/>
      <p:boldItalic r:id="rId133"/>
    </p:embeddedFont>
    <p:embeddedFont>
      <p:font typeface="Consolas" panose="020B0609020204030204" pitchFamily="49" charset="0"/>
      <p:regular r:id="rId134"/>
      <p:bold r:id="rId135"/>
      <p:italic r:id="rId136"/>
      <p:boldItalic r:id="rId137"/>
    </p:embeddedFont>
    <p:embeddedFont>
      <p:font typeface="Georgia" panose="02040502050405020303" pitchFamily="18" charset="0"/>
      <p:regular r:id="rId138"/>
      <p:bold r:id="rId139"/>
      <p:italic r:id="rId140"/>
      <p:boldItalic r:id="rId141"/>
    </p:embeddedFont>
    <p:embeddedFont>
      <p:font typeface="Georgia Pro Light" panose="02040302050405020303" pitchFamily="18" charset="0"/>
      <p:regular r:id="rId142"/>
      <p:italic r:id="rId143"/>
    </p:embeddedFont>
    <p:embeddedFont>
      <p:font typeface="Helvetica Neue" panose="020B0604020202020204" charset="0"/>
      <p:regular r:id="rId144"/>
      <p:bold r:id="rId145"/>
      <p:italic r:id="rId146"/>
      <p:boldItalic r:id="rId147"/>
    </p:embeddedFont>
    <p:embeddedFont>
      <p:font typeface="Helvetica Neue Light" panose="020B0604020202020204" charset="0"/>
      <p:regular r:id="rId148"/>
      <p:bold r:id="rId149"/>
      <p:italic r:id="rId150"/>
      <p:boldItalic r:id="rId151"/>
    </p:embeddedFont>
    <p:embeddedFont>
      <p:font typeface="Lato" panose="020F0502020204030203" pitchFamily="34" charset="0"/>
      <p:regular r:id="rId152"/>
      <p:bold r:id="rId153"/>
      <p:italic r:id="rId154"/>
      <p:boldItalic r:id="rId155"/>
    </p:embeddedFont>
    <p:embeddedFont>
      <p:font typeface="Montserrat" panose="00000500000000000000" pitchFamily="2" charset="0"/>
      <p:regular r:id="rId156"/>
      <p:bold r:id="rId157"/>
      <p:italic r:id="rId158"/>
      <p:boldItalic r:id="rId159"/>
    </p:embeddedFont>
    <p:embeddedFont>
      <p:font typeface="Montserrat Medium" panose="00000600000000000000" pitchFamily="2" charset="0"/>
      <p:regular r:id="rId160"/>
      <p:bold r:id="rId161"/>
      <p:italic r:id="rId162"/>
      <p:boldItalic r:id="rId163"/>
    </p:embeddedFont>
    <p:embeddedFont>
      <p:font typeface="Trebuchet MS" panose="020B0603020202020204" pitchFamily="34" charset="0"/>
      <p:regular r:id="rId164"/>
      <p:bold r:id="rId165"/>
      <p:italic r:id="rId166"/>
      <p:boldItalic r:id="rId1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888" autoAdjust="0"/>
  </p:normalViewPr>
  <p:slideViewPr>
    <p:cSldViewPr snapToGrid="0">
      <p:cViewPr varScale="1">
        <p:scale>
          <a:sx n="103" d="100"/>
          <a:sy n="103" d="100"/>
        </p:scale>
        <p:origin x="1056"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13.fntdata"/><Relationship Id="rId159" Type="http://schemas.openxmlformats.org/officeDocument/2006/relationships/font" Target="fonts/font34.fntdata"/><Relationship Id="rId170"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font" Target="fonts/font3.fntdata"/><Relationship Id="rId149" Type="http://schemas.openxmlformats.org/officeDocument/2006/relationships/font" Target="fonts/font24.fntdata"/><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35.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font" Target="fonts/font14.fntdata"/><Relationship Id="rId85" Type="http://schemas.openxmlformats.org/officeDocument/2006/relationships/slide" Target="slides/slide84.xml"/><Relationship Id="rId150" Type="http://schemas.openxmlformats.org/officeDocument/2006/relationships/font" Target="fonts/font25.fntdata"/><Relationship Id="rId171"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font" Target="fonts/font4.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15.fntdata"/><Relationship Id="rId145" Type="http://schemas.openxmlformats.org/officeDocument/2006/relationships/font" Target="fonts/font20.fntdata"/><Relationship Id="rId161" Type="http://schemas.openxmlformats.org/officeDocument/2006/relationships/font" Target="fonts/font36.fntdata"/><Relationship Id="rId166" Type="http://schemas.openxmlformats.org/officeDocument/2006/relationships/font" Target="fonts/font41.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5.fntdata"/><Relationship Id="rId135" Type="http://schemas.openxmlformats.org/officeDocument/2006/relationships/font" Target="fonts/font10.fntdata"/><Relationship Id="rId151" Type="http://schemas.openxmlformats.org/officeDocument/2006/relationships/font" Target="fonts/font26.fntdata"/><Relationship Id="rId156" Type="http://schemas.openxmlformats.org/officeDocument/2006/relationships/font" Target="fonts/font31.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141" Type="http://schemas.openxmlformats.org/officeDocument/2006/relationships/font" Target="fonts/font16.fntdata"/><Relationship Id="rId146" Type="http://schemas.openxmlformats.org/officeDocument/2006/relationships/font" Target="fonts/font21.fntdata"/><Relationship Id="rId167" Type="http://schemas.openxmlformats.org/officeDocument/2006/relationships/font" Target="fonts/font4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3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6.fntdata"/><Relationship Id="rId136" Type="http://schemas.openxmlformats.org/officeDocument/2006/relationships/font" Target="fonts/font11.fntdata"/><Relationship Id="rId157" Type="http://schemas.openxmlformats.org/officeDocument/2006/relationships/font" Target="fonts/font32.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27.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1.fntdata"/><Relationship Id="rId147" Type="http://schemas.openxmlformats.org/officeDocument/2006/relationships/font" Target="fonts/font22.fntdata"/><Relationship Id="rId16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17.fntdata"/><Relationship Id="rId163" Type="http://schemas.openxmlformats.org/officeDocument/2006/relationships/font" Target="fonts/font38.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12.fntdata"/><Relationship Id="rId158" Type="http://schemas.openxmlformats.org/officeDocument/2006/relationships/font" Target="fonts/font33.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7.fntdata"/><Relationship Id="rId153" Type="http://schemas.openxmlformats.org/officeDocument/2006/relationships/font" Target="fonts/font28.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font" Target="fonts/font18.fntdata"/><Relationship Id="rId148" Type="http://schemas.openxmlformats.org/officeDocument/2006/relationships/font" Target="fonts/font23.fntdata"/><Relationship Id="rId164" Type="http://schemas.openxmlformats.org/officeDocument/2006/relationships/font" Target="fonts/font39.fntdata"/><Relationship Id="rId16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8.fntdata"/><Relationship Id="rId154" Type="http://schemas.openxmlformats.org/officeDocument/2006/relationships/font" Target="fonts/font29.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font" Target="fonts/font19.fntdata"/><Relationship Id="rId90" Type="http://schemas.openxmlformats.org/officeDocument/2006/relationships/slide" Target="slides/slide89.xml"/><Relationship Id="rId165" Type="http://schemas.openxmlformats.org/officeDocument/2006/relationships/font" Target="fonts/font40.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font" Target="fonts/font9.fntdata"/><Relationship Id="rId80" Type="http://schemas.openxmlformats.org/officeDocument/2006/relationships/slide" Target="slides/slide79.xml"/><Relationship Id="rId155" Type="http://schemas.openxmlformats.org/officeDocument/2006/relationships/font" Target="fonts/font30.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a0f3892661_1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a0f3892661_1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404040"/>
                </a:solidFill>
                <a:latin typeface="Calibri"/>
                <a:ea typeface="Calibri"/>
                <a:cs typeface="Calibri"/>
                <a:sym typeface="Calibri"/>
              </a:rPr>
              <a:t>Mandatory</a:t>
            </a:r>
            <a:r>
              <a:rPr lang="en" sz="1200">
                <a:solidFill>
                  <a:srgbClr val="404040"/>
                </a:solidFill>
                <a:latin typeface="Calibri"/>
                <a:ea typeface="Calibri"/>
                <a:cs typeface="Calibri"/>
                <a:sym typeface="Calibri"/>
              </a:rPr>
              <a:t> </a:t>
            </a:r>
            <a:endParaRPr sz="1200" b="1">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b="1">
                <a:solidFill>
                  <a:srgbClr val="404040"/>
                </a:solidFill>
                <a:latin typeface="Calibri"/>
                <a:ea typeface="Calibri"/>
                <a:cs typeface="Calibri"/>
                <a:sym typeface="Calibri"/>
              </a:rPr>
              <a:t>ACTION</a:t>
            </a:r>
            <a:r>
              <a:rPr lang="en" sz="1200">
                <a:solidFill>
                  <a:srgbClr val="404040"/>
                </a:solidFill>
                <a:latin typeface="Calibri"/>
                <a:ea typeface="Calibri"/>
                <a:cs typeface="Calibri"/>
                <a:sym typeface="Calibri"/>
              </a:rPr>
              <a:t>: Adjust title to fit your course.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2400" indent="0">
              <a:buNone/>
            </a:pPr>
            <a:r>
              <a:rPr lang="en-US" dirty="0"/>
              <a:t>Deployment and validation is SLOW</a:t>
            </a:r>
          </a:p>
          <a:p>
            <a:pPr marL="152400" indent="0">
              <a:buNone/>
            </a:pPr>
            <a:endParaRPr lang="en-US" dirty="0"/>
          </a:p>
          <a:p>
            <a:pPr marL="152400" indent="0">
              <a:buNone/>
            </a:pPr>
            <a:r>
              <a:rPr lang="en-US" dirty="0"/>
              <a:t>Quality confirmed in isolated environment but unable to validate in Production-like environment</a:t>
            </a:r>
          </a:p>
          <a:p>
            <a:pPr marL="152400" indent="0">
              <a:buNone/>
            </a:pPr>
            <a:endParaRPr lang="en-US" dirty="0"/>
          </a:p>
          <a:p>
            <a:pPr marL="152400" indent="0">
              <a:buNone/>
            </a:pPr>
            <a:r>
              <a:rPr lang="en-US" dirty="0"/>
              <a:t>Can’t get the information needed live to troubleshoot and fix</a:t>
            </a:r>
          </a:p>
          <a:p>
            <a:pPr marL="152400" indent="0">
              <a:buNone/>
            </a:pPr>
            <a:endParaRPr lang="en-US" dirty="0"/>
          </a:p>
          <a:p>
            <a:pPr marL="152400" indent="0">
              <a:buNone/>
            </a:pPr>
            <a:r>
              <a:rPr lang="en-US" dirty="0"/>
              <a:t>Can’t respond quickly enough to isolate issues</a:t>
            </a:r>
          </a:p>
          <a:p>
            <a:pPr marL="152400" indent="0">
              <a:buNone/>
            </a:pPr>
            <a:endParaRPr lang="en-US" dirty="0"/>
          </a:p>
          <a:p>
            <a:pPr marL="152400" indent="0">
              <a:buNone/>
            </a:pPr>
            <a:r>
              <a:rPr lang="en-US" dirty="0"/>
              <a:t>Forced to test and troubleshoot live in Production – damage is already done!!!</a:t>
            </a:r>
          </a:p>
          <a:p>
            <a:pPr marL="152400" indent="0">
              <a:buNone/>
            </a:pPr>
            <a:endParaRPr lang="en-US" dirty="0"/>
          </a:p>
          <a:p>
            <a:pPr marL="152400" indent="0">
              <a:buNone/>
            </a:pP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11</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51763901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5b3aa44456_0_1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AMI = Amazon Machine Image</a:t>
            </a:r>
            <a:endParaRPr/>
          </a:p>
          <a:p>
            <a:pPr marL="0" lvl="0" indent="0" algn="l" rtl="0">
              <a:spcBef>
                <a:spcPts val="0"/>
              </a:spcBef>
              <a:spcAft>
                <a:spcPts val="0"/>
              </a:spcAft>
              <a:buNone/>
            </a:pPr>
            <a:r>
              <a:rPr lang="en-US"/>
              <a:t>ARN = Amazon Resource Name</a:t>
            </a:r>
            <a:endParaRPr/>
          </a:p>
          <a:p>
            <a:pPr marL="0" lvl="0" indent="0" algn="l" rtl="0">
              <a:spcBef>
                <a:spcPts val="0"/>
              </a:spcBef>
              <a:spcAft>
                <a:spcPts val="0"/>
              </a:spcAft>
              <a:buNone/>
            </a:pPr>
            <a:r>
              <a:rPr lang="en-US"/>
              <a:t>CIDR = Classless Internet Domain Routing</a:t>
            </a:r>
            <a:endParaRPr/>
          </a:p>
        </p:txBody>
      </p:sp>
      <p:sp>
        <p:nvSpPr>
          <p:cNvPr id="329" name="Google Shape;329;g5b3aa44456_0_1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3aa44456_0_1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HVM = hardware virtual machine (cf. xen)</a:t>
            </a:r>
            <a:endParaRPr/>
          </a:p>
        </p:txBody>
      </p:sp>
      <p:sp>
        <p:nvSpPr>
          <p:cNvPr id="336" name="Google Shape;336;g5b3aa44456_0_1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5b3aa44456_0_1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g5b3aa44456_0_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44939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5b3aa44456_0_1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g5b3aa44456_0_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059557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5b3aa44456_0_1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g5b3aa44456_0_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232921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5b3aa44456_0_2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 name="Google Shape;385;g5b3aa44456_0_2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81545b714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Swift = objecy/blob store</a:t>
            </a:r>
            <a:endParaRPr/>
          </a:p>
        </p:txBody>
      </p:sp>
      <p:sp>
        <p:nvSpPr>
          <p:cNvPr id="392" name="Google Shape;392;g81545b714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81545b7147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Swift = objecy/blob store</a:t>
            </a:r>
            <a:endParaRPr/>
          </a:p>
        </p:txBody>
      </p:sp>
      <p:sp>
        <p:nvSpPr>
          <p:cNvPr id="399" name="Google Shape;399;g81545b7147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5b3aa44456_0_2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g5b3aa44456_0_2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5b3aa44456_0_28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5b3aa44456_0_2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15</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14250242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5b3aa44456_0_29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5" name="Google Shape;455;g5b3aa44456_0_2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5b3aa44456_0_30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6" name="Google Shape;476;g5b3aa44456_0_3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5b3aa44456_0_1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g5b3aa44456_0_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320674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5b3aa44456_0_3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3" name="Google Shape;483;g5b3aa44456_0_3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11838898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06ad13e46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06ad13e4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04800" algn="l" defTabSz="914400" rtl="0" eaLnBrk="1" fontAlgn="auto" latinLnBrk="0" hangingPunct="1">
              <a:lnSpc>
                <a:spcPct val="100000"/>
              </a:lnSpc>
              <a:spcBef>
                <a:spcPts val="0"/>
              </a:spcBef>
              <a:spcAft>
                <a:spcPts val="0"/>
              </a:spcAft>
              <a:buClr>
                <a:schemeClr val="dk1"/>
              </a:buClr>
              <a:buSzPts val="1200"/>
              <a:buFont typeface="Arial"/>
              <a:buChar char="​"/>
              <a:tabLst/>
              <a:defRPr/>
            </a:pP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16</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4713682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2400" marR="0" lvl="0" indent="0" algn="l" defTabSz="914400" rtl="0" eaLnBrk="1" fontAlgn="auto" latinLnBrk="0" hangingPunct="1">
              <a:lnSpc>
                <a:spcPct val="100000"/>
              </a:lnSpc>
              <a:spcBef>
                <a:spcPts val="0"/>
              </a:spcBef>
              <a:spcAft>
                <a:spcPts val="0"/>
              </a:spcAft>
              <a:buClr>
                <a:schemeClr val="dk1"/>
              </a:buClr>
              <a:buSzPts val="1200"/>
              <a:buFont typeface="Arial"/>
              <a:buNone/>
              <a:tabLst/>
              <a:defRPr/>
            </a:pPr>
            <a:r>
              <a:rPr lang="en-US" dirty="0"/>
              <a:t>Risk aren’t bad – reckless risks are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17</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70003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8275" y="617538"/>
            <a:ext cx="7116763" cy="4003675"/>
          </a:xfrm>
        </p:spPr>
      </p:sp>
      <p:sp>
        <p:nvSpPr>
          <p:cNvPr id="3" name="Notes Placeholder 2"/>
          <p:cNvSpPr>
            <a:spLocks noGrp="1"/>
          </p:cNvSpPr>
          <p:nvPr>
            <p:ph type="body" idx="1"/>
          </p:nvPr>
        </p:nvSpPr>
        <p:spPr/>
        <p:txBody>
          <a:bodyPr/>
          <a:lstStyle/>
          <a:p>
            <a:pPr marL="158750" lvl="0" indent="0">
              <a:buNone/>
            </a:pPr>
            <a:endParaRPr lang="en-US" dirty="0">
              <a:solidFill>
                <a:srgbClr val="6E6F73"/>
              </a:solidFill>
              <a:latin typeface="Arial" panose="020B0604020202020204" pitchFamily="34" charset="0"/>
              <a:cs typeface="Arial" panose="020B0604020202020204" pitchFamily="34" charset="0"/>
              <a:sym typeface="Arial" panose="020B0604020202020204" pitchFamily="34" charset="0"/>
            </a:endParaRPr>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18</a:t>
            </a:fld>
            <a:endParaRPr lang="en-US"/>
          </a:p>
        </p:txBody>
      </p:sp>
    </p:spTree>
    <p:extLst>
      <p:ext uri="{BB962C8B-B14F-4D97-AF65-F5344CB8AC3E}">
        <p14:creationId xmlns:p14="http://schemas.microsoft.com/office/powerpoint/2010/main" val="6836000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2400" indent="0">
              <a:buNone/>
            </a:pPr>
            <a:r>
              <a:rPr lang="en-US" dirty="0"/>
              <a:t>How could DevSecOps have helped in the scenario discussed here?</a:t>
            </a:r>
          </a:p>
          <a:p>
            <a:pPr marL="152400" indent="0">
              <a:buNone/>
            </a:pPr>
            <a:endParaRPr lang="en-US" dirty="0"/>
          </a:p>
          <a:p>
            <a:pPr marL="152400" indent="0">
              <a:buNone/>
            </a:pPr>
            <a:r>
              <a:rPr lang="en-US" dirty="0"/>
              <a:t>Continuous Integration – Sounds like KCG did a relatively decent job of testing but automation helps verify quality at scale</a:t>
            </a:r>
          </a:p>
          <a:p>
            <a:pPr marL="152400" indent="0">
              <a:buNone/>
            </a:pPr>
            <a:endParaRPr lang="en-US" dirty="0"/>
          </a:p>
          <a:p>
            <a:pPr marL="152400" indent="0">
              <a:buNone/>
            </a:pP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19</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083584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marL="152400" indent="0">
              <a:buNone/>
            </a:pPr>
            <a:r>
              <a:rPr lang="en-US" dirty="0"/>
              <a:t>Talking point – DevSecOps as a mechanism for achieving this balance</a:t>
            </a:r>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20</a:t>
            </a:fld>
            <a:endParaRPr lang="en-US"/>
          </a:p>
        </p:txBody>
      </p:sp>
    </p:spTree>
    <p:extLst>
      <p:ext uri="{BB962C8B-B14F-4D97-AF65-F5344CB8AC3E}">
        <p14:creationId xmlns:p14="http://schemas.microsoft.com/office/powerpoint/2010/main" val="32029903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090621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18851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79579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e0f9c2678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e0f9c2678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805618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27</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369881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p11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314" name="Google Shape;1314;p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p11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328" name="Google Shape;1328;p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p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2" name="Google Shape;1342;p1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https://www.whitesourcesoftware.com/most-secure-programming-languages/</a:t>
            </a:r>
            <a:endParaRPr/>
          </a:p>
        </p:txBody>
      </p:sp>
      <p:sp>
        <p:nvSpPr>
          <p:cNvPr id="1343" name="Google Shape;1343;p11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30</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p11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351" name="Google Shape;1351;p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p11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365" name="Google Shape;1365;p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p12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379" name="Google Shape;1379;p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p12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dirty="0">
                <a:solidFill>
                  <a:schemeClr val="dk1"/>
                </a:solidFill>
                <a:latin typeface="Calibri"/>
                <a:ea typeface="Calibri"/>
                <a:cs typeface="Calibri"/>
                <a:sym typeface="Calibri"/>
              </a:rPr>
              <a:t>Like an artifact repository – e.g., </a:t>
            </a:r>
            <a:r>
              <a:rPr lang="en-US" sz="1200" b="0" dirty="0" err="1">
                <a:solidFill>
                  <a:schemeClr val="dk1"/>
                </a:solidFill>
                <a:latin typeface="Calibri"/>
                <a:ea typeface="Calibri"/>
                <a:cs typeface="Calibri"/>
                <a:sym typeface="Calibri"/>
              </a:rPr>
              <a:t>npm</a:t>
            </a:r>
            <a:r>
              <a:rPr lang="en-US" sz="1200" b="0" dirty="0">
                <a:solidFill>
                  <a:schemeClr val="dk1"/>
                </a:solidFill>
                <a:latin typeface="Calibri"/>
                <a:ea typeface="Calibri"/>
                <a:cs typeface="Calibri"/>
                <a:sym typeface="Calibri"/>
              </a:rPr>
              <a:t> modules, Docker images, Python packages, etc.</a:t>
            </a:r>
            <a:endParaRPr dirty="0"/>
          </a:p>
          <a:p>
            <a:pPr marL="0" lvl="0" indent="0" algn="l" rtl="0">
              <a:lnSpc>
                <a:spcPct val="100000"/>
              </a:lnSpc>
              <a:spcBef>
                <a:spcPts val="0"/>
              </a:spcBef>
              <a:spcAft>
                <a:spcPts val="0"/>
              </a:spcAft>
              <a:buSzPts val="1100"/>
              <a:buNone/>
            </a:pPr>
            <a:endParaRPr sz="1200" b="0"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0" dirty="0">
                <a:solidFill>
                  <a:schemeClr val="dk1"/>
                </a:solidFill>
                <a:latin typeface="Calibri"/>
                <a:ea typeface="Calibri"/>
                <a:cs typeface="Calibri"/>
                <a:sym typeface="Calibri"/>
              </a:rPr>
              <a:t>Developers and builds would pull from these repositories instead of the Internet</a:t>
            </a:r>
            <a:endParaRPr sz="1200" b="0" dirty="0">
              <a:solidFill>
                <a:schemeClr val="dk1"/>
              </a:solidFill>
              <a:latin typeface="Calibri"/>
              <a:ea typeface="Calibri"/>
              <a:cs typeface="Calibri"/>
              <a:sym typeface="Calibri"/>
            </a:endParaRPr>
          </a:p>
        </p:txBody>
      </p:sp>
      <p:sp>
        <p:nvSpPr>
          <p:cNvPr id="1393" name="Google Shape;1393;p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Google Shape;1406;p12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407" name="Google Shape;1407;p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e0f9c26786_0_11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endParaRPr sz="1200" b="1" dirty="0">
              <a:solidFill>
                <a:schemeClr val="dk1"/>
              </a:solidFill>
              <a:latin typeface="Calibri"/>
              <a:ea typeface="Calibri"/>
              <a:cs typeface="Calibri"/>
              <a:sym typeface="Calibri"/>
            </a:endParaRPr>
          </a:p>
        </p:txBody>
      </p:sp>
      <p:sp>
        <p:nvSpPr>
          <p:cNvPr id="291" name="Google Shape;291;ge0f9c26786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9"/>
        <p:cNvGrpSpPr/>
        <p:nvPr/>
      </p:nvGrpSpPr>
      <p:grpSpPr>
        <a:xfrm>
          <a:off x="0" y="0"/>
          <a:ext cx="0" cy="0"/>
          <a:chOff x="0" y="0"/>
          <a:chExt cx="0" cy="0"/>
        </a:xfrm>
      </p:grpSpPr>
      <p:sp>
        <p:nvSpPr>
          <p:cNvPr id="1420" name="Google Shape;1420;p12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421" name="Google Shape;1421;p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p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5" name="Google Shape;1435;p1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1436" name="Google Shape;1436;p12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37</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p12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444" name="Google Shape;1444;p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p12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458" name="Google Shape;1458;p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p12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472" name="Google Shape;1472;p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p12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a:solidFill>
                  <a:schemeClr val="dk1"/>
                </a:solidFill>
                <a:latin typeface="Calibri"/>
                <a:ea typeface="Calibri"/>
                <a:cs typeface="Calibri"/>
                <a:sym typeface="Calibri"/>
              </a:rPr>
              <a:t>Quickly is relative</a:t>
            </a:r>
            <a:endParaRPr sz="1200" b="0">
              <a:solidFill>
                <a:schemeClr val="dk1"/>
              </a:solidFill>
              <a:latin typeface="Calibri"/>
              <a:ea typeface="Calibri"/>
              <a:cs typeface="Calibri"/>
              <a:sym typeface="Calibri"/>
            </a:endParaRPr>
          </a:p>
        </p:txBody>
      </p:sp>
      <p:sp>
        <p:nvSpPr>
          <p:cNvPr id="1486" name="Google Shape;1486;p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p12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500" name="Google Shape;1500;p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2"/>
        <p:cNvGrpSpPr/>
        <p:nvPr/>
      </p:nvGrpSpPr>
      <p:grpSpPr>
        <a:xfrm>
          <a:off x="0" y="0"/>
          <a:ext cx="0" cy="0"/>
          <a:chOff x="0" y="0"/>
          <a:chExt cx="0" cy="0"/>
        </a:xfrm>
      </p:grpSpPr>
      <p:sp>
        <p:nvSpPr>
          <p:cNvPr id="1513" name="Google Shape;1513;p13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514" name="Google Shape;1514;p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p13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528" name="Google Shape;1528;p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0"/>
        <p:cNvGrpSpPr/>
        <p:nvPr/>
      </p:nvGrpSpPr>
      <p:grpSpPr>
        <a:xfrm>
          <a:off x="0" y="0"/>
          <a:ext cx="0" cy="0"/>
          <a:chOff x="0" y="0"/>
          <a:chExt cx="0" cy="0"/>
        </a:xfrm>
      </p:grpSpPr>
      <p:sp>
        <p:nvSpPr>
          <p:cNvPr id="1541" name="Google Shape;1541;p13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542" name="Google Shape;1542;p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e0f9c26786_0_10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endParaRPr sz="1200" b="1" dirty="0">
              <a:solidFill>
                <a:schemeClr val="dk1"/>
              </a:solidFill>
              <a:latin typeface="Calibri"/>
              <a:ea typeface="Calibri"/>
              <a:cs typeface="Calibri"/>
              <a:sym typeface="Calibri"/>
            </a:endParaRPr>
          </a:p>
        </p:txBody>
      </p:sp>
      <p:sp>
        <p:nvSpPr>
          <p:cNvPr id="358" name="Google Shape;358;ge0f9c26786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p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6" name="Google Shape;1556;p1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1557" name="Google Shape;1557;p13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46</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3"/>
        <p:cNvGrpSpPr/>
        <p:nvPr/>
      </p:nvGrpSpPr>
      <p:grpSpPr>
        <a:xfrm>
          <a:off x="0" y="0"/>
          <a:ext cx="0" cy="0"/>
          <a:chOff x="0" y="0"/>
          <a:chExt cx="0" cy="0"/>
        </a:xfrm>
      </p:grpSpPr>
      <p:sp>
        <p:nvSpPr>
          <p:cNvPr id="1564" name="Google Shape;1564;p13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565" name="Google Shape;1565;p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7"/>
        <p:cNvGrpSpPr/>
        <p:nvPr/>
      </p:nvGrpSpPr>
      <p:grpSpPr>
        <a:xfrm>
          <a:off x="0" y="0"/>
          <a:ext cx="0" cy="0"/>
          <a:chOff x="0" y="0"/>
          <a:chExt cx="0" cy="0"/>
        </a:xfrm>
      </p:grpSpPr>
      <p:sp>
        <p:nvSpPr>
          <p:cNvPr id="1578" name="Google Shape;1578;p13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579" name="Google Shape;1579;p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p13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593" name="Google Shape;1593;p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p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7" name="Google Shape;1607;p1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1608" name="Google Shape;1608;p13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50</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4"/>
        <p:cNvGrpSpPr/>
        <p:nvPr/>
      </p:nvGrpSpPr>
      <p:grpSpPr>
        <a:xfrm>
          <a:off x="0" y="0"/>
          <a:ext cx="0" cy="0"/>
          <a:chOff x="0" y="0"/>
          <a:chExt cx="0" cy="0"/>
        </a:xfrm>
      </p:grpSpPr>
      <p:sp>
        <p:nvSpPr>
          <p:cNvPr id="1615" name="Google Shape;1615;p13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616" name="Google Shape;1616;p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p13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630" name="Google Shape;1630;p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2"/>
        <p:cNvGrpSpPr/>
        <p:nvPr/>
      </p:nvGrpSpPr>
      <p:grpSpPr>
        <a:xfrm>
          <a:off x="0" y="0"/>
          <a:ext cx="0" cy="0"/>
          <a:chOff x="0" y="0"/>
          <a:chExt cx="0" cy="0"/>
        </a:xfrm>
      </p:grpSpPr>
      <p:sp>
        <p:nvSpPr>
          <p:cNvPr id="1643" name="Google Shape;1643;p14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644" name="Google Shape;1644;p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6"/>
        <p:cNvGrpSpPr/>
        <p:nvPr/>
      </p:nvGrpSpPr>
      <p:grpSpPr>
        <a:xfrm>
          <a:off x="0" y="0"/>
          <a:ext cx="0" cy="0"/>
          <a:chOff x="0" y="0"/>
          <a:chExt cx="0" cy="0"/>
        </a:xfrm>
      </p:grpSpPr>
      <p:sp>
        <p:nvSpPr>
          <p:cNvPr id="1657" name="Google Shape;1657;p14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658" name="Google Shape;1658;p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p14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673" name="Google Shape;1673;p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e0f9c26786_0_12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endParaRPr lang="en-US" sz="1200" b="0" dirty="0">
              <a:solidFill>
                <a:schemeClr val="dk1"/>
              </a:solidFill>
              <a:latin typeface="Calibri"/>
              <a:ea typeface="Calibri"/>
              <a:cs typeface="Calibri"/>
              <a:sym typeface="Calibri"/>
            </a:endParaRPr>
          </a:p>
        </p:txBody>
      </p:sp>
      <p:sp>
        <p:nvSpPr>
          <p:cNvPr id="366" name="Google Shape;366;ge0f9c26786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5"/>
        <p:cNvGrpSpPr/>
        <p:nvPr/>
      </p:nvGrpSpPr>
      <p:grpSpPr>
        <a:xfrm>
          <a:off x="0" y="0"/>
          <a:ext cx="0" cy="0"/>
          <a:chOff x="0" y="0"/>
          <a:chExt cx="0" cy="0"/>
        </a:xfrm>
      </p:grpSpPr>
      <p:sp>
        <p:nvSpPr>
          <p:cNvPr id="1686" name="Google Shape;1686;p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7" name="Google Shape;1687;p1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1688" name="Google Shape;1688;p14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56</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p14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696" name="Google Shape;1696;p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8"/>
        <p:cNvGrpSpPr/>
        <p:nvPr/>
      </p:nvGrpSpPr>
      <p:grpSpPr>
        <a:xfrm>
          <a:off x="0" y="0"/>
          <a:ext cx="0" cy="0"/>
          <a:chOff x="0" y="0"/>
          <a:chExt cx="0" cy="0"/>
        </a:xfrm>
      </p:grpSpPr>
      <p:sp>
        <p:nvSpPr>
          <p:cNvPr id="1709" name="Google Shape;1709;p14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710" name="Google Shape;1710;p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p14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724" name="Google Shape;1724;p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6"/>
        <p:cNvGrpSpPr/>
        <p:nvPr/>
      </p:nvGrpSpPr>
      <p:grpSpPr>
        <a:xfrm>
          <a:off x="0" y="0"/>
          <a:ext cx="0" cy="0"/>
          <a:chOff x="0" y="0"/>
          <a:chExt cx="0" cy="0"/>
        </a:xfrm>
      </p:grpSpPr>
      <p:sp>
        <p:nvSpPr>
          <p:cNvPr id="1737" name="Google Shape;1737;p14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738" name="Google Shape;1738;p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0"/>
        <p:cNvGrpSpPr/>
        <p:nvPr/>
      </p:nvGrpSpPr>
      <p:grpSpPr>
        <a:xfrm>
          <a:off x="0" y="0"/>
          <a:ext cx="0" cy="0"/>
          <a:chOff x="0" y="0"/>
          <a:chExt cx="0" cy="0"/>
        </a:xfrm>
      </p:grpSpPr>
      <p:sp>
        <p:nvSpPr>
          <p:cNvPr id="1751" name="Google Shape;1751;p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2" name="Google Shape;1752;p1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1753" name="Google Shape;1753;p14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61</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0"/>
        <p:cNvGrpSpPr/>
        <p:nvPr/>
      </p:nvGrpSpPr>
      <p:grpSpPr>
        <a:xfrm>
          <a:off x="0" y="0"/>
          <a:ext cx="0" cy="0"/>
          <a:chOff x="0" y="0"/>
          <a:chExt cx="0" cy="0"/>
        </a:xfrm>
      </p:grpSpPr>
      <p:sp>
        <p:nvSpPr>
          <p:cNvPr id="1751" name="Google Shape;1751;p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2" name="Google Shape;1752;p1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dirty="0"/>
          </a:p>
        </p:txBody>
      </p:sp>
      <p:sp>
        <p:nvSpPr>
          <p:cNvPr id="1753" name="Google Shape;1753;p14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62</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3603003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
        <p:cNvGrpSpPr/>
        <p:nvPr/>
      </p:nvGrpSpPr>
      <p:grpSpPr>
        <a:xfrm>
          <a:off x="0" y="0"/>
          <a:ext cx="0" cy="0"/>
          <a:chOff x="0" y="0"/>
          <a:chExt cx="0" cy="0"/>
        </a:xfrm>
      </p:grpSpPr>
      <p:sp>
        <p:nvSpPr>
          <p:cNvPr id="1761" name="Google Shape;1761;p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2" name="Google Shape;1762;p1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1763" name="Google Shape;1763;p14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63</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Similar to SOLID principles – but specifically targeting Cloud development/deployment</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Declarative – describes the what not the how; utilizes tools that are able to translate the “what” definition into appropriate instructions to make it happen (keeps the code simpler – more onus on the tool)</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Continuous deployment – automation is able to utilize same or similar processes for deployment regardless of environment, keeping divergence to a minimum (e.g. connection strings, etc.)</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330766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Similar to SOLID principles – but specifically targeting Cloud development/deployment</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Declarative – describes the what not the how; utilizes tools that are able to translate the “what” definition into appropriate instructions to make it happen (keeps the code simpler – more onus on the tool)</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Continuous deployment – automation is able to utilize same or similar processes for deployment regardless of environment, keeping divergence to a minimum (e.g. connection strings, etc.)</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891962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375684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spcBef>
                <a:spcPts val="0"/>
              </a:spcBef>
              <a:buFont typeface="Wingdings" panose="05000000000000000000" pitchFamily="2" charset="2"/>
              <a:buChar char="Ø"/>
            </a:pPr>
            <a:r>
              <a:rPr lang="en-US" b="0" dirty="0"/>
              <a:t>What are code repositories and why are they valuable?</a:t>
            </a:r>
          </a:p>
          <a:p>
            <a:pPr>
              <a:spcBef>
                <a:spcPts val="0"/>
              </a:spcBef>
              <a:buFont typeface="Wingdings" panose="05000000000000000000" pitchFamily="2" charset="2"/>
              <a:buChar char="Ø"/>
            </a:pPr>
            <a:endParaRPr lang="en-US" b="0" dirty="0"/>
          </a:p>
          <a:p>
            <a:pPr>
              <a:spcBef>
                <a:spcPts val="0"/>
              </a:spcBef>
              <a:buFont typeface="Wingdings" panose="05000000000000000000" pitchFamily="2" charset="2"/>
              <a:buChar char="Ø"/>
            </a:pPr>
            <a:r>
              <a:rPr lang="en-US" b="0" dirty="0"/>
              <a:t>Why is it better to factor shared code into its own repo rather than repeat the logic in several other repos?</a:t>
            </a:r>
          </a:p>
          <a:p>
            <a:pPr>
              <a:spcBef>
                <a:spcPts val="0"/>
              </a:spcBef>
              <a:buFont typeface="Wingdings" panose="05000000000000000000" pitchFamily="2" charset="2"/>
              <a:buChar char="Ø"/>
            </a:pPr>
            <a:endParaRPr lang="en-US" b="0" dirty="0"/>
          </a:p>
          <a:p>
            <a:pPr>
              <a:spcBef>
                <a:spcPts val="0"/>
              </a:spcBef>
              <a:buFont typeface="Wingdings" panose="05000000000000000000" pitchFamily="2" charset="2"/>
              <a:buChar char="Ø"/>
            </a:pPr>
            <a:r>
              <a:rPr lang="en-US" b="0" dirty="0"/>
              <a:t>What are some potential challenges with a shared code repository?</a:t>
            </a:r>
          </a:p>
          <a:p>
            <a:pPr marL="0" lvl="0" indent="0" algn="l" rtl="0">
              <a:spcBef>
                <a:spcPts val="0"/>
              </a:spcBef>
              <a:spcAft>
                <a:spcPts val="0"/>
              </a:spcAft>
              <a:buClr>
                <a:schemeClr val="dk1"/>
              </a:buClr>
              <a:buSzPts val="1400"/>
              <a:buFont typeface="Arial"/>
              <a:buNone/>
            </a:pPr>
            <a:endParaRPr lang="en-US" b="0"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3500719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343814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spcBef>
                <a:spcPts val="0"/>
              </a:spcBef>
              <a:buFont typeface="Wingdings" panose="05000000000000000000" pitchFamily="2" charset="2"/>
              <a:buChar char="Ø"/>
            </a:pPr>
            <a:r>
              <a:rPr lang="en-US" b="0" dirty="0"/>
              <a:t>If you’ve ever done any node.js development, you may be familiar with </a:t>
            </a:r>
            <a:r>
              <a:rPr lang="en-US" b="0" dirty="0" err="1"/>
              <a:t>package.json</a:t>
            </a:r>
            <a:r>
              <a:rPr lang="en-US" b="0" dirty="0"/>
              <a:t>. What are some benefits of calling out specific dependencies and specific versions in </a:t>
            </a:r>
            <a:r>
              <a:rPr lang="en-US" b="0" dirty="0" err="1"/>
              <a:t>package.json</a:t>
            </a:r>
            <a:r>
              <a:rPr lang="en-US" b="0" dirty="0"/>
              <a:t>?</a:t>
            </a:r>
          </a:p>
          <a:p>
            <a:pPr>
              <a:spcBef>
                <a:spcPts val="0"/>
              </a:spcBef>
              <a:buFont typeface="Wingdings" panose="05000000000000000000" pitchFamily="2" charset="2"/>
              <a:buChar char="Ø"/>
            </a:pPr>
            <a:endParaRPr lang="en-US" b="0" dirty="0"/>
          </a:p>
          <a:p>
            <a:pPr>
              <a:spcBef>
                <a:spcPts val="0"/>
              </a:spcBef>
              <a:buFont typeface="Wingdings" panose="05000000000000000000" pitchFamily="2" charset="2"/>
              <a:buChar char="Ø"/>
            </a:pPr>
            <a:r>
              <a:rPr lang="en-US" b="0" dirty="0"/>
              <a:t>What are some potential challenges with dependency versioning?</a:t>
            </a:r>
          </a:p>
          <a:p>
            <a:pPr marL="0" lvl="0" indent="0" algn="l" rtl="0">
              <a:spcBef>
                <a:spcPts val="0"/>
              </a:spcBef>
              <a:spcAft>
                <a:spcPts val="0"/>
              </a:spcAft>
              <a:buClr>
                <a:schemeClr val="dk1"/>
              </a:buClr>
              <a:buSzPts val="1400"/>
              <a:buFont typeface="Arial"/>
              <a:buNone/>
            </a:pPr>
            <a:endParaRPr lang="en-US" b="0"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957577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03311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244457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417408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63544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Build stage – converts code in code repo + dependencies into binary assets</a:t>
            </a:r>
          </a:p>
          <a:p>
            <a:pPr marL="0" lvl="0" indent="0" algn="l" rtl="0">
              <a:spcBef>
                <a:spcPts val="0"/>
              </a:spcBef>
              <a:spcAft>
                <a:spcPts val="0"/>
              </a:spcAft>
              <a:buClr>
                <a:schemeClr val="dk1"/>
              </a:buClr>
              <a:buSzPts val="1400"/>
              <a:buFont typeface="Arial"/>
              <a:buNone/>
            </a:pPr>
            <a:r>
              <a:rPr lang="en-US" dirty="0"/>
              <a:t>Release stage – combines build output with environment-specific configuration</a:t>
            </a:r>
          </a:p>
          <a:p>
            <a:pPr marL="0" lvl="0" indent="0" algn="l" rtl="0">
              <a:spcBef>
                <a:spcPts val="0"/>
              </a:spcBef>
              <a:spcAft>
                <a:spcPts val="0"/>
              </a:spcAft>
              <a:buClr>
                <a:schemeClr val="dk1"/>
              </a:buClr>
              <a:buSzPts val="1400"/>
              <a:buFont typeface="Arial"/>
              <a:buNone/>
            </a:pPr>
            <a:r>
              <a:rPr lang="en-US" dirty="0"/>
              <a:t>Run stage – runs the output from the release stage in a specific execution environment</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401619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Build stage – converts code in code repo + dependencies into binary assets</a:t>
            </a:r>
          </a:p>
          <a:p>
            <a:pPr marL="0" lvl="0" indent="0" algn="l" rtl="0">
              <a:spcBef>
                <a:spcPts val="0"/>
              </a:spcBef>
              <a:spcAft>
                <a:spcPts val="0"/>
              </a:spcAft>
              <a:buClr>
                <a:schemeClr val="dk1"/>
              </a:buClr>
              <a:buSzPts val="1400"/>
              <a:buFont typeface="Arial"/>
              <a:buNone/>
            </a:pPr>
            <a:r>
              <a:rPr lang="en-US" dirty="0"/>
              <a:t>Release stage – combines build output with environment-specific configuration</a:t>
            </a:r>
          </a:p>
          <a:p>
            <a:pPr marL="0" lvl="0" indent="0" algn="l" rtl="0">
              <a:spcBef>
                <a:spcPts val="0"/>
              </a:spcBef>
              <a:spcAft>
                <a:spcPts val="0"/>
              </a:spcAft>
              <a:buClr>
                <a:schemeClr val="dk1"/>
              </a:buClr>
              <a:buSzPts val="1400"/>
              <a:buFont typeface="Arial"/>
              <a:buNone/>
            </a:pPr>
            <a:r>
              <a:rPr lang="en-US" dirty="0"/>
              <a:t>Run stage – runs the output from the release stage in a specific execution environment</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The DevOps cycle is a good representation of this particular principle</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27343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2400" indent="0">
              <a:buNone/>
            </a:pPr>
            <a:r>
              <a:rPr lang="en-US" dirty="0"/>
              <a:t>We’re going to talk about an (albeit extreme) example of what can go wrong in the deployment of new software and how lack of DevSecOps practices at one company (Knight Capital Group) resulted in a $460M loss in just 45 minutes.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8</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7282431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211523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b="0" dirty="0"/>
              <a:t>Requires that each stage of a processed request always returns to the same server until complete</a:t>
            </a:r>
          </a:p>
          <a:p>
            <a:pPr marL="0" lvl="0" indent="0" algn="l" rtl="0">
              <a:spcBef>
                <a:spcPts val="0"/>
              </a:spcBef>
              <a:spcAft>
                <a:spcPts val="0"/>
              </a:spcAft>
              <a:buClr>
                <a:schemeClr val="dk1"/>
              </a:buClr>
              <a:buSzPts val="1400"/>
              <a:buFont typeface="Arial"/>
              <a:buNone/>
            </a:pPr>
            <a:endParaRPr lang="en-US" b="0" dirty="0"/>
          </a:p>
          <a:p>
            <a:pPr marL="0" lvl="0" indent="0" algn="l" rtl="0">
              <a:spcBef>
                <a:spcPts val="0"/>
              </a:spcBef>
              <a:spcAft>
                <a:spcPts val="0"/>
              </a:spcAft>
              <a:buClr>
                <a:schemeClr val="dk1"/>
              </a:buClr>
              <a:buSzPts val="1400"/>
              <a:buFont typeface="Arial"/>
              <a:buNone/>
            </a:pPr>
            <a:r>
              <a:rPr lang="en-US" b="0" dirty="0"/>
              <a:t>If a given workflow requires 2 steps – step 1 through process A and step 2 through process B – if state is not externally managed, then both steps will have to flow through the same server to enable access to the data needed to service the entire workflow. Difficult to scale out with more servers (to handle more concurrent requests) if “stickiness” required.</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3958023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6427132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78112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8479855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308842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3736033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5041785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1354133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The goal is minimal (ideally no) variance other than configuration between the environments</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11182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2400" indent="0">
              <a:buNone/>
            </a:pPr>
            <a:r>
              <a:rPr lang="en-US" dirty="0"/>
              <a:t>Talk through the details of the specific scenario</a:t>
            </a:r>
          </a:p>
          <a:p>
            <a:pPr marL="152400" indent="0">
              <a:buNone/>
            </a:pPr>
            <a:endParaRPr lang="en-US" dirty="0"/>
          </a:p>
          <a:p>
            <a:pPr marL="152400" indent="0">
              <a:buNone/>
            </a:pPr>
            <a:r>
              <a:rPr lang="en-US" dirty="0"/>
              <a:t>For tried frantically to fix – no good observability/messaging for troubleshooting; assuming issue with new code, rolled back all new code which left the 7 “good” servers with the same problem as the 1 “bad” one.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9</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419129419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Web servers, network routes, etc.</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2498387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Otherwise, if those admin functions need to be shipped with/exposed from the application to end users (by role), different tools/versions make deployment more complex and there are more potential points of failure (consistency is key)</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1577462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064067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4615093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5217715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5b3aa44456_0_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g5b3aa44456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64851289f4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g64851289f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701d7c10b4_2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701d7c10b4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b3aa44456_0_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5b3aa44456_0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b3aa44456_0_8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g5b3aa44456_0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10</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68031154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5b3aa44456_0_1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g5b3aa44456_0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5b3aa44456_0_1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0" algn="l" rtl="0">
              <a:lnSpc>
                <a:spcPct val="90000"/>
              </a:lnSpc>
              <a:spcBef>
                <a:spcPts val="0"/>
              </a:spcBef>
              <a:spcAft>
                <a:spcPts val="0"/>
              </a:spcAft>
              <a:buNone/>
            </a:pPr>
            <a:endParaRPr/>
          </a:p>
        </p:txBody>
      </p:sp>
      <p:sp>
        <p:nvSpPr>
          <p:cNvPr id="249" name="Google Shape;249;g5b3aa44456_0_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64851289f4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 name="Google Shape;258;g64851289f4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5b3aa44456_0_1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g5b3aa44456_0_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638ec01289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638ec01289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g638ec01289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102</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b3aa44456_0_1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g5b3aa44456_0_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5b3aa44456_0_1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g5b3aa44456_0_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5b3aa44456_0_1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g5b3aa44456_0_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996132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5b3aa44456_0_1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g5b3aa44456_0_1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5b3aa44456_0_1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g5b3aa44456_0_1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2389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kills Gradient" type="tx">
  <p:cSld name="TITLE_AND_BODY">
    <p:bg>
      <p:bgPr>
        <a:gradFill>
          <a:gsLst>
            <a:gs pos="0">
              <a:schemeClr val="accent1"/>
            </a:gs>
            <a:gs pos="100000">
              <a:schemeClr val="accent2"/>
            </a:gs>
          </a:gsLst>
          <a:lin ang="0" scaled="0"/>
        </a:gradFill>
        <a:effectLst/>
      </p:bgPr>
    </p:bg>
    <p:spTree>
      <p:nvGrpSpPr>
        <p:cNvPr id="1" name="Shape 5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 column 1 1">
  <p:cSld name="TITLE_2_1_1_2_1_1">
    <p:bg>
      <p:bgPr>
        <a:solidFill>
          <a:srgbClr val="000000"/>
        </a:solidFill>
        <a:effectLst/>
      </p:bgPr>
    </p:bg>
    <p:spTree>
      <p:nvGrpSpPr>
        <p:cNvPr id="1" name="Shape 120"/>
        <p:cNvGrpSpPr/>
        <p:nvPr/>
      </p:nvGrpSpPr>
      <p:grpSpPr>
        <a:xfrm>
          <a:off x="0" y="0"/>
          <a:ext cx="0" cy="0"/>
          <a:chOff x="0" y="0"/>
          <a:chExt cx="0" cy="0"/>
        </a:xfrm>
      </p:grpSpPr>
      <p:sp>
        <p:nvSpPr>
          <p:cNvPr id="121" name="Google Shape;121;p2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22" name="Google Shape;122;p25"/>
          <p:cNvSpPr/>
          <p:nvPr/>
        </p:nvSpPr>
        <p:spPr>
          <a:xfrm flipH="1">
            <a:off x="387577" y="447740"/>
            <a:ext cx="2219100" cy="876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5"/>
          <p:cNvSpPr/>
          <p:nvPr/>
        </p:nvSpPr>
        <p:spPr>
          <a:xfrm rot="5400000">
            <a:off x="94753" y="740237"/>
            <a:ext cx="672000" cy="87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5"/>
          <p:cNvSpPr/>
          <p:nvPr/>
        </p:nvSpPr>
        <p:spPr>
          <a:xfrm rot="5400000">
            <a:off x="2295575" y="224100"/>
            <a:ext cx="535200" cy="87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5"/>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26" name="Google Shape;126;p25"/>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27" name="Google Shape;127;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low content slide 2">
  <p:cSld name="TITLE_2_1_1_1">
    <p:bg>
      <p:bgPr>
        <a:solidFill>
          <a:srgbClr val="000000"/>
        </a:solidFill>
        <a:effectLst/>
      </p:bgPr>
    </p:bg>
    <p:spTree>
      <p:nvGrpSpPr>
        <p:cNvPr id="1" name="Shape 128"/>
        <p:cNvGrpSpPr/>
        <p:nvPr/>
      </p:nvGrpSpPr>
      <p:grpSpPr>
        <a:xfrm>
          <a:off x="0" y="0"/>
          <a:ext cx="0" cy="0"/>
          <a:chOff x="0" y="0"/>
          <a:chExt cx="0" cy="0"/>
        </a:xfrm>
      </p:grpSpPr>
      <p:sp>
        <p:nvSpPr>
          <p:cNvPr id="129" name="Google Shape;129;p2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30" name="Google Shape;130;p26"/>
          <p:cNvSpPr/>
          <p:nvPr/>
        </p:nvSpPr>
        <p:spPr>
          <a:xfrm flipH="1">
            <a:off x="387577" y="447740"/>
            <a:ext cx="2219100" cy="876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6"/>
          <p:cNvSpPr/>
          <p:nvPr/>
        </p:nvSpPr>
        <p:spPr>
          <a:xfrm rot="5400000">
            <a:off x="125050" y="709926"/>
            <a:ext cx="611400" cy="87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6"/>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133" name="Google Shape;133;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uter right">
  <p:cSld name="TITLE_1">
    <p:bg>
      <p:bgPr>
        <a:solidFill>
          <a:srgbClr val="000000"/>
        </a:solid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pic>
        <p:nvPicPr>
          <p:cNvPr id="136" name="Google Shape;136;p27"/>
          <p:cNvPicPr preferRelativeResize="0"/>
          <p:nvPr/>
        </p:nvPicPr>
        <p:blipFill>
          <a:blip r:embed="rId2">
            <a:alphaModFix/>
          </a:blip>
          <a:stretch>
            <a:fillRect/>
          </a:stretch>
        </p:blipFill>
        <p:spPr>
          <a:xfrm>
            <a:off x="2975050" y="456025"/>
            <a:ext cx="8270745" cy="5240901"/>
          </a:xfrm>
          <a:prstGeom prst="rect">
            <a:avLst/>
          </a:prstGeom>
          <a:noFill/>
          <a:ln>
            <a:noFill/>
          </a:ln>
        </p:spPr>
      </p:pic>
      <p:sp>
        <p:nvSpPr>
          <p:cNvPr id="137" name="Google Shape;137;p27"/>
          <p:cNvSpPr txBox="1">
            <a:spLocks noGrp="1"/>
          </p:cNvSpPr>
          <p:nvPr>
            <p:ph type="title"/>
          </p:nvPr>
        </p:nvSpPr>
        <p:spPr>
          <a:xfrm>
            <a:off x="231925" y="431025"/>
            <a:ext cx="35058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138" name="Google Shape;138;p27"/>
          <p:cNvSpPr txBox="1">
            <a:spLocks noGrp="1"/>
          </p:cNvSpPr>
          <p:nvPr>
            <p:ph type="subTitle" idx="1"/>
          </p:nvPr>
        </p:nvSpPr>
        <p:spPr>
          <a:xfrm>
            <a:off x="231925" y="1493100"/>
            <a:ext cx="35058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uter right 1">
  <p:cSld name="TITLE_1_2">
    <p:bg>
      <p:bgPr>
        <a:solidFill>
          <a:srgbClr val="000000"/>
        </a:solidFill>
        <a:effectLst/>
      </p:bgPr>
    </p:bg>
    <p:spTree>
      <p:nvGrpSpPr>
        <p:cNvPr id="1" name="Shape 139"/>
        <p:cNvGrpSpPr/>
        <p:nvPr/>
      </p:nvGrpSpPr>
      <p:grpSpPr>
        <a:xfrm>
          <a:off x="0" y="0"/>
          <a:ext cx="0" cy="0"/>
          <a:chOff x="0" y="0"/>
          <a:chExt cx="0" cy="0"/>
        </a:xfrm>
      </p:grpSpPr>
      <p:sp>
        <p:nvSpPr>
          <p:cNvPr id="140" name="Google Shape;140;p28"/>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141" name="Google Shape;141;p28"/>
          <p:cNvSpPr txBox="1">
            <a:spLocks noGrp="1"/>
          </p:cNvSpPr>
          <p:nvPr>
            <p:ph type="title"/>
          </p:nvPr>
        </p:nvSpPr>
        <p:spPr>
          <a:xfrm>
            <a:off x="231925" y="314025"/>
            <a:ext cx="8702700" cy="683400"/>
          </a:xfrm>
          <a:prstGeom prst="rect">
            <a:avLst/>
          </a:prstGeom>
          <a:noFill/>
          <a:ln>
            <a:noFill/>
          </a:ln>
        </p:spPr>
        <p:txBody>
          <a:bodyPr spcFirstLastPara="1" wrap="square" lIns="45700" tIns="45700" rIns="45700" bIns="45700" anchor="b" anchorCtr="0">
            <a:noAutofit/>
          </a:bodyPr>
          <a:lstStyle>
            <a:lvl1pPr lvl="0" rtl="0">
              <a:lnSpc>
                <a:spcPct val="90000"/>
              </a:lnSpc>
              <a:spcBef>
                <a:spcPts val="0"/>
              </a:spcBef>
              <a:spcAft>
                <a:spcPts val="0"/>
              </a:spcAft>
              <a:buClr>
                <a:schemeClr val="lt1"/>
              </a:buClr>
              <a:buSzPts val="2000"/>
              <a:buNone/>
              <a:defRPr sz="2000">
                <a:solidFill>
                  <a:schemeClr val="lt1"/>
                </a:solidFill>
              </a:defRPr>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a:endParaRPr/>
          </a:p>
        </p:txBody>
      </p:sp>
      <p:pic>
        <p:nvPicPr>
          <p:cNvPr id="142" name="Google Shape;142;p28"/>
          <p:cNvPicPr preferRelativeResize="0"/>
          <p:nvPr/>
        </p:nvPicPr>
        <p:blipFill>
          <a:blip r:embed="rId2">
            <a:alphaModFix/>
          </a:blip>
          <a:stretch>
            <a:fillRect/>
          </a:stretch>
        </p:blipFill>
        <p:spPr>
          <a:xfrm>
            <a:off x="948098" y="937700"/>
            <a:ext cx="7247804" cy="459267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mart phone right 1">
  <p:cSld name="TITLE_1_1">
    <p:bg>
      <p:bgPr>
        <a:solidFill>
          <a:srgbClr val="000000"/>
        </a:solidFill>
        <a:effectLst/>
      </p:bgPr>
    </p:bg>
    <p:spTree>
      <p:nvGrpSpPr>
        <p:cNvPr id="1" name="Shape 143"/>
        <p:cNvGrpSpPr/>
        <p:nvPr/>
      </p:nvGrpSpPr>
      <p:grpSpPr>
        <a:xfrm>
          <a:off x="0" y="0"/>
          <a:ext cx="0" cy="0"/>
          <a:chOff x="0" y="0"/>
          <a:chExt cx="0" cy="0"/>
        </a:xfrm>
      </p:grpSpPr>
      <p:sp>
        <p:nvSpPr>
          <p:cNvPr id="144" name="Google Shape;144;p29"/>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145" name="Google Shape;145;p29"/>
          <p:cNvSpPr txBox="1"/>
          <p:nvPr/>
        </p:nvSpPr>
        <p:spPr>
          <a:xfrm>
            <a:off x="398700" y="403700"/>
            <a:ext cx="3156600" cy="60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latin typeface="Montserrat"/>
                <a:ea typeface="Montserrat"/>
                <a:cs typeface="Montserrat"/>
                <a:sym typeface="Montserrat"/>
              </a:rPr>
              <a:t>Headline content</a:t>
            </a:r>
            <a:endParaRPr sz="1800" b="1">
              <a:solidFill>
                <a:srgbClr val="FFFFFF"/>
              </a:solidFill>
              <a:latin typeface="Montserrat"/>
              <a:ea typeface="Montserrat"/>
              <a:cs typeface="Montserrat"/>
              <a:sym typeface="Montserrat"/>
            </a:endParaRPr>
          </a:p>
        </p:txBody>
      </p:sp>
      <p:sp>
        <p:nvSpPr>
          <p:cNvPr id="146" name="Google Shape;146;p29"/>
          <p:cNvSpPr txBox="1">
            <a:spLocks noGrp="1"/>
          </p:cNvSpPr>
          <p:nvPr>
            <p:ph type="title"/>
          </p:nvPr>
        </p:nvSpPr>
        <p:spPr>
          <a:xfrm>
            <a:off x="231925" y="431025"/>
            <a:ext cx="42447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147" name="Google Shape;147;p29"/>
          <p:cNvSpPr txBox="1">
            <a:spLocks noGrp="1"/>
          </p:cNvSpPr>
          <p:nvPr>
            <p:ph type="subTitle" idx="1"/>
          </p:nvPr>
        </p:nvSpPr>
        <p:spPr>
          <a:xfrm>
            <a:off x="231925" y="1493100"/>
            <a:ext cx="42447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148" name="Google Shape;148;p29"/>
          <p:cNvSpPr/>
          <p:nvPr/>
        </p:nvSpPr>
        <p:spPr>
          <a:xfrm>
            <a:off x="4934325" y="763200"/>
            <a:ext cx="3409800" cy="7104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 name="Google Shape;149;p29"/>
          <p:cNvPicPr preferRelativeResize="0"/>
          <p:nvPr/>
        </p:nvPicPr>
        <p:blipFill>
          <a:blip r:embed="rId2">
            <a:alphaModFix/>
          </a:blip>
          <a:stretch>
            <a:fillRect/>
          </a:stretch>
        </p:blipFill>
        <p:spPr>
          <a:xfrm>
            <a:off x="4800975" y="549550"/>
            <a:ext cx="3676650" cy="745032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_1">
  <p:cSld name="TITLE_AND_BODY_1">
    <p:bg>
      <p:bgPr>
        <a:gradFill>
          <a:gsLst>
            <a:gs pos="0">
              <a:schemeClr val="accent1"/>
            </a:gs>
            <a:gs pos="100000">
              <a:schemeClr val="accent2"/>
            </a:gs>
          </a:gsLst>
          <a:lin ang="0" scaled="0"/>
        </a:gradFill>
        <a:effectLst/>
      </p:bgPr>
    </p:bg>
    <p:spTree>
      <p:nvGrpSpPr>
        <p:cNvPr id="1" name="Shape 150"/>
        <p:cNvGrpSpPr/>
        <p:nvPr/>
      </p:nvGrpSpPr>
      <p:grpSpPr>
        <a:xfrm>
          <a:off x="0" y="0"/>
          <a:ext cx="0" cy="0"/>
          <a:chOff x="0" y="0"/>
          <a:chExt cx="0" cy="0"/>
        </a:xfrm>
      </p:grpSpPr>
      <p:sp>
        <p:nvSpPr>
          <p:cNvPr id="151" name="Google Shape;151;p30"/>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52" name="Google Shape;152;p30"/>
          <p:cNvGrpSpPr/>
          <p:nvPr/>
        </p:nvGrpSpPr>
        <p:grpSpPr>
          <a:xfrm>
            <a:off x="3500202" y="-104619"/>
            <a:ext cx="5769350" cy="5951747"/>
            <a:chOff x="3458352" y="512656"/>
            <a:chExt cx="5769350" cy="5951747"/>
          </a:xfrm>
        </p:grpSpPr>
        <p:pic>
          <p:nvPicPr>
            <p:cNvPr id="153" name="Google Shape;153;p30"/>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54" name="Google Shape;154;p30"/>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55" name="Google Shape;155;p30"/>
          <p:cNvSpPr/>
          <p:nvPr/>
        </p:nvSpPr>
        <p:spPr>
          <a:xfrm flipH="1">
            <a:off x="504050" y="1576800"/>
            <a:ext cx="72126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0"/>
          <p:cNvSpPr/>
          <p:nvPr/>
        </p:nvSpPr>
        <p:spPr>
          <a:xfrm rot="5400000">
            <a:off x="122857" y="1957800"/>
            <a:ext cx="8751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0"/>
          <p:cNvSpPr/>
          <p:nvPr/>
        </p:nvSpPr>
        <p:spPr>
          <a:xfrm rot="5400000">
            <a:off x="6811700" y="785700"/>
            <a:ext cx="16968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 name="Google Shape;158;p30"/>
          <p:cNvPicPr preferRelativeResize="0"/>
          <p:nvPr/>
        </p:nvPicPr>
        <p:blipFill>
          <a:blip r:embed="rId3">
            <a:alphaModFix/>
          </a:blip>
          <a:stretch>
            <a:fillRect/>
          </a:stretch>
        </p:blipFill>
        <p:spPr>
          <a:xfrm>
            <a:off x="9305354" y="4458500"/>
            <a:ext cx="1338247" cy="2909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_2">
  <p:cSld name="TITLE_AND_BODY_1_1">
    <p:bg>
      <p:bgPr>
        <a:gradFill>
          <a:gsLst>
            <a:gs pos="0">
              <a:srgbClr val="25A8E1"/>
            </a:gs>
            <a:gs pos="100000">
              <a:srgbClr val="29378F"/>
            </a:gs>
          </a:gsLst>
          <a:lin ang="2698631" scaled="0"/>
        </a:gradFill>
        <a:effectLst/>
      </p:bgPr>
    </p:bg>
    <p:spTree>
      <p:nvGrpSpPr>
        <p:cNvPr id="1" name="Shape 159"/>
        <p:cNvGrpSpPr/>
        <p:nvPr/>
      </p:nvGrpSpPr>
      <p:grpSpPr>
        <a:xfrm>
          <a:off x="0" y="0"/>
          <a:ext cx="0" cy="0"/>
          <a:chOff x="0" y="0"/>
          <a:chExt cx="0" cy="0"/>
        </a:xfrm>
      </p:grpSpPr>
      <p:grpSp>
        <p:nvGrpSpPr>
          <p:cNvPr id="160" name="Google Shape;160;p31"/>
          <p:cNvGrpSpPr/>
          <p:nvPr/>
        </p:nvGrpSpPr>
        <p:grpSpPr>
          <a:xfrm>
            <a:off x="3500202" y="-104619"/>
            <a:ext cx="5769350" cy="5951747"/>
            <a:chOff x="3458352" y="512656"/>
            <a:chExt cx="5769350" cy="5951747"/>
          </a:xfrm>
        </p:grpSpPr>
        <p:pic>
          <p:nvPicPr>
            <p:cNvPr id="161" name="Google Shape;161;p31"/>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62" name="Google Shape;162;p31"/>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63" name="Google Shape;163;p31"/>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sp>
        <p:nvSpPr>
          <p:cNvPr id="164" name="Google Shape;164;p31"/>
          <p:cNvSpPr/>
          <p:nvPr/>
        </p:nvSpPr>
        <p:spPr>
          <a:xfrm flipH="1">
            <a:off x="504050" y="1576800"/>
            <a:ext cx="7212600" cy="1140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1"/>
          <p:cNvSpPr/>
          <p:nvPr/>
        </p:nvSpPr>
        <p:spPr>
          <a:xfrm rot="5400000">
            <a:off x="122857" y="1957800"/>
            <a:ext cx="8751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1"/>
          <p:cNvSpPr/>
          <p:nvPr/>
        </p:nvSpPr>
        <p:spPr>
          <a:xfrm rot="5400000">
            <a:off x="6811700" y="785700"/>
            <a:ext cx="16968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7" name="Google Shape;167;p31"/>
          <p:cNvPicPr preferRelativeResize="0"/>
          <p:nvPr/>
        </p:nvPicPr>
        <p:blipFill>
          <a:blip r:embed="rId3">
            <a:alphaModFix/>
          </a:blip>
          <a:stretch>
            <a:fillRect/>
          </a:stretch>
        </p:blipFill>
        <p:spPr>
          <a:xfrm>
            <a:off x="9305354" y="4458500"/>
            <a:ext cx="1338247" cy="290925"/>
          </a:xfrm>
          <a:prstGeom prst="rect">
            <a:avLst/>
          </a:prstGeom>
          <a:noFill/>
          <a:ln>
            <a:noFill/>
          </a:ln>
        </p:spPr>
      </p:pic>
      <p:sp>
        <p:nvSpPr>
          <p:cNvPr id="168" name="Google Shape;168;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_1 1">
  <p:cSld name="TITLE_AND_BODY_1_2">
    <p:bg>
      <p:bgPr>
        <a:solidFill>
          <a:srgbClr val="000000"/>
        </a:solidFill>
        <a:effectLst/>
      </p:bgPr>
    </p:bg>
    <p:spTree>
      <p:nvGrpSpPr>
        <p:cNvPr id="1" name="Shape 169"/>
        <p:cNvGrpSpPr/>
        <p:nvPr/>
      </p:nvGrpSpPr>
      <p:grpSpPr>
        <a:xfrm>
          <a:off x="0" y="0"/>
          <a:ext cx="0" cy="0"/>
          <a:chOff x="0" y="0"/>
          <a:chExt cx="0" cy="0"/>
        </a:xfrm>
      </p:grpSpPr>
      <p:sp>
        <p:nvSpPr>
          <p:cNvPr id="170" name="Google Shape;170;p32"/>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71" name="Google Shape;171;p32"/>
          <p:cNvGrpSpPr/>
          <p:nvPr/>
        </p:nvGrpSpPr>
        <p:grpSpPr>
          <a:xfrm>
            <a:off x="4870456" y="830752"/>
            <a:ext cx="4589518" cy="4887574"/>
            <a:chOff x="3458352" y="512656"/>
            <a:chExt cx="5769350" cy="5951747"/>
          </a:xfrm>
        </p:grpSpPr>
        <p:pic>
          <p:nvPicPr>
            <p:cNvPr id="172" name="Google Shape;172;p32"/>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73" name="Google Shape;173;p32"/>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74" name="Google Shape;174;p32"/>
          <p:cNvSpPr/>
          <p:nvPr/>
        </p:nvSpPr>
        <p:spPr>
          <a:xfrm flipH="1">
            <a:off x="504050" y="1576800"/>
            <a:ext cx="72126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2"/>
          <p:cNvSpPr/>
          <p:nvPr/>
        </p:nvSpPr>
        <p:spPr>
          <a:xfrm rot="5400000">
            <a:off x="122857" y="1957800"/>
            <a:ext cx="875100" cy="113100"/>
          </a:xfrm>
          <a:prstGeom prst="rect">
            <a:avLst/>
          </a:prstGeom>
          <a:solidFill>
            <a:srgbClr val="EA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2"/>
          <p:cNvSpPr/>
          <p:nvPr/>
        </p:nvSpPr>
        <p:spPr>
          <a:xfrm rot="5400000">
            <a:off x="6811700" y="785700"/>
            <a:ext cx="1696800" cy="113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7" name="Google Shape;177;p32"/>
          <p:cNvPicPr preferRelativeResize="0"/>
          <p:nvPr/>
        </p:nvPicPr>
        <p:blipFill>
          <a:blip r:embed="rId3">
            <a:alphaModFix/>
          </a:blip>
          <a:stretch>
            <a:fillRect/>
          </a:stretch>
        </p:blipFill>
        <p:spPr>
          <a:xfrm>
            <a:off x="9533954" y="4458500"/>
            <a:ext cx="1338247" cy="2909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_1 1 1">
  <p:cSld name="TITLE_AND_BODY_1_2_1">
    <p:bg>
      <p:bgPr>
        <a:solidFill>
          <a:srgbClr val="000000"/>
        </a:solidFill>
        <a:effectLst/>
      </p:bgPr>
    </p:bg>
    <p:spTree>
      <p:nvGrpSpPr>
        <p:cNvPr id="1" name="Shape 178"/>
        <p:cNvGrpSpPr/>
        <p:nvPr/>
      </p:nvGrpSpPr>
      <p:grpSpPr>
        <a:xfrm>
          <a:off x="0" y="0"/>
          <a:ext cx="0" cy="0"/>
          <a:chOff x="0" y="0"/>
          <a:chExt cx="0" cy="0"/>
        </a:xfrm>
      </p:grpSpPr>
      <p:sp>
        <p:nvSpPr>
          <p:cNvPr id="179" name="Google Shape;179;p33"/>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80" name="Google Shape;180;p33"/>
          <p:cNvGrpSpPr/>
          <p:nvPr/>
        </p:nvGrpSpPr>
        <p:grpSpPr>
          <a:xfrm>
            <a:off x="4870456" y="830752"/>
            <a:ext cx="4589518" cy="4887574"/>
            <a:chOff x="3458352" y="512656"/>
            <a:chExt cx="5769350" cy="5951747"/>
          </a:xfrm>
        </p:grpSpPr>
        <p:pic>
          <p:nvPicPr>
            <p:cNvPr id="181" name="Google Shape;181;p33"/>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82" name="Google Shape;182;p33"/>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83" name="Google Shape;183;p33"/>
          <p:cNvSpPr/>
          <p:nvPr/>
        </p:nvSpPr>
        <p:spPr>
          <a:xfrm flipH="1">
            <a:off x="504050" y="1576800"/>
            <a:ext cx="7212600" cy="1140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3"/>
          <p:cNvSpPr/>
          <p:nvPr/>
        </p:nvSpPr>
        <p:spPr>
          <a:xfrm rot="5400000">
            <a:off x="122857" y="1957800"/>
            <a:ext cx="875100" cy="113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3"/>
          <p:cNvSpPr/>
          <p:nvPr/>
        </p:nvSpPr>
        <p:spPr>
          <a:xfrm rot="5400000">
            <a:off x="6811700" y="785700"/>
            <a:ext cx="1696800" cy="113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6" name="Google Shape;186;p33"/>
          <p:cNvPicPr preferRelativeResize="0"/>
          <p:nvPr/>
        </p:nvPicPr>
        <p:blipFill>
          <a:blip r:embed="rId3">
            <a:alphaModFix/>
          </a:blip>
          <a:stretch>
            <a:fillRect/>
          </a:stretch>
        </p:blipFill>
        <p:spPr>
          <a:xfrm>
            <a:off x="7400354" y="4458500"/>
            <a:ext cx="1338247" cy="290925"/>
          </a:xfrm>
          <a:prstGeom prst="rect">
            <a:avLst/>
          </a:prstGeom>
          <a:noFill/>
          <a:ln>
            <a:noFill/>
          </a:ln>
        </p:spPr>
      </p:pic>
      <p:sp>
        <p:nvSpPr>
          <p:cNvPr id="187" name="Google Shape;187;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ide_Callout_Pink">
  <p:cSld name="Side_Callout_Pink">
    <p:spTree>
      <p:nvGrpSpPr>
        <p:cNvPr id="1" name="Shape 188"/>
        <p:cNvGrpSpPr/>
        <p:nvPr/>
      </p:nvGrpSpPr>
      <p:grpSpPr>
        <a:xfrm>
          <a:off x="0" y="0"/>
          <a:ext cx="0" cy="0"/>
          <a:chOff x="0" y="0"/>
          <a:chExt cx="0" cy="0"/>
        </a:xfrm>
      </p:grpSpPr>
      <p:sp>
        <p:nvSpPr>
          <p:cNvPr id="189" name="Google Shape;189;p34"/>
          <p:cNvSpPr/>
          <p:nvPr/>
        </p:nvSpPr>
        <p:spPr>
          <a:xfrm>
            <a:off x="0" y="0"/>
            <a:ext cx="3312900" cy="51435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1900"/>
              <a:buNone/>
              <a:defRPr sz="1900">
                <a:solidFill>
                  <a:schemeClr val="lt1"/>
                </a:solidFill>
              </a:defRPr>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191" name="Google Shape;191;p34"/>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rgbClr val="FFFFFF"/>
              </a:buClr>
              <a:buSzPts val="1200"/>
              <a:buNone/>
              <a:defRPr sz="1200">
                <a:solidFill>
                  <a:srgbClr val="FFFFFF"/>
                </a:solidFill>
              </a:defRPr>
            </a:lvl1pPr>
            <a:lvl2pPr marL="914400" lvl="1" indent="-228600" algn="l" rtl="0">
              <a:lnSpc>
                <a:spcPct val="90000"/>
              </a:lnSpc>
              <a:spcBef>
                <a:spcPts val="500"/>
              </a:spcBef>
              <a:spcAft>
                <a:spcPts val="0"/>
              </a:spcAft>
              <a:buClr>
                <a:srgbClr val="FFFFFF"/>
              </a:buClr>
              <a:buSzPts val="1200"/>
              <a:buNone/>
              <a:defRPr sz="1200">
                <a:solidFill>
                  <a:srgbClr val="FFFFFF"/>
                </a:solidFill>
              </a:defRPr>
            </a:lvl2pPr>
            <a:lvl3pPr marL="1371600" lvl="2" indent="-228600" algn="l" rtl="0">
              <a:lnSpc>
                <a:spcPct val="90000"/>
              </a:lnSpc>
              <a:spcBef>
                <a:spcPts val="500"/>
              </a:spcBef>
              <a:spcAft>
                <a:spcPts val="0"/>
              </a:spcAft>
              <a:buClr>
                <a:srgbClr val="FFFFFF"/>
              </a:buClr>
              <a:buSzPts val="1200"/>
              <a:buNone/>
              <a:defRPr sz="1200">
                <a:solidFill>
                  <a:srgbClr val="FFFFFF"/>
                </a:solidFill>
              </a:defRPr>
            </a:lvl3pPr>
            <a:lvl4pPr marL="1828800" lvl="3" indent="-228600" algn="l" rtl="0">
              <a:lnSpc>
                <a:spcPct val="90000"/>
              </a:lnSpc>
              <a:spcBef>
                <a:spcPts val="500"/>
              </a:spcBef>
              <a:spcAft>
                <a:spcPts val="0"/>
              </a:spcAft>
              <a:buClr>
                <a:srgbClr val="FFFFFF"/>
              </a:buClr>
              <a:buSzPts val="1200"/>
              <a:buNone/>
              <a:defRPr sz="1200">
                <a:solidFill>
                  <a:srgbClr val="FFFFFF"/>
                </a:solidFill>
              </a:defRPr>
            </a:lvl4pPr>
            <a:lvl5pPr marL="2286000" lvl="4" indent="-228600" algn="l" rtl="0">
              <a:lnSpc>
                <a:spcPct val="90000"/>
              </a:lnSpc>
              <a:spcBef>
                <a:spcPts val="500"/>
              </a:spcBef>
              <a:spcAft>
                <a:spcPts val="0"/>
              </a:spcAft>
              <a:buClr>
                <a:srgbClr val="FFFFFF"/>
              </a:buClr>
              <a:buSzPts val="1200"/>
              <a:buNone/>
              <a:defRPr sz="1200">
                <a:solidFill>
                  <a:srgbClr val="FFFFFF"/>
                </a:solidFill>
              </a:defRPr>
            </a:lvl5pPr>
            <a:lvl6pPr marL="2743200" lvl="5" indent="-304800" algn="l" rtl="0">
              <a:lnSpc>
                <a:spcPct val="90000"/>
              </a:lnSpc>
              <a:spcBef>
                <a:spcPts val="500"/>
              </a:spcBef>
              <a:spcAft>
                <a:spcPts val="0"/>
              </a:spcAft>
              <a:buClr>
                <a:srgbClr val="FFFFFF"/>
              </a:buClr>
              <a:buSzPts val="1200"/>
              <a:buChar char="•"/>
              <a:defRPr sz="1200">
                <a:solidFill>
                  <a:srgbClr val="FFFFFF"/>
                </a:solidFill>
              </a:defRPr>
            </a:lvl6pPr>
            <a:lvl7pPr marL="3200400" lvl="6" indent="-304800" algn="l" rtl="0">
              <a:lnSpc>
                <a:spcPct val="90000"/>
              </a:lnSpc>
              <a:spcBef>
                <a:spcPts val="500"/>
              </a:spcBef>
              <a:spcAft>
                <a:spcPts val="0"/>
              </a:spcAft>
              <a:buClr>
                <a:srgbClr val="FFFFFF"/>
              </a:buClr>
              <a:buSzPts val="1200"/>
              <a:buChar char="•"/>
              <a:defRPr sz="1200">
                <a:solidFill>
                  <a:srgbClr val="FFFFFF"/>
                </a:solidFill>
              </a:defRPr>
            </a:lvl7pPr>
            <a:lvl8pPr marL="3657600" lvl="7" indent="-304800" algn="l" rtl="0">
              <a:lnSpc>
                <a:spcPct val="90000"/>
              </a:lnSpc>
              <a:spcBef>
                <a:spcPts val="500"/>
              </a:spcBef>
              <a:spcAft>
                <a:spcPts val="0"/>
              </a:spcAft>
              <a:buClr>
                <a:srgbClr val="FFFFFF"/>
              </a:buClr>
              <a:buSzPts val="1200"/>
              <a:buChar char="•"/>
              <a:defRPr sz="1200">
                <a:solidFill>
                  <a:srgbClr val="FFFFFF"/>
                </a:solidFill>
              </a:defRPr>
            </a:lvl8pPr>
            <a:lvl9pPr marL="4114800" lvl="8" indent="-304800" algn="l" rtl="0">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192" name="Google Shape;192;p34"/>
          <p:cNvSpPr txBox="1">
            <a:spLocks noGrp="1"/>
          </p:cNvSpPr>
          <p:nvPr>
            <p:ph type="subTitle" idx="2"/>
          </p:nvPr>
        </p:nvSpPr>
        <p:spPr>
          <a:xfrm>
            <a:off x="348925" y="2607625"/>
            <a:ext cx="2289600" cy="523200"/>
          </a:xfrm>
          <a:prstGeom prst="rect">
            <a:avLst/>
          </a:prstGeom>
        </p:spPr>
        <p:txBody>
          <a:bodyPr spcFirstLastPara="1" wrap="square" lIns="91400" tIns="91400" rIns="91400" bIns="91400" anchor="t" anchorCtr="0">
            <a:noAutofit/>
          </a:bodyPr>
          <a:lstStyle>
            <a:lvl1pPr lvl="0" algn="r" rtl="0">
              <a:spcBef>
                <a:spcPts val="0"/>
              </a:spcBef>
              <a:spcAft>
                <a:spcPts val="0"/>
              </a:spcAft>
              <a:buNone/>
              <a:defRPr sz="13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 name="Google Shape;193;p34"/>
          <p:cNvSpPr/>
          <p:nvPr/>
        </p:nvSpPr>
        <p:spPr>
          <a:xfrm rot="5400000">
            <a:off x="32925" y="223650"/>
            <a:ext cx="5604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4"/>
          <p:cNvSpPr/>
          <p:nvPr/>
        </p:nvSpPr>
        <p:spPr>
          <a:xfrm rot="5400000">
            <a:off x="8385700" y="630050"/>
            <a:ext cx="4557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4"/>
          <p:cNvSpPr/>
          <p:nvPr/>
        </p:nvSpPr>
        <p:spPr>
          <a:xfrm>
            <a:off x="256515" y="458742"/>
            <a:ext cx="84135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4"/>
          <p:cNvSpPr/>
          <p:nvPr/>
        </p:nvSpPr>
        <p:spPr>
          <a:xfrm>
            <a:off x="8620499" y="801350"/>
            <a:ext cx="5235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low Gradient">
  <p:cSld name="TITLE_AND_BODY_5">
    <p:bg>
      <p:bgPr>
        <a:gradFill>
          <a:gsLst>
            <a:gs pos="0">
              <a:srgbClr val="25A8E1"/>
            </a:gs>
            <a:gs pos="100000">
              <a:srgbClr val="29378F"/>
            </a:gs>
          </a:gsLst>
          <a:lin ang="2698631" scaled="0"/>
        </a:gradFill>
        <a:effectLst/>
      </p:bgPr>
    </p:bg>
    <p:spTree>
      <p:nvGrpSpPr>
        <p:cNvPr id="1" name="Shape 55"/>
        <p:cNvGrpSpPr/>
        <p:nvPr/>
      </p:nvGrpSpPr>
      <p:grpSpPr>
        <a:xfrm>
          <a:off x="0" y="0"/>
          <a:ext cx="0" cy="0"/>
          <a:chOff x="0" y="0"/>
          <a:chExt cx="0" cy="0"/>
        </a:xfrm>
      </p:grpSpPr>
      <p:sp>
        <p:nvSpPr>
          <p:cNvPr id="56" name="Google Shape;56;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ide_Callout_Pink 1">
  <p:cSld name="Side_Callout_Pink_1">
    <p:spTree>
      <p:nvGrpSpPr>
        <p:cNvPr id="1" name="Shape 198"/>
        <p:cNvGrpSpPr/>
        <p:nvPr/>
      </p:nvGrpSpPr>
      <p:grpSpPr>
        <a:xfrm>
          <a:off x="0" y="0"/>
          <a:ext cx="0" cy="0"/>
          <a:chOff x="0" y="0"/>
          <a:chExt cx="0" cy="0"/>
        </a:xfrm>
      </p:grpSpPr>
      <p:sp>
        <p:nvSpPr>
          <p:cNvPr id="199" name="Google Shape;199;p35"/>
          <p:cNvSpPr/>
          <p:nvPr/>
        </p:nvSpPr>
        <p:spPr>
          <a:xfrm>
            <a:off x="0" y="0"/>
            <a:ext cx="3312900" cy="51435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1900"/>
              <a:buNone/>
              <a:defRPr sz="1900">
                <a:solidFill>
                  <a:schemeClr val="lt1"/>
                </a:solidFill>
              </a:defRPr>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201" name="Google Shape;201;p35"/>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rgbClr val="FFFFFF"/>
              </a:buClr>
              <a:buSzPts val="1200"/>
              <a:buNone/>
              <a:defRPr sz="1200">
                <a:solidFill>
                  <a:srgbClr val="FFFFFF"/>
                </a:solidFill>
              </a:defRPr>
            </a:lvl1pPr>
            <a:lvl2pPr marL="914400" lvl="1" indent="-228600" algn="l" rtl="0">
              <a:lnSpc>
                <a:spcPct val="90000"/>
              </a:lnSpc>
              <a:spcBef>
                <a:spcPts val="500"/>
              </a:spcBef>
              <a:spcAft>
                <a:spcPts val="0"/>
              </a:spcAft>
              <a:buClr>
                <a:srgbClr val="FFFFFF"/>
              </a:buClr>
              <a:buSzPts val="1200"/>
              <a:buNone/>
              <a:defRPr sz="1200">
                <a:solidFill>
                  <a:srgbClr val="FFFFFF"/>
                </a:solidFill>
              </a:defRPr>
            </a:lvl2pPr>
            <a:lvl3pPr marL="1371600" lvl="2" indent="-228600" algn="l" rtl="0">
              <a:lnSpc>
                <a:spcPct val="90000"/>
              </a:lnSpc>
              <a:spcBef>
                <a:spcPts val="500"/>
              </a:spcBef>
              <a:spcAft>
                <a:spcPts val="0"/>
              </a:spcAft>
              <a:buClr>
                <a:srgbClr val="FFFFFF"/>
              </a:buClr>
              <a:buSzPts val="1200"/>
              <a:buNone/>
              <a:defRPr sz="1200">
                <a:solidFill>
                  <a:srgbClr val="FFFFFF"/>
                </a:solidFill>
              </a:defRPr>
            </a:lvl3pPr>
            <a:lvl4pPr marL="1828800" lvl="3" indent="-228600" algn="l" rtl="0">
              <a:lnSpc>
                <a:spcPct val="90000"/>
              </a:lnSpc>
              <a:spcBef>
                <a:spcPts val="500"/>
              </a:spcBef>
              <a:spcAft>
                <a:spcPts val="0"/>
              </a:spcAft>
              <a:buClr>
                <a:srgbClr val="FFFFFF"/>
              </a:buClr>
              <a:buSzPts val="1200"/>
              <a:buNone/>
              <a:defRPr sz="1200">
                <a:solidFill>
                  <a:srgbClr val="FFFFFF"/>
                </a:solidFill>
              </a:defRPr>
            </a:lvl4pPr>
            <a:lvl5pPr marL="2286000" lvl="4" indent="-228600" algn="l" rtl="0">
              <a:lnSpc>
                <a:spcPct val="90000"/>
              </a:lnSpc>
              <a:spcBef>
                <a:spcPts val="500"/>
              </a:spcBef>
              <a:spcAft>
                <a:spcPts val="0"/>
              </a:spcAft>
              <a:buClr>
                <a:srgbClr val="FFFFFF"/>
              </a:buClr>
              <a:buSzPts val="1200"/>
              <a:buNone/>
              <a:defRPr sz="1200">
                <a:solidFill>
                  <a:srgbClr val="FFFFFF"/>
                </a:solidFill>
              </a:defRPr>
            </a:lvl5pPr>
            <a:lvl6pPr marL="2743200" lvl="5" indent="-304800" algn="l" rtl="0">
              <a:lnSpc>
                <a:spcPct val="90000"/>
              </a:lnSpc>
              <a:spcBef>
                <a:spcPts val="500"/>
              </a:spcBef>
              <a:spcAft>
                <a:spcPts val="0"/>
              </a:spcAft>
              <a:buClr>
                <a:srgbClr val="FFFFFF"/>
              </a:buClr>
              <a:buSzPts val="1200"/>
              <a:buChar char="•"/>
              <a:defRPr sz="1200">
                <a:solidFill>
                  <a:srgbClr val="FFFFFF"/>
                </a:solidFill>
              </a:defRPr>
            </a:lvl6pPr>
            <a:lvl7pPr marL="3200400" lvl="6" indent="-304800" algn="l" rtl="0">
              <a:lnSpc>
                <a:spcPct val="90000"/>
              </a:lnSpc>
              <a:spcBef>
                <a:spcPts val="500"/>
              </a:spcBef>
              <a:spcAft>
                <a:spcPts val="0"/>
              </a:spcAft>
              <a:buClr>
                <a:srgbClr val="FFFFFF"/>
              </a:buClr>
              <a:buSzPts val="1200"/>
              <a:buChar char="•"/>
              <a:defRPr sz="1200">
                <a:solidFill>
                  <a:srgbClr val="FFFFFF"/>
                </a:solidFill>
              </a:defRPr>
            </a:lvl7pPr>
            <a:lvl8pPr marL="3657600" lvl="7" indent="-304800" algn="l" rtl="0">
              <a:lnSpc>
                <a:spcPct val="90000"/>
              </a:lnSpc>
              <a:spcBef>
                <a:spcPts val="500"/>
              </a:spcBef>
              <a:spcAft>
                <a:spcPts val="0"/>
              </a:spcAft>
              <a:buClr>
                <a:srgbClr val="FFFFFF"/>
              </a:buClr>
              <a:buSzPts val="1200"/>
              <a:buChar char="•"/>
              <a:defRPr sz="1200">
                <a:solidFill>
                  <a:srgbClr val="FFFFFF"/>
                </a:solidFill>
              </a:defRPr>
            </a:lvl8pPr>
            <a:lvl9pPr marL="4114800" lvl="8" indent="-304800" algn="l" rtl="0">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202" name="Google Shape;202;p35"/>
          <p:cNvSpPr txBox="1">
            <a:spLocks noGrp="1"/>
          </p:cNvSpPr>
          <p:nvPr>
            <p:ph type="subTitle" idx="2"/>
          </p:nvPr>
        </p:nvSpPr>
        <p:spPr>
          <a:xfrm>
            <a:off x="348925" y="2607625"/>
            <a:ext cx="2289600" cy="523200"/>
          </a:xfrm>
          <a:prstGeom prst="rect">
            <a:avLst/>
          </a:prstGeom>
        </p:spPr>
        <p:txBody>
          <a:bodyPr spcFirstLastPara="1" wrap="square" lIns="91400" tIns="91400" rIns="91400" bIns="91400" anchor="t" anchorCtr="0">
            <a:noAutofit/>
          </a:bodyPr>
          <a:lstStyle>
            <a:lvl1pPr lvl="0" algn="r" rtl="0">
              <a:spcBef>
                <a:spcPts val="0"/>
              </a:spcBef>
              <a:spcAft>
                <a:spcPts val="0"/>
              </a:spcAft>
              <a:buNone/>
              <a:defRPr sz="13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3" name="Google Shape;203;p35"/>
          <p:cNvSpPr/>
          <p:nvPr/>
        </p:nvSpPr>
        <p:spPr>
          <a:xfrm rot="5400000">
            <a:off x="32925" y="223650"/>
            <a:ext cx="5604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5"/>
          <p:cNvSpPr/>
          <p:nvPr/>
        </p:nvSpPr>
        <p:spPr>
          <a:xfrm rot="5400000">
            <a:off x="8385700" y="630050"/>
            <a:ext cx="4557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5"/>
          <p:cNvSpPr/>
          <p:nvPr/>
        </p:nvSpPr>
        <p:spPr>
          <a:xfrm>
            <a:off x="256515" y="458742"/>
            <a:ext cx="84135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5"/>
          <p:cNvSpPr/>
          <p:nvPr/>
        </p:nvSpPr>
        <p:spPr>
          <a:xfrm>
            <a:off x="8620499" y="801350"/>
            <a:ext cx="5235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208"/>
        <p:cNvGrpSpPr/>
        <p:nvPr/>
      </p:nvGrpSpPr>
      <p:grpSpPr>
        <a:xfrm>
          <a:off x="0" y="0"/>
          <a:ext cx="0" cy="0"/>
          <a:chOff x="0" y="0"/>
          <a:chExt cx="0" cy="0"/>
        </a:xfrm>
      </p:grpSpPr>
      <p:pic>
        <p:nvPicPr>
          <p:cNvPr id="209" name="Google Shape;209;p36"/>
          <p:cNvPicPr preferRelativeResize="0"/>
          <p:nvPr/>
        </p:nvPicPr>
        <p:blipFill>
          <a:blip r:embed="rId2">
            <a:alphaModFix/>
          </a:blip>
          <a:stretch>
            <a:fillRect/>
          </a:stretch>
        </p:blipFill>
        <p:spPr>
          <a:xfrm>
            <a:off x="0" y="-500"/>
            <a:ext cx="9143995" cy="5144492"/>
          </a:xfrm>
          <a:prstGeom prst="rect">
            <a:avLst/>
          </a:prstGeom>
          <a:noFill/>
          <a:ln>
            <a:noFill/>
          </a:ln>
        </p:spPr>
      </p:pic>
      <p:pic>
        <p:nvPicPr>
          <p:cNvPr id="210" name="Google Shape;210;p36"/>
          <p:cNvPicPr preferRelativeResize="0"/>
          <p:nvPr/>
        </p:nvPicPr>
        <p:blipFill>
          <a:blip r:embed="rId3">
            <a:alphaModFix amt="64000"/>
          </a:blip>
          <a:stretch>
            <a:fillRect/>
          </a:stretch>
        </p:blipFill>
        <p:spPr>
          <a:xfrm>
            <a:off x="2887524" y="1440500"/>
            <a:ext cx="7480522" cy="3703001"/>
          </a:xfrm>
          <a:prstGeom prst="rect">
            <a:avLst/>
          </a:prstGeom>
          <a:noFill/>
          <a:ln>
            <a:noFill/>
          </a:ln>
        </p:spPr>
      </p:pic>
      <p:pic>
        <p:nvPicPr>
          <p:cNvPr id="211" name="Google Shape;211;p36"/>
          <p:cNvPicPr preferRelativeResize="0"/>
          <p:nvPr/>
        </p:nvPicPr>
        <p:blipFill>
          <a:blip r:embed="rId4">
            <a:alphaModFix amt="29000"/>
          </a:blip>
          <a:stretch>
            <a:fillRect/>
          </a:stretch>
        </p:blipFill>
        <p:spPr>
          <a:xfrm>
            <a:off x="590499" y="915528"/>
            <a:ext cx="690676" cy="524975"/>
          </a:xfrm>
          <a:prstGeom prst="rect">
            <a:avLst/>
          </a:prstGeom>
          <a:noFill/>
          <a:ln>
            <a:noFill/>
          </a:ln>
        </p:spPr>
      </p:pic>
      <p:sp>
        <p:nvSpPr>
          <p:cNvPr id="212" name="Google Shape;212;p36"/>
          <p:cNvSpPr/>
          <p:nvPr/>
        </p:nvSpPr>
        <p:spPr>
          <a:xfrm flipH="1">
            <a:off x="368300" y="658850"/>
            <a:ext cx="40530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6"/>
          <p:cNvSpPr/>
          <p:nvPr/>
        </p:nvSpPr>
        <p:spPr>
          <a:xfrm rot="5400000">
            <a:off x="-51675" y="1064275"/>
            <a:ext cx="9234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6"/>
          <p:cNvSpPr/>
          <p:nvPr/>
        </p:nvSpPr>
        <p:spPr>
          <a:xfrm rot="5400000">
            <a:off x="3973100" y="324650"/>
            <a:ext cx="7833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6"/>
          <p:cNvSpPr txBox="1">
            <a:spLocks noGrp="1"/>
          </p:cNvSpPr>
          <p:nvPr>
            <p:ph type="title"/>
          </p:nvPr>
        </p:nvSpPr>
        <p:spPr>
          <a:xfrm>
            <a:off x="724525" y="1134375"/>
            <a:ext cx="7378800" cy="3299100"/>
          </a:xfrm>
          <a:prstGeom prst="rect">
            <a:avLst/>
          </a:prstGeom>
          <a:noFill/>
          <a:ln>
            <a:noFill/>
          </a:ln>
        </p:spPr>
        <p:txBody>
          <a:bodyPr spcFirstLastPara="1" wrap="square" lIns="45700" tIns="45700" rIns="45700" bIns="45700" anchor="t" anchorCtr="0">
            <a:noAutofit/>
          </a:bodyPr>
          <a:lstStyle>
            <a:lvl1pPr lvl="0" algn="l" rtl="0">
              <a:lnSpc>
                <a:spcPct val="90000"/>
              </a:lnSpc>
              <a:spcBef>
                <a:spcPts val="0"/>
              </a:spcBef>
              <a:spcAft>
                <a:spcPts val="0"/>
              </a:spcAft>
              <a:buClr>
                <a:schemeClr val="lt1"/>
              </a:buClr>
              <a:buSzPts val="3000"/>
              <a:buNone/>
              <a:defRPr sz="3000">
                <a:solidFill>
                  <a:schemeClr val="lt1"/>
                </a:solidFill>
              </a:defRPr>
            </a:lvl1pPr>
            <a:lvl2pPr lvl="1" algn="l" rtl="0">
              <a:spcBef>
                <a:spcPts val="0"/>
              </a:spcBef>
              <a:spcAft>
                <a:spcPts val="0"/>
              </a:spcAft>
              <a:buSzPts val="3400"/>
              <a:buNone/>
              <a:defRPr sz="3400"/>
            </a:lvl2pPr>
            <a:lvl3pPr lvl="2" algn="l" rtl="0">
              <a:spcBef>
                <a:spcPts val="0"/>
              </a:spcBef>
              <a:spcAft>
                <a:spcPts val="0"/>
              </a:spcAft>
              <a:buSzPts val="3400"/>
              <a:buNone/>
              <a:defRPr sz="3400"/>
            </a:lvl3pPr>
            <a:lvl4pPr lvl="3" algn="l" rtl="0">
              <a:spcBef>
                <a:spcPts val="0"/>
              </a:spcBef>
              <a:spcAft>
                <a:spcPts val="0"/>
              </a:spcAft>
              <a:buSzPts val="3400"/>
              <a:buNone/>
              <a:defRPr sz="3400"/>
            </a:lvl4pPr>
            <a:lvl5pPr lvl="4" algn="l" rtl="0">
              <a:spcBef>
                <a:spcPts val="0"/>
              </a:spcBef>
              <a:spcAft>
                <a:spcPts val="0"/>
              </a:spcAft>
              <a:buSzPts val="3400"/>
              <a:buNone/>
              <a:defRPr sz="3400"/>
            </a:lvl5pPr>
            <a:lvl6pPr lvl="5" algn="l" rtl="0">
              <a:spcBef>
                <a:spcPts val="0"/>
              </a:spcBef>
              <a:spcAft>
                <a:spcPts val="0"/>
              </a:spcAft>
              <a:buSzPts val="3400"/>
              <a:buNone/>
              <a:defRPr sz="3400"/>
            </a:lvl6pPr>
            <a:lvl7pPr lvl="6" algn="l" rtl="0">
              <a:spcBef>
                <a:spcPts val="0"/>
              </a:spcBef>
              <a:spcAft>
                <a:spcPts val="0"/>
              </a:spcAft>
              <a:buSzPts val="3400"/>
              <a:buNone/>
              <a:defRPr sz="3400"/>
            </a:lvl7pPr>
            <a:lvl8pPr lvl="7" algn="l" rtl="0">
              <a:spcBef>
                <a:spcPts val="0"/>
              </a:spcBef>
              <a:spcAft>
                <a:spcPts val="0"/>
              </a:spcAft>
              <a:buSzPts val="3400"/>
              <a:buNone/>
              <a:defRPr sz="3400"/>
            </a:lvl8pPr>
            <a:lvl9pPr lvl="8" algn="l" rtl="0">
              <a:spcBef>
                <a:spcPts val="0"/>
              </a:spcBef>
              <a:spcAft>
                <a:spcPts val="0"/>
              </a:spcAft>
              <a:buSzPts val="3400"/>
              <a:buNone/>
              <a:defRPr sz="3400"/>
            </a:lvl9pPr>
          </a:lstStyle>
          <a:p>
            <a:endParaRPr/>
          </a:p>
        </p:txBody>
      </p:sp>
      <p:sp>
        <p:nvSpPr>
          <p:cNvPr id="216" name="Google Shape;216;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217"/>
        <p:cNvGrpSpPr/>
        <p:nvPr/>
      </p:nvGrpSpPr>
      <p:grpSpPr>
        <a:xfrm>
          <a:off x="0" y="0"/>
          <a:ext cx="0" cy="0"/>
          <a:chOff x="0" y="0"/>
          <a:chExt cx="0" cy="0"/>
        </a:xfrm>
      </p:grpSpPr>
      <p:sp>
        <p:nvSpPr>
          <p:cNvPr id="218" name="Google Shape;218;p37"/>
          <p:cNvSpPr txBox="1">
            <a:spLocks noGrp="1"/>
          </p:cNvSpPr>
          <p:nvPr>
            <p:ph type="title"/>
          </p:nvPr>
        </p:nvSpPr>
        <p:spPr>
          <a:xfrm>
            <a:off x="311700" y="445025"/>
            <a:ext cx="8520600" cy="572700"/>
          </a:xfrm>
          <a:prstGeom prst="rect">
            <a:avLst/>
          </a:prstGeom>
        </p:spPr>
        <p:txBody>
          <a:bodyPr spcFirstLastPara="1" wrap="square" lIns="91400" tIns="91400" rIns="91400" bIns="91400" anchor="b" anchorCtr="0">
            <a:noAutofit/>
          </a:bodyPr>
          <a:lstStyle>
            <a:lvl1pPr lvl="0" rtl="0">
              <a:spcBef>
                <a:spcPts val="0"/>
              </a:spcBef>
              <a:spcAft>
                <a:spcPts val="0"/>
              </a:spcAft>
              <a:buSzPts val="3000"/>
              <a:buNone/>
              <a:defRPr sz="3000"/>
            </a:lvl1pPr>
            <a:lvl2pPr lvl="1" rtl="0">
              <a:spcBef>
                <a:spcPts val="0"/>
              </a:spcBef>
              <a:spcAft>
                <a:spcPts val="0"/>
              </a:spcAft>
              <a:buSzPts val="5100"/>
              <a:buNone/>
              <a:defRPr/>
            </a:lvl2pPr>
            <a:lvl3pPr lvl="2" rtl="0">
              <a:spcBef>
                <a:spcPts val="0"/>
              </a:spcBef>
              <a:spcAft>
                <a:spcPts val="0"/>
              </a:spcAft>
              <a:buSzPts val="5100"/>
              <a:buNone/>
              <a:defRPr/>
            </a:lvl3pPr>
            <a:lvl4pPr lvl="3" rtl="0">
              <a:spcBef>
                <a:spcPts val="0"/>
              </a:spcBef>
              <a:spcAft>
                <a:spcPts val="0"/>
              </a:spcAft>
              <a:buSzPts val="5100"/>
              <a:buNone/>
              <a:defRPr/>
            </a:lvl4pPr>
            <a:lvl5pPr lvl="4" rtl="0">
              <a:spcBef>
                <a:spcPts val="0"/>
              </a:spcBef>
              <a:spcAft>
                <a:spcPts val="0"/>
              </a:spcAft>
              <a:buSzPts val="5100"/>
              <a:buNone/>
              <a:defRPr/>
            </a:lvl5pPr>
            <a:lvl6pPr lvl="5" rtl="0">
              <a:spcBef>
                <a:spcPts val="0"/>
              </a:spcBef>
              <a:spcAft>
                <a:spcPts val="0"/>
              </a:spcAft>
              <a:buSzPts val="5100"/>
              <a:buNone/>
              <a:defRPr/>
            </a:lvl6pPr>
            <a:lvl7pPr lvl="6" rtl="0">
              <a:spcBef>
                <a:spcPts val="0"/>
              </a:spcBef>
              <a:spcAft>
                <a:spcPts val="0"/>
              </a:spcAft>
              <a:buSzPts val="5100"/>
              <a:buNone/>
              <a:defRPr/>
            </a:lvl7pPr>
            <a:lvl8pPr lvl="7" rtl="0">
              <a:spcBef>
                <a:spcPts val="0"/>
              </a:spcBef>
              <a:spcAft>
                <a:spcPts val="0"/>
              </a:spcAft>
              <a:buSzPts val="5100"/>
              <a:buNone/>
              <a:defRPr/>
            </a:lvl8pPr>
            <a:lvl9pPr lvl="8" rtl="0">
              <a:spcBef>
                <a:spcPts val="0"/>
              </a:spcBef>
              <a:spcAft>
                <a:spcPts val="0"/>
              </a:spcAft>
              <a:buSzPts val="5100"/>
              <a:buNone/>
              <a:defRPr/>
            </a:lvl9pPr>
          </a:lstStyle>
          <a:p>
            <a:endParaRPr/>
          </a:p>
        </p:txBody>
      </p:sp>
      <p:sp>
        <p:nvSpPr>
          <p:cNvPr id="219" name="Google Shape;219;p37"/>
          <p:cNvSpPr txBox="1">
            <a:spLocks noGrp="1"/>
          </p:cNvSpPr>
          <p:nvPr>
            <p:ph type="body" idx="1"/>
          </p:nvPr>
        </p:nvSpPr>
        <p:spPr>
          <a:xfrm>
            <a:off x="311700" y="1152475"/>
            <a:ext cx="8520600" cy="3416400"/>
          </a:xfrm>
          <a:prstGeom prst="rect">
            <a:avLst/>
          </a:prstGeom>
        </p:spPr>
        <p:txBody>
          <a:bodyPr spcFirstLastPara="1" wrap="square" lIns="91400" tIns="91400" rIns="91400" bIns="91400" anchor="t" anchorCtr="0">
            <a:noAutofit/>
          </a:bodyPr>
          <a:lstStyle>
            <a:lvl1pPr marL="457200" lvl="0" indent="-228600" rtl="0">
              <a:spcBef>
                <a:spcPts val="0"/>
              </a:spcBef>
              <a:spcAft>
                <a:spcPts val="0"/>
              </a:spcAft>
              <a:buSzPts val="1500"/>
              <a:buNone/>
              <a:defRPr sz="1500"/>
            </a:lvl1pPr>
            <a:lvl2pPr marL="914400" lvl="1" indent="-228600" rtl="0">
              <a:spcBef>
                <a:spcPts val="0"/>
              </a:spcBef>
              <a:spcAft>
                <a:spcPts val="0"/>
              </a:spcAft>
              <a:buSzPts val="1500"/>
              <a:buNone/>
              <a:defRPr sz="1500"/>
            </a:lvl2pPr>
            <a:lvl3pPr marL="1371600" lvl="2" indent="-228600" rtl="0">
              <a:spcBef>
                <a:spcPts val="0"/>
              </a:spcBef>
              <a:spcAft>
                <a:spcPts val="0"/>
              </a:spcAft>
              <a:buSzPts val="1500"/>
              <a:buNone/>
              <a:defRPr sz="1500"/>
            </a:lvl3pPr>
            <a:lvl4pPr marL="1828800" lvl="3" indent="-228600" rtl="0">
              <a:spcBef>
                <a:spcPts val="0"/>
              </a:spcBef>
              <a:spcAft>
                <a:spcPts val="0"/>
              </a:spcAft>
              <a:buSzPts val="1500"/>
              <a:buNone/>
              <a:defRPr sz="1500"/>
            </a:lvl4pPr>
            <a:lvl5pPr marL="2286000" lvl="4" indent="-228600" rtl="0">
              <a:spcBef>
                <a:spcPts val="0"/>
              </a:spcBef>
              <a:spcAft>
                <a:spcPts val="0"/>
              </a:spcAft>
              <a:buSzPts val="1500"/>
              <a:buNone/>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sp>
        <p:nvSpPr>
          <p:cNvPr id="220" name="Google Shape;220;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_White">
  <p:cSld name="Blank_White">
    <p:spTree>
      <p:nvGrpSpPr>
        <p:cNvPr id="1" name="Shape 221"/>
        <p:cNvGrpSpPr/>
        <p:nvPr/>
      </p:nvGrpSpPr>
      <p:grpSpPr>
        <a:xfrm>
          <a:off x="0" y="0"/>
          <a:ext cx="0" cy="0"/>
          <a:chOff x="0" y="0"/>
          <a:chExt cx="0" cy="0"/>
        </a:xfrm>
      </p:grpSpPr>
      <p:sp>
        <p:nvSpPr>
          <p:cNvPr id="222" name="Google Shape;222;p38"/>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1pPr>
            <a:lvl2pPr marL="0" lvl="1"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2pPr>
            <a:lvl3pPr marL="0" lvl="2"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3pPr>
            <a:lvl4pPr marL="0" lvl="3"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4pPr>
            <a:lvl5pPr marL="0" lvl="4"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5pPr>
            <a:lvl6pPr marL="0" lvl="5"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6pPr>
            <a:lvl7pPr marL="0" lvl="6"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7pPr>
            <a:lvl8pPr marL="0" lvl="7"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8pPr>
            <a:lvl9pPr marL="0" lvl="8"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_Black">
  <p:cSld name="Blank_Black">
    <p:spTree>
      <p:nvGrpSpPr>
        <p:cNvPr id="1" name="Shape 223"/>
        <p:cNvGrpSpPr/>
        <p:nvPr/>
      </p:nvGrpSpPr>
      <p:grpSpPr>
        <a:xfrm>
          <a:off x="0" y="0"/>
          <a:ext cx="0" cy="0"/>
          <a:chOff x="0" y="0"/>
          <a:chExt cx="0" cy="0"/>
        </a:xfrm>
      </p:grpSpPr>
      <p:sp>
        <p:nvSpPr>
          <p:cNvPr id="224" name="Google Shape;224;p39"/>
          <p:cNvSpPr/>
          <p:nvPr/>
        </p:nvSpPr>
        <p:spPr>
          <a:xfrm>
            <a:off x="-10913" y="-35844"/>
            <a:ext cx="9165900" cy="5215200"/>
          </a:xfrm>
          <a:prstGeom prst="rect">
            <a:avLst/>
          </a:prstGeom>
          <a:solidFill>
            <a:schemeClr val="dk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25" name="Google Shape;225;p39"/>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1pPr>
            <a:lvl2pPr marL="0" lvl="1"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2pPr>
            <a:lvl3pPr marL="0" lvl="2"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3pPr>
            <a:lvl4pPr marL="0" lvl="3"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4pPr>
            <a:lvl5pPr marL="0" lvl="4"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5pPr>
            <a:lvl6pPr marL="0" lvl="5"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6pPr>
            <a:lvl7pPr marL="0" lvl="6"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7pPr>
            <a:lvl8pPr marL="0" lvl="7"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8pPr>
            <a:lvl9pPr marL="0" lvl="8"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714373" y="243000"/>
            <a:ext cx="8424000" cy="68103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621000" y="1134000"/>
            <a:ext cx="7884000" cy="3510000"/>
          </a:xfrm>
          <a:prstGeom prst="rect">
            <a:avLst/>
          </a:prstGeom>
          <a:noFill/>
          <a:ln>
            <a:noFill/>
          </a:ln>
        </p:spPr>
        <p:txBody>
          <a:bodyPr spcFirstLastPara="1" wrap="square" lIns="90000" tIns="46800" rIns="91425" bIns="45700" anchor="t" anchorCtr="0">
            <a:noAutofit/>
          </a:bodyPr>
          <a:lstStyle>
            <a:lvl1pPr marL="342900" lvl="0" indent="-285750" algn="l">
              <a:lnSpc>
                <a:spcPct val="90000"/>
              </a:lnSpc>
              <a:spcBef>
                <a:spcPts val="750"/>
              </a:spcBef>
              <a:spcAft>
                <a:spcPts val="0"/>
              </a:spcAft>
              <a:buClr>
                <a:srgbClr val="3F3F3F"/>
              </a:buClr>
              <a:buSzPts val="2400"/>
              <a:buFont typeface="Helvetica Neue Light"/>
              <a:buChar char="•"/>
              <a:defRPr sz="1800"/>
            </a:lvl1pPr>
            <a:lvl2pPr marL="685800" lvl="1" indent="-276225" algn="l">
              <a:lnSpc>
                <a:spcPct val="90000"/>
              </a:lnSpc>
              <a:spcBef>
                <a:spcPts val="375"/>
              </a:spcBef>
              <a:spcAft>
                <a:spcPts val="0"/>
              </a:spcAft>
              <a:buClr>
                <a:srgbClr val="3F3F3F"/>
              </a:buClr>
              <a:buSzPts val="2200"/>
              <a:buFont typeface="Helvetica Neue Light"/>
              <a:buChar char="•"/>
              <a:defRPr sz="1650"/>
            </a:lvl2pPr>
            <a:lvl3pPr marL="1028700" lvl="2" indent="-257175" algn="l">
              <a:lnSpc>
                <a:spcPct val="90000"/>
              </a:lnSpc>
              <a:spcBef>
                <a:spcPts val="375"/>
              </a:spcBef>
              <a:spcAft>
                <a:spcPts val="0"/>
              </a:spcAft>
              <a:buClr>
                <a:srgbClr val="3F3F3F"/>
              </a:buClr>
              <a:buSzPts val="1800"/>
              <a:buChar char="•"/>
              <a:defRPr/>
            </a:lvl3pPr>
            <a:lvl4pPr marL="1371600" lvl="3" indent="-257175" algn="l">
              <a:lnSpc>
                <a:spcPct val="90000"/>
              </a:lnSpc>
              <a:spcBef>
                <a:spcPts val="375"/>
              </a:spcBef>
              <a:spcAft>
                <a:spcPts val="0"/>
              </a:spcAft>
              <a:buClr>
                <a:srgbClr val="3F3F3F"/>
              </a:buClr>
              <a:buSzPts val="1800"/>
              <a:buChar char="•"/>
              <a:defRPr/>
            </a:lvl4pPr>
            <a:lvl5pPr marL="1714500" lvl="4" indent="-257175" algn="l">
              <a:lnSpc>
                <a:spcPct val="90000"/>
              </a:lnSpc>
              <a:spcBef>
                <a:spcPts val="375"/>
              </a:spcBef>
              <a:spcAft>
                <a:spcPts val="0"/>
              </a:spcAft>
              <a:buClr>
                <a:srgbClr val="3F3F3F"/>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8505000" y="4902994"/>
            <a:ext cx="625550" cy="2238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1478468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714653" y="243000"/>
            <a:ext cx="8424000" cy="6804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3200"/>
              <a:buFont typeface="Helvetica Neue Light"/>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621000" y="1146230"/>
            <a:ext cx="7884000" cy="3510000"/>
          </a:xfrm>
          <a:prstGeom prst="rect">
            <a:avLst/>
          </a:prstGeom>
          <a:noFill/>
          <a:ln>
            <a:noFill/>
          </a:ln>
        </p:spPr>
        <p:txBody>
          <a:bodyPr spcFirstLastPara="1" wrap="square" lIns="90000" tIns="46800" rIns="91425" bIns="45700" anchor="t" anchorCtr="0">
            <a:noAutofit/>
          </a:bodyPr>
          <a:lstStyle>
            <a:lvl1pPr marL="342900" lvl="0" indent="-171450" algn="l">
              <a:lnSpc>
                <a:spcPct val="90000"/>
              </a:lnSpc>
              <a:spcBef>
                <a:spcPts val="750"/>
              </a:spcBef>
              <a:spcAft>
                <a:spcPts val="0"/>
              </a:spcAft>
              <a:buClr>
                <a:srgbClr val="888888"/>
              </a:buClr>
              <a:buSzPts val="1800"/>
              <a:buFont typeface="Helvetica Neue Light"/>
              <a:buNone/>
              <a:defRPr sz="1350">
                <a:solidFill>
                  <a:srgbClr val="888888"/>
                </a:solidFill>
              </a:defRPr>
            </a:lvl1pPr>
            <a:lvl2pPr marL="685800" lvl="1" indent="-171450" algn="l">
              <a:lnSpc>
                <a:spcPct val="90000"/>
              </a:lnSpc>
              <a:spcBef>
                <a:spcPts val="375"/>
              </a:spcBef>
              <a:spcAft>
                <a:spcPts val="0"/>
              </a:spcAft>
              <a:buClr>
                <a:srgbClr val="888888"/>
              </a:buClr>
              <a:buSzPts val="2000"/>
              <a:buFont typeface="Helvetica Neue Light"/>
              <a:buNone/>
              <a:defRPr sz="1500">
                <a:solidFill>
                  <a:srgbClr val="888888"/>
                </a:solidFill>
              </a:defRPr>
            </a:lvl2pPr>
            <a:lvl3pPr marL="1028700" lvl="2" indent="-171450" algn="l">
              <a:lnSpc>
                <a:spcPct val="90000"/>
              </a:lnSpc>
              <a:spcBef>
                <a:spcPts val="375"/>
              </a:spcBef>
              <a:spcAft>
                <a:spcPts val="0"/>
              </a:spcAft>
              <a:buClr>
                <a:srgbClr val="888888"/>
              </a:buClr>
              <a:buSzPts val="1800"/>
              <a:buFont typeface="Helvetica Neue Light"/>
              <a:buNone/>
              <a:defRPr sz="1350">
                <a:solidFill>
                  <a:srgbClr val="888888"/>
                </a:solidFill>
              </a:defRPr>
            </a:lvl3pPr>
            <a:lvl4pPr marL="1371600" lvl="3" indent="-171450" algn="l">
              <a:lnSpc>
                <a:spcPct val="90000"/>
              </a:lnSpc>
              <a:spcBef>
                <a:spcPts val="375"/>
              </a:spcBef>
              <a:spcAft>
                <a:spcPts val="0"/>
              </a:spcAft>
              <a:buClr>
                <a:srgbClr val="888888"/>
              </a:buClr>
              <a:buSzPts val="1600"/>
              <a:buFont typeface="Helvetica Neue Light"/>
              <a:buNone/>
              <a:defRPr sz="1200">
                <a:solidFill>
                  <a:srgbClr val="888888"/>
                </a:solidFill>
              </a:defRPr>
            </a:lvl4pPr>
            <a:lvl5pPr marL="1714500" lvl="4" indent="-171450" algn="l">
              <a:lnSpc>
                <a:spcPct val="90000"/>
              </a:lnSpc>
              <a:spcBef>
                <a:spcPts val="375"/>
              </a:spcBef>
              <a:spcAft>
                <a:spcPts val="0"/>
              </a:spcAft>
              <a:buClr>
                <a:srgbClr val="888888"/>
              </a:buClr>
              <a:buSzPts val="1600"/>
              <a:buFont typeface="Helvetica Neue Light"/>
              <a:buNone/>
              <a:defRPr sz="1200">
                <a:solidFill>
                  <a:srgbClr val="888888"/>
                </a:solidFill>
              </a:defRPr>
            </a:lvl5pPr>
            <a:lvl6pPr marL="2057400" lvl="5" indent="-171450" algn="l">
              <a:lnSpc>
                <a:spcPct val="90000"/>
              </a:lnSpc>
              <a:spcBef>
                <a:spcPts val="375"/>
              </a:spcBef>
              <a:spcAft>
                <a:spcPts val="0"/>
              </a:spcAft>
              <a:buClr>
                <a:srgbClr val="888888"/>
              </a:buClr>
              <a:buSzPts val="1600"/>
              <a:buNone/>
              <a:defRPr sz="1200">
                <a:solidFill>
                  <a:srgbClr val="888888"/>
                </a:solidFill>
              </a:defRPr>
            </a:lvl6pPr>
            <a:lvl7pPr marL="2400300" lvl="6" indent="-171450" algn="l">
              <a:lnSpc>
                <a:spcPct val="90000"/>
              </a:lnSpc>
              <a:spcBef>
                <a:spcPts val="375"/>
              </a:spcBef>
              <a:spcAft>
                <a:spcPts val="0"/>
              </a:spcAft>
              <a:buClr>
                <a:srgbClr val="888888"/>
              </a:buClr>
              <a:buSzPts val="1600"/>
              <a:buNone/>
              <a:defRPr sz="1200">
                <a:solidFill>
                  <a:srgbClr val="888888"/>
                </a:solidFill>
              </a:defRPr>
            </a:lvl7pPr>
            <a:lvl8pPr marL="2743200" lvl="7" indent="-171450" algn="l">
              <a:lnSpc>
                <a:spcPct val="90000"/>
              </a:lnSpc>
              <a:spcBef>
                <a:spcPts val="375"/>
              </a:spcBef>
              <a:spcAft>
                <a:spcPts val="0"/>
              </a:spcAft>
              <a:buClr>
                <a:srgbClr val="888888"/>
              </a:buClr>
              <a:buSzPts val="1600"/>
              <a:buNone/>
              <a:defRPr sz="1200">
                <a:solidFill>
                  <a:srgbClr val="888888"/>
                </a:solidFill>
              </a:defRPr>
            </a:lvl8pPr>
            <a:lvl9pPr marL="3086100" lvl="8" indent="-171450" algn="l">
              <a:lnSpc>
                <a:spcPct val="90000"/>
              </a:lnSpc>
              <a:spcBef>
                <a:spcPts val="375"/>
              </a:spcBef>
              <a:spcAft>
                <a:spcPts val="0"/>
              </a:spcAft>
              <a:buClr>
                <a:srgbClr val="888888"/>
              </a:buClr>
              <a:buSzPts val="1600"/>
              <a:buNone/>
              <a:defRPr sz="1200">
                <a:solidFill>
                  <a:srgbClr val="888888"/>
                </a:solidFill>
              </a:defRPr>
            </a:lvl9pPr>
          </a:lstStyle>
          <a:p>
            <a:endParaRPr/>
          </a:p>
        </p:txBody>
      </p:sp>
      <p:sp>
        <p:nvSpPr>
          <p:cNvPr id="30" name="Google Shape;30;p6"/>
          <p:cNvSpPr txBox="1">
            <a:spLocks noGrp="1"/>
          </p:cNvSpPr>
          <p:nvPr>
            <p:ph type="sldNum" idx="12"/>
          </p:nvPr>
        </p:nvSpPr>
        <p:spPr>
          <a:xfrm>
            <a:off x="8505000" y="4902994"/>
            <a:ext cx="625550" cy="2238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90605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621906" y="289234"/>
            <a:ext cx="6598259" cy="68103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479948" y="3567113"/>
            <a:ext cx="3092053" cy="1002506"/>
          </a:xfrm>
          <a:prstGeom prst="rect">
            <a:avLst/>
          </a:prstGeom>
          <a:noFill/>
          <a:ln>
            <a:noFill/>
          </a:ln>
        </p:spPr>
        <p:txBody>
          <a:bodyPr spcFirstLastPara="1" wrap="square" lIns="90000" tIns="46800" rIns="91425" bIns="45700" anchor="t" anchorCtr="0">
            <a:noAutofit/>
          </a:bodyPr>
          <a:lstStyle>
            <a:lvl1pPr marL="342900" lvl="0" indent="-171450" algn="l">
              <a:lnSpc>
                <a:spcPct val="90000"/>
              </a:lnSpc>
              <a:spcBef>
                <a:spcPts val="750"/>
              </a:spcBef>
              <a:spcAft>
                <a:spcPts val="0"/>
              </a:spcAft>
              <a:buClr>
                <a:srgbClr val="3F3F3F"/>
              </a:buClr>
              <a:buSzPts val="2400"/>
              <a:buFont typeface="Helvetica Neue Light"/>
              <a:buNone/>
              <a:defRPr/>
            </a:lvl1pPr>
            <a:lvl2pPr marL="685800" lvl="1" indent="-257175" algn="l">
              <a:lnSpc>
                <a:spcPct val="90000"/>
              </a:lnSpc>
              <a:spcBef>
                <a:spcPts val="375"/>
              </a:spcBef>
              <a:spcAft>
                <a:spcPts val="0"/>
              </a:spcAft>
              <a:buClr>
                <a:srgbClr val="3F3F3F"/>
              </a:buClr>
              <a:buSzPts val="1800"/>
              <a:buChar char="•"/>
              <a:defRPr/>
            </a:lvl2pPr>
            <a:lvl3pPr marL="1028700" lvl="2" indent="-257175" algn="l">
              <a:lnSpc>
                <a:spcPct val="90000"/>
              </a:lnSpc>
              <a:spcBef>
                <a:spcPts val="375"/>
              </a:spcBef>
              <a:spcAft>
                <a:spcPts val="0"/>
              </a:spcAft>
              <a:buClr>
                <a:srgbClr val="3F3F3F"/>
              </a:buClr>
              <a:buSzPts val="1800"/>
              <a:buChar char="•"/>
              <a:defRPr/>
            </a:lvl3pPr>
            <a:lvl4pPr marL="1371600" lvl="3" indent="-257175" algn="l">
              <a:lnSpc>
                <a:spcPct val="90000"/>
              </a:lnSpc>
              <a:spcBef>
                <a:spcPts val="375"/>
              </a:spcBef>
              <a:spcAft>
                <a:spcPts val="0"/>
              </a:spcAft>
              <a:buClr>
                <a:srgbClr val="3F3F3F"/>
              </a:buClr>
              <a:buSzPts val="1800"/>
              <a:buChar char="•"/>
              <a:defRPr/>
            </a:lvl4pPr>
            <a:lvl5pPr marL="1714500" lvl="4" indent="-257175" algn="l">
              <a:lnSpc>
                <a:spcPct val="90000"/>
              </a:lnSpc>
              <a:spcBef>
                <a:spcPts val="375"/>
              </a:spcBef>
              <a:spcAft>
                <a:spcPts val="0"/>
              </a:spcAft>
              <a:buClr>
                <a:srgbClr val="3F3F3F"/>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425379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189" lvl="0" indent="-342892">
              <a:spcBef>
                <a:spcPts val="0"/>
              </a:spcBef>
              <a:spcAft>
                <a:spcPts val="0"/>
              </a:spcAft>
              <a:buSzPts val="1800"/>
              <a:buChar char="●"/>
              <a:defRPr/>
            </a:lvl1pPr>
            <a:lvl2pPr marL="914378" lvl="1" indent="-317492">
              <a:spcBef>
                <a:spcPts val="1600"/>
              </a:spcBef>
              <a:spcAft>
                <a:spcPts val="0"/>
              </a:spcAft>
              <a:buSzPts val="1400"/>
              <a:buChar char="○"/>
              <a:defRPr/>
            </a:lvl2pPr>
            <a:lvl3pPr marL="1371566" lvl="2" indent="-317492">
              <a:spcBef>
                <a:spcPts val="1600"/>
              </a:spcBef>
              <a:spcAft>
                <a:spcPts val="0"/>
              </a:spcAft>
              <a:buSzPts val="1400"/>
              <a:buChar char="■"/>
              <a:defRPr/>
            </a:lvl3pPr>
            <a:lvl4pPr marL="1828754" lvl="3" indent="-317492">
              <a:spcBef>
                <a:spcPts val="1600"/>
              </a:spcBef>
              <a:spcAft>
                <a:spcPts val="0"/>
              </a:spcAft>
              <a:buSzPts val="1400"/>
              <a:buChar char="●"/>
              <a:defRPr/>
            </a:lvl4pPr>
            <a:lvl5pPr marL="2285943" lvl="4" indent="-317492">
              <a:spcBef>
                <a:spcPts val="1600"/>
              </a:spcBef>
              <a:spcAft>
                <a:spcPts val="0"/>
              </a:spcAft>
              <a:buSzPts val="1400"/>
              <a:buChar char="○"/>
              <a:defRPr/>
            </a:lvl5pPr>
            <a:lvl6pPr marL="2743132" lvl="5" indent="-317492">
              <a:spcBef>
                <a:spcPts val="1600"/>
              </a:spcBef>
              <a:spcAft>
                <a:spcPts val="0"/>
              </a:spcAft>
              <a:buSzPts val="1400"/>
              <a:buChar char="■"/>
              <a:defRPr/>
            </a:lvl6pPr>
            <a:lvl7pPr marL="3200320" lvl="6" indent="-317492">
              <a:spcBef>
                <a:spcPts val="1600"/>
              </a:spcBef>
              <a:spcAft>
                <a:spcPts val="0"/>
              </a:spcAft>
              <a:buSzPts val="1400"/>
              <a:buChar char="●"/>
              <a:defRPr/>
            </a:lvl7pPr>
            <a:lvl8pPr marL="3657509" lvl="7" indent="-317492">
              <a:spcBef>
                <a:spcPts val="1600"/>
              </a:spcBef>
              <a:spcAft>
                <a:spcPts val="0"/>
              </a:spcAft>
              <a:buSzPts val="1400"/>
              <a:buChar char="○"/>
              <a:defRPr/>
            </a:lvl8pPr>
            <a:lvl9pPr marL="4114697" lvl="8" indent="-317492">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0136946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p:nvSpPr>
        <p:spPr bwMode="white">
          <a:xfrm>
            <a:off x="0" y="0"/>
            <a:ext cx="4772660" cy="51435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472500" y="467100"/>
            <a:ext cx="3505235"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2" name="Date Placeholder 3"/>
          <p:cNvSpPr>
            <a:spLocks noGrp="1"/>
          </p:cNvSpPr>
          <p:nvPr>
            <p:ph type="dt" sz="half" idx="2"/>
          </p:nvPr>
        </p:nvSpPr>
        <p:spPr>
          <a:xfrm>
            <a:off x="7258051" y="4803777"/>
            <a:ext cx="1111538"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a:p>
        </p:txBody>
      </p:sp>
      <p:sp>
        <p:nvSpPr>
          <p:cNvPr id="13" name="TextBox 12"/>
          <p:cNvSpPr txBox="1"/>
          <p:nvPr/>
        </p:nvSpPr>
        <p:spPr>
          <a:xfrm>
            <a:off x="8375904" y="4803777"/>
            <a:ext cx="28575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t="9052" b="6867"/>
          <a:stretch/>
        </p:blipFill>
        <p:spPr>
          <a:xfrm rot="120000">
            <a:off x="3345129" y="2555853"/>
            <a:ext cx="2021000" cy="2592413"/>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21729195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ck" type="title">
  <p:cSld name="TITLE">
    <p:bg>
      <p:bgPr>
        <a:solidFill>
          <a:srgbClr val="000000"/>
        </a:solid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cSld name="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p:nvSpPr>
        <p:spPr bwMode="white">
          <a:xfrm>
            <a:off x="1" y="0"/>
            <a:ext cx="4070190" cy="51435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472501" y="1339200"/>
            <a:ext cx="3046676" cy="2465100"/>
          </a:xfrm>
          <a:prstGeom prst="rect">
            <a:avLst/>
          </a:prstGeom>
        </p:spPr>
        <p:txBody>
          <a:bodyPr anchor="ctr">
            <a:noAutofit/>
          </a:bodyPr>
          <a:lstStyle>
            <a:lvl1pPr>
              <a:defRPr sz="3300" b="0">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7258051" y="4803777"/>
            <a:ext cx="1111538"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a:p>
        </p:txBody>
      </p:sp>
      <p:sp>
        <p:nvSpPr>
          <p:cNvPr id="16" name="TextBox 15"/>
          <p:cNvSpPr txBox="1"/>
          <p:nvPr/>
        </p:nvSpPr>
        <p:spPr>
          <a:xfrm>
            <a:off x="8375904" y="4803777"/>
            <a:ext cx="28575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t="7562" b="6867"/>
          <a:stretch/>
        </p:blipFill>
        <p:spPr>
          <a:xfrm>
            <a:off x="2683544" y="2562225"/>
            <a:ext cx="2021000" cy="2581275"/>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34887662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D. Green one third">
    <p:bg>
      <p:bgPr>
        <a:gradFill>
          <a:gsLst>
            <a:gs pos="0">
              <a:schemeClr val="tx2"/>
            </a:gs>
            <a:gs pos="100000">
              <a:schemeClr val="accent1"/>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2753302" y="0"/>
            <a:ext cx="312713" cy="5143500"/>
          </a:xfrm>
          <a:prstGeom prst="rect">
            <a:avLst/>
          </a:prstGeom>
        </p:spPr>
      </p:pic>
      <p:sp>
        <p:nvSpPr>
          <p:cNvPr id="24" name="Title 4"/>
          <p:cNvSpPr>
            <a:spLocks noGrp="1"/>
          </p:cNvSpPr>
          <p:nvPr>
            <p:ph type="title" hasCustomPrompt="1"/>
          </p:nvPr>
        </p:nvSpPr>
        <p:spPr>
          <a:xfrm>
            <a:off x="472500" y="2010827"/>
            <a:ext cx="2345911" cy="1121846"/>
          </a:xfrm>
          <a:prstGeom prst="rect">
            <a:avLst/>
          </a:prstGeom>
        </p:spPr>
        <p:txBody>
          <a:bodyPr anchor="ctr">
            <a:noAutofit/>
          </a:bodyPr>
          <a:lstStyle>
            <a:lvl1pPr>
              <a:defRPr sz="1800">
                <a:solidFill>
                  <a:schemeClr val="bg1"/>
                </a:solidFill>
                <a:latin typeface="+mj-lt"/>
                <a:sym typeface="Trebuchet MS" panose="020B0603020202020204" pitchFamily="34" charset="0"/>
              </a:defRPr>
            </a:lvl1pPr>
          </a:lstStyle>
          <a:p>
            <a:r>
              <a:rPr lang="en-US"/>
              <a:t>Click to add title</a:t>
            </a:r>
          </a:p>
        </p:txBody>
      </p:sp>
      <p:sp>
        <p:nvSpPr>
          <p:cNvPr id="26" name="Rectangle 25"/>
          <p:cNvSpPr/>
          <p:nvPr userDrawn="1"/>
        </p:nvSpPr>
        <p:spPr bwMode="ltGray">
          <a:xfrm>
            <a:off x="3060573" y="-982"/>
            <a:ext cx="6083428" cy="51444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7258051" y="4803777"/>
            <a:ext cx="1111538"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457809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712697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low content slide">
  <p:cSld name="TITLE_2">
    <p:bg>
      <p:bgPr>
        <a:gradFill>
          <a:gsLst>
            <a:gs pos="0">
              <a:srgbClr val="25A8E1"/>
            </a:gs>
            <a:gs pos="100000">
              <a:srgbClr val="29378F"/>
            </a:gs>
          </a:gsLst>
          <a:lin ang="2698631" scaled="0"/>
        </a:gradFill>
        <a:effectLst/>
      </p:bgPr>
    </p:bg>
    <p:spTree>
      <p:nvGrpSpPr>
        <p:cNvPr id="1" name="Shape 59"/>
        <p:cNvGrpSpPr/>
        <p:nvPr/>
      </p:nvGrpSpPr>
      <p:grpSpPr>
        <a:xfrm>
          <a:off x="0" y="0"/>
          <a:ext cx="0" cy="0"/>
          <a:chOff x="0" y="0"/>
          <a:chExt cx="0" cy="0"/>
        </a:xfrm>
      </p:grpSpPr>
      <p:sp>
        <p:nvSpPr>
          <p:cNvPr id="60" name="Google Shape;60;p17"/>
          <p:cNvSpPr/>
          <p:nvPr/>
        </p:nvSpPr>
        <p:spPr>
          <a:xfrm flipH="1">
            <a:off x="382825" y="457550"/>
            <a:ext cx="78006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7"/>
          <p:cNvSpPr/>
          <p:nvPr/>
        </p:nvSpPr>
        <p:spPr>
          <a:xfrm rot="5400000">
            <a:off x="166850" y="673550"/>
            <a:ext cx="5460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63" name="Google Shape;63;p17"/>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64" name="Google Shape;64;p17"/>
          <p:cNvSpPr/>
          <p:nvPr/>
        </p:nvSpPr>
        <p:spPr>
          <a:xfrm rot="5400000">
            <a:off x="7840675" y="228750"/>
            <a:ext cx="5715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kills content slide">
  <p:cSld name="TITLE_2_1">
    <p:bg>
      <p:bgPr>
        <a:gradFill>
          <a:gsLst>
            <a:gs pos="0">
              <a:schemeClr val="accent1"/>
            </a:gs>
            <a:gs pos="100000">
              <a:schemeClr val="accent2"/>
            </a:gs>
          </a:gsLst>
          <a:lin ang="0" scaled="0"/>
        </a:gradFill>
        <a:effectLst/>
      </p:bgPr>
    </p:bg>
    <p:spTree>
      <p:nvGrpSpPr>
        <p:cNvPr id="1" name="Shape 66"/>
        <p:cNvGrpSpPr/>
        <p:nvPr/>
      </p:nvGrpSpPr>
      <p:grpSpPr>
        <a:xfrm>
          <a:off x="0" y="0"/>
          <a:ext cx="0" cy="0"/>
          <a:chOff x="0" y="0"/>
          <a:chExt cx="0" cy="0"/>
        </a:xfrm>
      </p:grpSpPr>
      <p:sp>
        <p:nvSpPr>
          <p:cNvPr id="67" name="Google Shape;67;p18"/>
          <p:cNvSpPr/>
          <p:nvPr/>
        </p:nvSpPr>
        <p:spPr>
          <a:xfrm flipH="1">
            <a:off x="382875" y="457550"/>
            <a:ext cx="88758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8"/>
          <p:cNvSpPr/>
          <p:nvPr/>
        </p:nvSpPr>
        <p:spPr>
          <a:xfrm rot="5400000">
            <a:off x="166850" y="673550"/>
            <a:ext cx="5460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70" name="Google Shape;70;p18"/>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71" name="Google Shape;71;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kills content slide 1 1">
  <p:cSld name="TITLE_2_1_1_3">
    <p:bg>
      <p:bgPr>
        <a:solidFill>
          <a:schemeClr val="lt1"/>
        </a:solidFill>
        <a:effectLst/>
      </p:bgPr>
    </p:bg>
    <p:spTree>
      <p:nvGrpSpPr>
        <p:cNvPr id="1" name="Shape 79"/>
        <p:cNvGrpSpPr/>
        <p:nvPr/>
      </p:nvGrpSpPr>
      <p:grpSpPr>
        <a:xfrm>
          <a:off x="0" y="0"/>
          <a:ext cx="0" cy="0"/>
          <a:chOff x="0" y="0"/>
          <a:chExt cx="0" cy="0"/>
        </a:xfrm>
      </p:grpSpPr>
      <p:sp>
        <p:nvSpPr>
          <p:cNvPr id="80" name="Google Shape;80;p2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dk1"/>
              </a:buClr>
              <a:buSzPts val="2000"/>
              <a:buNone/>
              <a:defRPr sz="2000">
                <a:solidFill>
                  <a:schemeClr val="dk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81" name="Google Shape;81;p20"/>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0"/>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0"/>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0"/>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chemeClr val="dk1"/>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85" name="Google Shape;85;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 column">
  <p:cSld name="TITLE_2_1_1_2">
    <p:bg>
      <p:bgPr>
        <a:solidFill>
          <a:srgbClr val="000000"/>
        </a:solidFill>
        <a:effectLst/>
      </p:bgPr>
    </p:bg>
    <p:spTree>
      <p:nvGrpSpPr>
        <p:cNvPr id="1" name="Shape 86"/>
        <p:cNvGrpSpPr/>
        <p:nvPr/>
      </p:nvGrpSpPr>
      <p:grpSpPr>
        <a:xfrm>
          <a:off x="0" y="0"/>
          <a:ext cx="0" cy="0"/>
          <a:chOff x="0" y="0"/>
          <a:chExt cx="0" cy="0"/>
        </a:xfrm>
      </p:grpSpPr>
      <p:sp>
        <p:nvSpPr>
          <p:cNvPr id="87" name="Google Shape;87;p2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88" name="Google Shape;88;p21"/>
          <p:cNvSpPr txBox="1">
            <a:spLocks noGrp="1"/>
          </p:cNvSpPr>
          <p:nvPr>
            <p:ph type="body" idx="1"/>
          </p:nvPr>
        </p:nvSpPr>
        <p:spPr>
          <a:xfrm>
            <a:off x="652700"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89" name="Google Shape;89;p21"/>
          <p:cNvSpPr txBox="1">
            <a:spLocks noGrp="1"/>
          </p:cNvSpPr>
          <p:nvPr>
            <p:ph type="body" idx="2"/>
          </p:nvPr>
        </p:nvSpPr>
        <p:spPr>
          <a:xfrm>
            <a:off x="3411859"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90" name="Google Shape;90;p21"/>
          <p:cNvSpPr txBox="1">
            <a:spLocks noGrp="1"/>
          </p:cNvSpPr>
          <p:nvPr>
            <p:ph type="body" idx="3"/>
          </p:nvPr>
        </p:nvSpPr>
        <p:spPr>
          <a:xfrm>
            <a:off x="6204335" y="1139150"/>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91" name="Google Shape;91;p21"/>
          <p:cNvSpPr/>
          <p:nvPr/>
        </p:nvSpPr>
        <p:spPr>
          <a:xfrm flipH="1">
            <a:off x="382800" y="381350"/>
            <a:ext cx="88374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1"/>
          <p:cNvSpPr/>
          <p:nvPr/>
        </p:nvSpPr>
        <p:spPr>
          <a:xfrm rot="5400000">
            <a:off x="115550" y="648650"/>
            <a:ext cx="648600" cy="114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1"/>
          <p:cNvSpPr/>
          <p:nvPr/>
        </p:nvSpPr>
        <p:spPr>
          <a:xfrm>
            <a:off x="-76200" y="915950"/>
            <a:ext cx="573000" cy="114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column 1">
  <p:cSld name="TITLE_2_1_1_2_1">
    <p:bg>
      <p:bgPr>
        <a:solidFill>
          <a:srgbClr val="000000"/>
        </a:solidFill>
        <a:effectLst/>
      </p:bgPr>
    </p:bg>
    <p:spTree>
      <p:nvGrpSpPr>
        <p:cNvPr id="1" name="Shape 95"/>
        <p:cNvGrpSpPr/>
        <p:nvPr/>
      </p:nvGrpSpPr>
      <p:grpSpPr>
        <a:xfrm>
          <a:off x="0" y="0"/>
          <a:ext cx="0" cy="0"/>
          <a:chOff x="0" y="0"/>
          <a:chExt cx="0" cy="0"/>
        </a:xfrm>
      </p:grpSpPr>
      <p:sp>
        <p:nvSpPr>
          <p:cNvPr id="96" name="Google Shape;96;p2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97" name="Google Shape;97;p22"/>
          <p:cNvSpPr/>
          <p:nvPr/>
        </p:nvSpPr>
        <p:spPr>
          <a:xfrm flipH="1">
            <a:off x="306600" y="381350"/>
            <a:ext cx="8837400" cy="1140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2"/>
          <p:cNvSpPr/>
          <p:nvPr/>
        </p:nvSpPr>
        <p:spPr>
          <a:xfrm rot="5400000">
            <a:off x="39350" y="648650"/>
            <a:ext cx="648600" cy="114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2"/>
          <p:cNvSpPr/>
          <p:nvPr/>
        </p:nvSpPr>
        <p:spPr>
          <a:xfrm>
            <a:off x="-152400" y="915950"/>
            <a:ext cx="573000" cy="114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2"/>
          <p:cNvSpPr txBox="1">
            <a:spLocks noGrp="1"/>
          </p:cNvSpPr>
          <p:nvPr>
            <p:ph type="body" idx="1"/>
          </p:nvPr>
        </p:nvSpPr>
        <p:spPr>
          <a:xfrm>
            <a:off x="652700"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1" name="Google Shape;101;p22"/>
          <p:cNvSpPr txBox="1">
            <a:spLocks noGrp="1"/>
          </p:cNvSpPr>
          <p:nvPr>
            <p:ph type="body" idx="2"/>
          </p:nvPr>
        </p:nvSpPr>
        <p:spPr>
          <a:xfrm>
            <a:off x="3411859"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2" name="Google Shape;102;p22"/>
          <p:cNvSpPr txBox="1">
            <a:spLocks noGrp="1"/>
          </p:cNvSpPr>
          <p:nvPr>
            <p:ph type="body" idx="3"/>
          </p:nvPr>
        </p:nvSpPr>
        <p:spPr>
          <a:xfrm>
            <a:off x="6204335" y="1139150"/>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3" name="Google Shape;103;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column 2">
  <p:cSld name="TITLE_2_1_1_2_2">
    <p:bg>
      <p:bgPr>
        <a:solidFill>
          <a:srgbClr val="000000"/>
        </a:solidFill>
        <a:effectLst/>
      </p:bgPr>
    </p:bg>
    <p:spTree>
      <p:nvGrpSpPr>
        <p:cNvPr id="1" name="Shape 104"/>
        <p:cNvGrpSpPr/>
        <p:nvPr/>
      </p:nvGrpSpPr>
      <p:grpSpPr>
        <a:xfrm>
          <a:off x="0" y="0"/>
          <a:ext cx="0" cy="0"/>
          <a:chOff x="0" y="0"/>
          <a:chExt cx="0" cy="0"/>
        </a:xfrm>
      </p:grpSpPr>
      <p:sp>
        <p:nvSpPr>
          <p:cNvPr id="105" name="Google Shape;105;p2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06" name="Google Shape;106;p23"/>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3"/>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3"/>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3"/>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10" name="Google Shape;110;p23"/>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11" name="Google Shape;111;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7" y="744574"/>
            <a:ext cx="8520600" cy="2052600"/>
          </a:xfrm>
          <a:prstGeom prst="rect">
            <a:avLst/>
          </a:prstGeom>
          <a:noFill/>
          <a:ln>
            <a:noFill/>
          </a:ln>
        </p:spPr>
        <p:txBody>
          <a:bodyPr spcFirstLastPara="1" wrap="square" lIns="91400" tIns="91400" rIns="91400" bIns="91400" anchor="b" anchorCtr="0">
            <a:noAutofit/>
          </a:bodyPr>
          <a:lstStyle>
            <a:lvl1pPr marR="0" lvl="0" algn="ctr" rtl="0">
              <a:lnSpc>
                <a:spcPct val="100000"/>
              </a:lnSpc>
              <a:spcBef>
                <a:spcPts val="0"/>
              </a:spcBef>
              <a:spcAft>
                <a:spcPts val="0"/>
              </a:spcAft>
              <a:buClr>
                <a:srgbClr val="FFFFFF"/>
              </a:buClr>
              <a:buSzPts val="5100"/>
              <a:buNone/>
              <a:defRPr sz="5100" b="1" i="0" u="none" strike="noStrike" cap="none">
                <a:solidFill>
                  <a:srgbClr val="FFFFFF"/>
                </a:solidFill>
              </a:defRPr>
            </a:lvl1pPr>
            <a:lvl2pPr marR="0" lvl="1" algn="ctr" rtl="0">
              <a:lnSpc>
                <a:spcPct val="100000"/>
              </a:lnSpc>
              <a:spcBef>
                <a:spcPts val="0"/>
              </a:spcBef>
              <a:spcAft>
                <a:spcPts val="0"/>
              </a:spcAft>
              <a:buClr>
                <a:srgbClr val="FFFFFF"/>
              </a:buClr>
              <a:buSzPts val="5100"/>
              <a:buNone/>
              <a:defRPr sz="5100" i="0" u="none" strike="noStrike" cap="none">
                <a:solidFill>
                  <a:srgbClr val="FFFFFF"/>
                </a:solidFill>
              </a:defRPr>
            </a:lvl2pPr>
            <a:lvl3pPr marR="0" lvl="2" algn="ctr" rtl="0">
              <a:lnSpc>
                <a:spcPct val="100000"/>
              </a:lnSpc>
              <a:spcBef>
                <a:spcPts val="0"/>
              </a:spcBef>
              <a:spcAft>
                <a:spcPts val="0"/>
              </a:spcAft>
              <a:buClr>
                <a:srgbClr val="FFFFFF"/>
              </a:buClr>
              <a:buSzPts val="5100"/>
              <a:buNone/>
              <a:defRPr sz="5100" i="0" u="none" strike="noStrike" cap="none">
                <a:solidFill>
                  <a:srgbClr val="FFFFFF"/>
                </a:solidFill>
              </a:defRPr>
            </a:lvl3pPr>
            <a:lvl4pPr marR="0" lvl="3" algn="ctr" rtl="0">
              <a:lnSpc>
                <a:spcPct val="100000"/>
              </a:lnSpc>
              <a:spcBef>
                <a:spcPts val="0"/>
              </a:spcBef>
              <a:spcAft>
                <a:spcPts val="0"/>
              </a:spcAft>
              <a:buClr>
                <a:srgbClr val="FFFFFF"/>
              </a:buClr>
              <a:buSzPts val="5100"/>
              <a:buNone/>
              <a:defRPr sz="5100" i="0" u="none" strike="noStrike" cap="none">
                <a:solidFill>
                  <a:srgbClr val="FFFFFF"/>
                </a:solidFill>
              </a:defRPr>
            </a:lvl4pPr>
            <a:lvl5pPr marR="0" lvl="4" algn="ctr" rtl="0">
              <a:lnSpc>
                <a:spcPct val="100000"/>
              </a:lnSpc>
              <a:spcBef>
                <a:spcPts val="0"/>
              </a:spcBef>
              <a:spcAft>
                <a:spcPts val="0"/>
              </a:spcAft>
              <a:buClr>
                <a:srgbClr val="FFFFFF"/>
              </a:buClr>
              <a:buSzPts val="5100"/>
              <a:buNone/>
              <a:defRPr sz="5100" i="0" u="none" strike="noStrike" cap="none">
                <a:solidFill>
                  <a:srgbClr val="FFFFFF"/>
                </a:solidFill>
              </a:defRPr>
            </a:lvl5pPr>
            <a:lvl6pPr marR="0" lvl="5" algn="ctr" rtl="0">
              <a:lnSpc>
                <a:spcPct val="100000"/>
              </a:lnSpc>
              <a:spcBef>
                <a:spcPts val="0"/>
              </a:spcBef>
              <a:spcAft>
                <a:spcPts val="0"/>
              </a:spcAft>
              <a:buClr>
                <a:srgbClr val="FFFFFF"/>
              </a:buClr>
              <a:buSzPts val="5100"/>
              <a:buNone/>
              <a:defRPr sz="5100" i="0" u="none" strike="noStrike" cap="none">
                <a:solidFill>
                  <a:srgbClr val="FFFFFF"/>
                </a:solidFill>
              </a:defRPr>
            </a:lvl6pPr>
            <a:lvl7pPr marR="0" lvl="6" algn="ctr" rtl="0">
              <a:lnSpc>
                <a:spcPct val="100000"/>
              </a:lnSpc>
              <a:spcBef>
                <a:spcPts val="0"/>
              </a:spcBef>
              <a:spcAft>
                <a:spcPts val="0"/>
              </a:spcAft>
              <a:buClr>
                <a:srgbClr val="FFFFFF"/>
              </a:buClr>
              <a:buSzPts val="5100"/>
              <a:buNone/>
              <a:defRPr sz="5100" i="0" u="none" strike="noStrike" cap="none">
                <a:solidFill>
                  <a:srgbClr val="FFFFFF"/>
                </a:solidFill>
              </a:defRPr>
            </a:lvl7pPr>
            <a:lvl8pPr marR="0" lvl="7" algn="ctr" rtl="0">
              <a:lnSpc>
                <a:spcPct val="100000"/>
              </a:lnSpc>
              <a:spcBef>
                <a:spcPts val="0"/>
              </a:spcBef>
              <a:spcAft>
                <a:spcPts val="0"/>
              </a:spcAft>
              <a:buClr>
                <a:srgbClr val="FFFFFF"/>
              </a:buClr>
              <a:buSzPts val="5100"/>
              <a:buNone/>
              <a:defRPr sz="5100" i="0" u="none" strike="noStrike" cap="none">
                <a:solidFill>
                  <a:srgbClr val="FFFFFF"/>
                </a:solidFill>
              </a:defRPr>
            </a:lvl8pPr>
            <a:lvl9pPr marR="0" lvl="8" algn="ctr" rtl="0">
              <a:lnSpc>
                <a:spcPct val="100000"/>
              </a:lnSpc>
              <a:spcBef>
                <a:spcPts val="0"/>
              </a:spcBef>
              <a:spcAft>
                <a:spcPts val="0"/>
              </a:spcAft>
              <a:buClr>
                <a:srgbClr val="FFFFFF"/>
              </a:buClr>
              <a:buSzPts val="5100"/>
              <a:buNone/>
              <a:defRPr sz="5100" i="0" u="none" strike="noStrike" cap="none">
                <a:solidFill>
                  <a:srgbClr val="FFFFFF"/>
                </a:solidFill>
              </a:defRPr>
            </a:lvl9pPr>
          </a:lstStyle>
          <a:p>
            <a:endParaRPr/>
          </a:p>
        </p:txBody>
      </p:sp>
      <p:sp>
        <p:nvSpPr>
          <p:cNvPr id="52" name="Google Shape;52;p13"/>
          <p:cNvSpPr txBox="1">
            <a:spLocks noGrp="1"/>
          </p:cNvSpPr>
          <p:nvPr>
            <p:ph type="body" idx="1"/>
          </p:nvPr>
        </p:nvSpPr>
        <p:spPr>
          <a:xfrm>
            <a:off x="311699" y="2834124"/>
            <a:ext cx="8520600" cy="792600"/>
          </a:xfrm>
          <a:prstGeom prst="rect">
            <a:avLst/>
          </a:prstGeom>
          <a:noFill/>
          <a:ln>
            <a:noFill/>
          </a:ln>
        </p:spPr>
        <p:txBody>
          <a:bodyPr spcFirstLastPara="1" wrap="square" lIns="91400" tIns="91400" rIns="91400" bIns="91400" anchor="t" anchorCtr="0">
            <a:noAutofit/>
          </a:bodyPr>
          <a:lstStyle>
            <a:lvl1pPr marL="457200" marR="0" lvl="0" indent="-228600" algn="ctr" rtl="0">
              <a:lnSpc>
                <a:spcPct val="100000"/>
              </a:lnSpc>
              <a:spcBef>
                <a:spcPts val="0"/>
              </a:spcBef>
              <a:spcAft>
                <a:spcPts val="0"/>
              </a:spcAft>
              <a:buClr>
                <a:srgbClr val="FFFFFF"/>
              </a:buClr>
              <a:buSzPts val="2700"/>
              <a:buNone/>
              <a:defRPr sz="2700" i="0" u="none" strike="noStrike" cap="none">
                <a:solidFill>
                  <a:srgbClr val="FFFFFF"/>
                </a:solidFill>
              </a:defRPr>
            </a:lvl1pPr>
            <a:lvl2pPr marL="914400" marR="0" lvl="1" indent="-228600" algn="ctr" rtl="0">
              <a:lnSpc>
                <a:spcPct val="100000"/>
              </a:lnSpc>
              <a:spcBef>
                <a:spcPts val="0"/>
              </a:spcBef>
              <a:spcAft>
                <a:spcPts val="0"/>
              </a:spcAft>
              <a:buClr>
                <a:srgbClr val="FFFFFF"/>
              </a:buClr>
              <a:buSzPts val="2700"/>
              <a:buNone/>
              <a:defRPr sz="2700" i="0" u="none" strike="noStrike" cap="none">
                <a:solidFill>
                  <a:srgbClr val="FFFFFF"/>
                </a:solidFill>
              </a:defRPr>
            </a:lvl2pPr>
            <a:lvl3pPr marL="1371600" marR="0" lvl="2" indent="-228600" algn="ctr" rtl="0">
              <a:lnSpc>
                <a:spcPct val="100000"/>
              </a:lnSpc>
              <a:spcBef>
                <a:spcPts val="0"/>
              </a:spcBef>
              <a:spcAft>
                <a:spcPts val="0"/>
              </a:spcAft>
              <a:buClr>
                <a:srgbClr val="FFFFFF"/>
              </a:buClr>
              <a:buSzPts val="2700"/>
              <a:buNone/>
              <a:defRPr sz="2700" i="0" u="none" strike="noStrike" cap="none">
                <a:solidFill>
                  <a:srgbClr val="FFFFFF"/>
                </a:solidFill>
              </a:defRPr>
            </a:lvl3pPr>
            <a:lvl4pPr marL="1828800" marR="0" lvl="3" indent="-228600" algn="ctr" rtl="0">
              <a:lnSpc>
                <a:spcPct val="100000"/>
              </a:lnSpc>
              <a:spcBef>
                <a:spcPts val="0"/>
              </a:spcBef>
              <a:spcAft>
                <a:spcPts val="0"/>
              </a:spcAft>
              <a:buClr>
                <a:srgbClr val="FFFFFF"/>
              </a:buClr>
              <a:buSzPts val="2700"/>
              <a:buNone/>
              <a:defRPr sz="2700" i="0" u="none" strike="noStrike" cap="none">
                <a:solidFill>
                  <a:srgbClr val="FFFFFF"/>
                </a:solidFill>
              </a:defRPr>
            </a:lvl4pPr>
            <a:lvl5pPr marL="2286000" marR="0" lvl="4" indent="-228600" algn="ctr" rtl="0">
              <a:lnSpc>
                <a:spcPct val="100000"/>
              </a:lnSpc>
              <a:spcBef>
                <a:spcPts val="0"/>
              </a:spcBef>
              <a:spcAft>
                <a:spcPts val="0"/>
              </a:spcAft>
              <a:buClr>
                <a:srgbClr val="FFFFFF"/>
              </a:buClr>
              <a:buSzPts val="2700"/>
              <a:buNone/>
              <a:defRPr sz="2700" i="0" u="none" strike="noStrike" cap="none">
                <a:solidFill>
                  <a:srgbClr val="FFFFFF"/>
                </a:solidFill>
              </a:defRPr>
            </a:lvl5pPr>
            <a:lvl6pPr marL="2743200" marR="0" lvl="5" indent="-349250" algn="ctr" rtl="0">
              <a:lnSpc>
                <a:spcPct val="100000"/>
              </a:lnSpc>
              <a:spcBef>
                <a:spcPts val="0"/>
              </a:spcBef>
              <a:spcAft>
                <a:spcPts val="0"/>
              </a:spcAft>
              <a:buClr>
                <a:srgbClr val="FFFFFF"/>
              </a:buClr>
              <a:buSzPts val="1900"/>
              <a:buChar char="•"/>
              <a:defRPr sz="2700" i="0" u="none" strike="noStrike" cap="none">
                <a:solidFill>
                  <a:srgbClr val="FFFFFF"/>
                </a:solidFill>
              </a:defRPr>
            </a:lvl6pPr>
            <a:lvl7pPr marL="3200400" marR="0" lvl="6"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7pPr>
            <a:lvl8pPr marL="3657600" marR="0" lvl="7"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8pPr>
            <a:lvl9pPr marL="4114800" marR="0" lvl="8"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9pPr>
          </a:lstStyle>
          <a:p>
            <a:endParaRPr/>
          </a:p>
        </p:txBody>
      </p:sp>
      <p:sp>
        <p:nvSpPr>
          <p:cNvPr id="53" name="Google Shape;53;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FFFFFF"/>
                </a:solidFill>
              </a:defRPr>
            </a:lvl1pPr>
            <a:lvl2pPr lvl="1" algn="r">
              <a:buNone/>
              <a:defRPr sz="1300">
                <a:solidFill>
                  <a:srgbClr val="FFFFFF"/>
                </a:solidFill>
              </a:defRPr>
            </a:lvl2pPr>
            <a:lvl3pPr lvl="2" algn="r">
              <a:buNone/>
              <a:defRPr sz="1300">
                <a:solidFill>
                  <a:srgbClr val="FFFFFF"/>
                </a:solidFill>
              </a:defRPr>
            </a:lvl3pPr>
            <a:lvl4pPr lvl="3" algn="r">
              <a:buNone/>
              <a:defRPr sz="1300">
                <a:solidFill>
                  <a:srgbClr val="FFFFFF"/>
                </a:solidFill>
              </a:defRPr>
            </a:lvl4pPr>
            <a:lvl5pPr lvl="4" algn="r">
              <a:buNone/>
              <a:defRPr sz="1300">
                <a:solidFill>
                  <a:srgbClr val="FFFFFF"/>
                </a:solidFill>
              </a:defRPr>
            </a:lvl5pPr>
            <a:lvl6pPr lvl="5" algn="r">
              <a:buNone/>
              <a:defRPr sz="1300">
                <a:solidFill>
                  <a:srgbClr val="FFFFFF"/>
                </a:solidFill>
              </a:defRPr>
            </a:lvl6pPr>
            <a:lvl7pPr lvl="6" algn="r">
              <a:buNone/>
              <a:defRPr sz="1300">
                <a:solidFill>
                  <a:srgbClr val="FFFFFF"/>
                </a:solidFill>
              </a:defRPr>
            </a:lvl7pPr>
            <a:lvl8pPr lvl="7" algn="r">
              <a:buNone/>
              <a:defRPr sz="1300">
                <a:solidFill>
                  <a:srgbClr val="FFFFFF"/>
                </a:solidFill>
              </a:defRPr>
            </a:lvl8pPr>
            <a:lvl9pPr lvl="8" algn="r">
              <a:buNone/>
              <a:defRPr sz="13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5" r:id="rId6"/>
    <p:sldLayoutId id="2147483666" r:id="rId7"/>
    <p:sldLayoutId id="2147483667" r:id="rId8"/>
    <p:sldLayoutId id="2147483668"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7" r:id="rId25"/>
    <p:sldLayoutId id="2147483688" r:id="rId26"/>
    <p:sldLayoutId id="2147483690" r:id="rId27"/>
    <p:sldLayoutId id="2147483691" r:id="rId28"/>
    <p:sldLayoutId id="2147483692" r:id="rId29"/>
    <p:sldLayoutId id="2147483694" r:id="rId30"/>
    <p:sldLayoutId id="2147483696" r:id="rId31"/>
    <p:sldLayoutId id="2147483697" r:id="rId3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7.sv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hyperlink" Target="https://www.terraform.io/docs/commands/index.html" TargetMode="External"/><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4.xml"/><Relationship Id="rId1" Type="http://schemas.openxmlformats.org/officeDocument/2006/relationships/slideLayout" Target="../slideLayouts/slideLayout3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9.sv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hyperlink" Target="https://www.terraform.io/docs/providers/aws/index.html" TargetMode="External"/><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10.png"/><Relationship Id="rId2" Type="http://schemas.openxmlformats.org/officeDocument/2006/relationships/notesSlide" Target="../notesSlides/notesSlide11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76.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6.xml"/><Relationship Id="rId5" Type="http://schemas.openxmlformats.org/officeDocument/2006/relationships/image" Target="../media/image43.sv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46.sv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48.sv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49.emf"/><Relationship Id="rId5" Type="http://schemas.openxmlformats.org/officeDocument/2006/relationships/oleObject" Target="../embeddings/oleObject1.bin"/><Relationship Id="rId4"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tags" Target="../tags/tag3.xml"/><Relationship Id="rId5" Type="http://schemas.openxmlformats.org/officeDocument/2006/relationships/image" Target="../media/image50.emf"/><Relationship Id="rId4" Type="http://schemas.openxmlformats.org/officeDocument/2006/relationships/oleObject" Target="../embeddings/oleObject2.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53.svg"/><Relationship Id="rId2" Type="http://schemas.openxmlformats.org/officeDocument/2006/relationships/slideLayout" Target="../slideLayouts/slideLayout6.xml"/><Relationship Id="rId1" Type="http://schemas.openxmlformats.org/officeDocument/2006/relationships/tags" Target="../tags/tag4.xml"/><Relationship Id="rId6" Type="http://schemas.openxmlformats.org/officeDocument/2006/relationships/image" Target="../media/image52.png"/><Relationship Id="rId5" Type="http://schemas.openxmlformats.org/officeDocument/2006/relationships/image" Target="../media/image51.emf"/><Relationship Id="rId4" Type="http://schemas.openxmlformats.org/officeDocument/2006/relationships/oleObject" Target="../embeddings/oleObject3.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53.svg"/><Relationship Id="rId2" Type="http://schemas.openxmlformats.org/officeDocument/2006/relationships/slideLayout" Target="../slideLayouts/slideLayout6.xml"/><Relationship Id="rId1" Type="http://schemas.openxmlformats.org/officeDocument/2006/relationships/tags" Target="../tags/tag5.xml"/><Relationship Id="rId6" Type="http://schemas.openxmlformats.org/officeDocument/2006/relationships/image" Target="../media/image52.png"/><Relationship Id="rId5" Type="http://schemas.openxmlformats.org/officeDocument/2006/relationships/image" Target="../media/image51.emf"/><Relationship Id="rId4" Type="http://schemas.openxmlformats.org/officeDocument/2006/relationships/oleObject" Target="../embeddings/oleObject3.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53.svg"/><Relationship Id="rId2" Type="http://schemas.openxmlformats.org/officeDocument/2006/relationships/slideLayout" Target="../slideLayouts/slideLayout6.xml"/><Relationship Id="rId1" Type="http://schemas.openxmlformats.org/officeDocument/2006/relationships/tags" Target="../tags/tag6.xml"/><Relationship Id="rId6" Type="http://schemas.openxmlformats.org/officeDocument/2006/relationships/image" Target="../media/image52.png"/><Relationship Id="rId5" Type="http://schemas.openxmlformats.org/officeDocument/2006/relationships/image" Target="../media/image51.emf"/><Relationship Id="rId4" Type="http://schemas.openxmlformats.org/officeDocument/2006/relationships/oleObject" Target="../embeddings/oleObject3.bin"/></Relationships>
</file>

<file path=ppt/slides/_rels/slide2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notesSlide" Target="../notesSlides/notesSlide20.xml"/><Relationship Id="rId7" Type="http://schemas.openxmlformats.org/officeDocument/2006/relationships/image" Target="../media/image53.svg"/><Relationship Id="rId2" Type="http://schemas.openxmlformats.org/officeDocument/2006/relationships/slideLayout" Target="../slideLayouts/slideLayout6.xml"/><Relationship Id="rId1" Type="http://schemas.openxmlformats.org/officeDocument/2006/relationships/tags" Target="../tags/tag7.xml"/><Relationship Id="rId6" Type="http://schemas.openxmlformats.org/officeDocument/2006/relationships/image" Target="../media/image52.png"/><Relationship Id="rId5" Type="http://schemas.openxmlformats.org/officeDocument/2006/relationships/image" Target="../media/image51.emf"/><Relationship Id="rId4" Type="http://schemas.openxmlformats.org/officeDocument/2006/relationships/oleObject" Target="../embeddings/oleObject3.bin"/><Relationship Id="rId9" Type="http://schemas.openxmlformats.org/officeDocument/2006/relationships/image" Target="../media/image55.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hyperlink" Target="https://www.isixsigma.com/tools-templates/software/defect-prevention-reducing-costs-and-enhancing-quality/" TargetMode="External"/><Relationship Id="rId2" Type="http://schemas.openxmlformats.org/officeDocument/2006/relationships/slideLayout" Target="../slideLayouts/slideLayout31.xml"/><Relationship Id="rId1" Type="http://schemas.openxmlformats.org/officeDocument/2006/relationships/tags" Target="../tags/tag8.xml"/><Relationship Id="rId6" Type="http://schemas.openxmlformats.org/officeDocument/2006/relationships/image" Target="../media/image56.png"/><Relationship Id="rId5" Type="http://schemas.openxmlformats.org/officeDocument/2006/relationships/image" Target="../media/image50.emf"/><Relationship Id="rId4" Type="http://schemas.openxmlformats.org/officeDocument/2006/relationships/oleObject" Target="../embeddings/oleObject4.bin"/></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hyperlink" Target="https://sonarcloud.io/" TargetMode="External"/><Relationship Id="rId2" Type="http://schemas.openxmlformats.org/officeDocument/2006/relationships/notesSlide" Target="../notesSlides/notesSlide27.xml"/><Relationship Id="rId1" Type="http://schemas.openxmlformats.org/officeDocument/2006/relationships/slideLayout" Target="../slideLayouts/slideLayout19.xml"/><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hyperlink" Target="https://www.zaproxy.org/" TargetMode="External"/><Relationship Id="rId2" Type="http://schemas.openxmlformats.org/officeDocument/2006/relationships/notesSlide" Target="../notesSlides/notesSlide33.xml"/><Relationship Id="rId1" Type="http://schemas.openxmlformats.org/officeDocument/2006/relationships/slideLayout" Target="../slideLayouts/slideLayout19.xml"/><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3" Type="http://schemas.openxmlformats.org/officeDocument/2006/relationships/hyperlink" Target="https://www.aquasec.com/" TargetMode="External"/><Relationship Id="rId2" Type="http://schemas.openxmlformats.org/officeDocument/2006/relationships/notesSlide" Target="../notesSlides/notesSlide52.xml"/><Relationship Id="rId1" Type="http://schemas.openxmlformats.org/officeDocument/2006/relationships/slideLayout" Target="../slideLayouts/slideLayout19.xml"/><Relationship Id="rId5" Type="http://schemas.openxmlformats.org/officeDocument/2006/relationships/image" Target="../media/image57.png"/><Relationship Id="rId4" Type="http://schemas.openxmlformats.org/officeDocument/2006/relationships/hyperlink" Target="https://docs.paloaltonetworks.com/prisma/prisma-cloud/"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dxa4481/truffleHog/" TargetMode="External"/><Relationship Id="rId2" Type="http://schemas.openxmlformats.org/officeDocument/2006/relationships/notesSlide" Target="../notesSlides/notesSlide53.xml"/><Relationship Id="rId1" Type="http://schemas.openxmlformats.org/officeDocument/2006/relationships/slideLayout" Target="../slideLayouts/slideLayout19.xml"/><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4.xml"/><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5.xml"/><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6.xml"/><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7.xml"/><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9.xml"/><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3.jpg"/><Relationship Id="rId4" Type="http://schemas.openxmlformats.org/officeDocument/2006/relationships/image" Target="../media/image12.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18" Type="http://schemas.openxmlformats.org/officeDocument/2006/relationships/image" Target="../media/image28.png"/><Relationship Id="rId3" Type="http://schemas.openxmlformats.org/officeDocument/2006/relationships/hyperlink" Target="https://dougseven.com/2014/04/17/knightmare-a-devops-cautionary-tale/" TargetMode="External"/><Relationship Id="rId21" Type="http://schemas.openxmlformats.org/officeDocument/2006/relationships/image" Target="../media/image31.svg"/><Relationship Id="rId7" Type="http://schemas.openxmlformats.org/officeDocument/2006/relationships/image" Target="../media/image17.svg"/><Relationship Id="rId12" Type="http://schemas.openxmlformats.org/officeDocument/2006/relationships/image" Target="../media/image22.png"/><Relationship Id="rId17" Type="http://schemas.openxmlformats.org/officeDocument/2006/relationships/image" Target="../media/image27.svg"/><Relationship Id="rId25" Type="http://schemas.openxmlformats.org/officeDocument/2006/relationships/image" Target="../media/image35.svg"/><Relationship Id="rId2" Type="http://schemas.openxmlformats.org/officeDocument/2006/relationships/notesSlide" Target="../notesSlides/notesSlide8.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16.png"/><Relationship Id="rId11" Type="http://schemas.openxmlformats.org/officeDocument/2006/relationships/image" Target="../media/image21.svg"/><Relationship Id="rId24" Type="http://schemas.openxmlformats.org/officeDocument/2006/relationships/image" Target="../media/image34.png"/><Relationship Id="rId5" Type="http://schemas.openxmlformats.org/officeDocument/2006/relationships/image" Target="../media/image15.svg"/><Relationship Id="rId15" Type="http://schemas.openxmlformats.org/officeDocument/2006/relationships/image" Target="../media/image25.svg"/><Relationship Id="rId23" Type="http://schemas.openxmlformats.org/officeDocument/2006/relationships/image" Target="../media/image33.svg"/><Relationship Id="rId10" Type="http://schemas.openxmlformats.org/officeDocument/2006/relationships/image" Target="../media/image20.png"/><Relationship Id="rId19" Type="http://schemas.openxmlformats.org/officeDocument/2006/relationships/image" Target="../media/image29.svg"/><Relationship Id="rId4" Type="http://schemas.openxmlformats.org/officeDocument/2006/relationships/image" Target="../media/image14.png"/><Relationship Id="rId9" Type="http://schemas.openxmlformats.org/officeDocument/2006/relationships/image" Target="../media/image19.svg"/><Relationship Id="rId14" Type="http://schemas.openxmlformats.org/officeDocument/2006/relationships/image" Target="../media/image24.png"/><Relationship Id="rId22" Type="http://schemas.openxmlformats.org/officeDocument/2006/relationships/image" Target="../media/image32.png"/></Relationships>
</file>

<file path=ppt/slides/_rels/slide9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2.xml"/><Relationship Id="rId1" Type="http://schemas.openxmlformats.org/officeDocument/2006/relationships/slideLayout" Target="../slideLayouts/slideLayout6.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hyperlink" Target="https://github.com/hashicorp/hcl" TargetMode="External"/><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7"/>
        <p:cNvGrpSpPr/>
        <p:nvPr/>
      </p:nvGrpSpPr>
      <p:grpSpPr>
        <a:xfrm>
          <a:off x="0" y="0"/>
          <a:ext cx="0" cy="0"/>
          <a:chOff x="0" y="0"/>
          <a:chExt cx="0" cy="0"/>
        </a:xfrm>
      </p:grpSpPr>
      <p:sp>
        <p:nvSpPr>
          <p:cNvPr id="268" name="Google Shape;268;p43"/>
          <p:cNvSpPr txBox="1">
            <a:spLocks noGrp="1"/>
          </p:cNvSpPr>
          <p:nvPr>
            <p:ph type="title"/>
          </p:nvPr>
        </p:nvSpPr>
        <p:spPr>
          <a:xfrm>
            <a:off x="705000" y="2516825"/>
            <a:ext cx="8520600" cy="572700"/>
          </a:xfrm>
          <a:prstGeom prst="rect">
            <a:avLst/>
          </a:prstGeom>
        </p:spPr>
        <p:txBody>
          <a:bodyPr spcFirstLastPara="1" wrap="square" lIns="91400" tIns="91400" rIns="91400" bIns="91400" anchor="b" anchorCtr="0">
            <a:noAutofit/>
          </a:bodyPr>
          <a:lstStyle/>
          <a:p>
            <a:pPr marL="0" lvl="0" indent="0" algn="l" rtl="0">
              <a:spcBef>
                <a:spcPts val="0"/>
              </a:spcBef>
              <a:spcAft>
                <a:spcPts val="0"/>
              </a:spcAft>
              <a:buNone/>
            </a:pPr>
            <a:endParaRPr sz="3200" dirty="0"/>
          </a:p>
          <a:p>
            <a:pPr marL="0" lvl="0" indent="0" algn="l" rtl="0">
              <a:spcBef>
                <a:spcPts val="0"/>
              </a:spcBef>
              <a:spcAft>
                <a:spcPts val="0"/>
              </a:spcAft>
              <a:buNone/>
            </a:pPr>
            <a:r>
              <a:rPr lang="en" sz="2400" dirty="0"/>
              <a:t>Welcome</a:t>
            </a:r>
            <a:endParaRPr sz="2400" dirty="0"/>
          </a:p>
          <a:p>
            <a:pPr marL="0" lvl="0" indent="0" algn="l" rtl="0">
              <a:spcBef>
                <a:spcPts val="0"/>
              </a:spcBef>
              <a:spcAft>
                <a:spcPts val="0"/>
              </a:spcAft>
              <a:buNone/>
            </a:pPr>
            <a:r>
              <a:rPr lang="en" sz="4400" dirty="0"/>
              <a:t>DevOps</a:t>
            </a:r>
            <a:endParaRPr sz="4400" dirty="0"/>
          </a:p>
        </p:txBody>
      </p:sp>
      <p:pic>
        <p:nvPicPr>
          <p:cNvPr id="269" name="Google Shape;269;p43"/>
          <p:cNvPicPr preferRelativeResize="0"/>
          <p:nvPr/>
        </p:nvPicPr>
        <p:blipFill>
          <a:blip r:embed="rId3">
            <a:alphaModFix/>
          </a:blip>
          <a:stretch>
            <a:fillRect/>
          </a:stretch>
        </p:blipFill>
        <p:spPr>
          <a:xfrm>
            <a:off x="5873950" y="3823950"/>
            <a:ext cx="3069123" cy="13921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4296FF-6E39-4155-B0A5-BFD3309E09E9}"/>
              </a:ext>
            </a:extLst>
          </p:cNvPr>
          <p:cNvSpPr>
            <a:spLocks noGrp="1"/>
          </p:cNvSpPr>
          <p:nvPr>
            <p:ph type="title"/>
          </p:nvPr>
        </p:nvSpPr>
        <p:spPr/>
        <p:txBody>
          <a:bodyPr/>
          <a:lstStyle/>
          <a:p>
            <a:r>
              <a:rPr lang="en-US" dirty="0"/>
              <a:t>Moment of Reflection</a:t>
            </a:r>
          </a:p>
        </p:txBody>
      </p:sp>
      <p:pic>
        <p:nvPicPr>
          <p:cNvPr id="5" name="Graphic 4" descr="Reflection with solid fill">
            <a:extLst>
              <a:ext uri="{FF2B5EF4-FFF2-40B4-BE49-F238E27FC236}">
                <a16:creationId xmlns:a16="http://schemas.microsoft.com/office/drawing/2014/main" id="{47703AF1-0791-4608-99A6-B7162D3519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2996" y="300787"/>
            <a:ext cx="685800" cy="685800"/>
          </a:xfrm>
          <a:prstGeom prst="rect">
            <a:avLst/>
          </a:prstGeom>
        </p:spPr>
      </p:pic>
      <p:sp>
        <p:nvSpPr>
          <p:cNvPr id="6" name="TextBox 5">
            <a:extLst>
              <a:ext uri="{FF2B5EF4-FFF2-40B4-BE49-F238E27FC236}">
                <a16:creationId xmlns:a16="http://schemas.microsoft.com/office/drawing/2014/main" id="{32E647F6-41FA-45C5-BA8A-93272A03AAF4}"/>
              </a:ext>
            </a:extLst>
          </p:cNvPr>
          <p:cNvSpPr txBox="1"/>
          <p:nvPr/>
        </p:nvSpPr>
        <p:spPr>
          <a:xfrm>
            <a:off x="1131397" y="1278978"/>
            <a:ext cx="6881206" cy="258554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dirty="0">
                <a:solidFill>
                  <a:srgbClr val="575757"/>
                </a:solidFill>
              </a:rPr>
              <a:t>From the brief overview of the Knight Capital Group scenario, can you identify any specific implementation choices that might’ve led to the issues encountered?</a:t>
            </a:r>
          </a:p>
          <a:p>
            <a:pPr algn="ctr"/>
            <a:endParaRPr lang="en-US" sz="2100" dirty="0">
              <a:solidFill>
                <a:srgbClr val="575757"/>
              </a:solidFill>
            </a:endParaRPr>
          </a:p>
          <a:p>
            <a:pPr algn="ctr"/>
            <a:r>
              <a:rPr lang="en-US" sz="2100" dirty="0">
                <a:solidFill>
                  <a:srgbClr val="575757"/>
                </a:solidFill>
              </a:rPr>
              <a:t>Type your answer in chat or come off mute and share</a:t>
            </a:r>
          </a:p>
        </p:txBody>
      </p:sp>
    </p:spTree>
    <p:extLst>
      <p:ext uri="{BB962C8B-B14F-4D97-AF65-F5344CB8AC3E}">
        <p14:creationId xmlns:p14="http://schemas.microsoft.com/office/powerpoint/2010/main" val="2488115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8"/>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Resources</a:t>
            </a:r>
            <a:endParaRPr b="1">
              <a:latin typeface="Helvetica Neue"/>
              <a:ea typeface="Helvetica Neue"/>
              <a:cs typeface="Helvetica Neue"/>
              <a:sym typeface="Helvetica Neue"/>
            </a:endParaRPr>
          </a:p>
        </p:txBody>
      </p:sp>
      <p:sp>
        <p:nvSpPr>
          <p:cNvPr id="261" name="Google Shape;261;p38"/>
          <p:cNvSpPr txBox="1">
            <a:spLocks noGrp="1"/>
          </p:cNvSpPr>
          <p:nvPr>
            <p:ph type="subTitle" idx="1"/>
          </p:nvPr>
        </p:nvSpPr>
        <p:spPr>
          <a:xfrm>
            <a:off x="613700" y="1498891"/>
            <a:ext cx="7625100" cy="3173100"/>
          </a:xfrm>
          <a:prstGeom prst="rect">
            <a:avLst/>
          </a:prstGeom>
          <a:noFill/>
          <a:ln>
            <a:noFill/>
          </a:ln>
        </p:spPr>
        <p:txBody>
          <a:bodyPr spcFirstLastPara="1" wrap="square" lIns="67500" tIns="35100" rIns="68575" bIns="34275" anchor="t" anchorCtr="0">
            <a:noAutofit/>
          </a:bodyPr>
          <a:lstStyle/>
          <a:p>
            <a:pPr marL="342900" lvl="0" indent="-279400" algn="l" rtl="0">
              <a:lnSpc>
                <a:spcPct val="115000"/>
              </a:lnSpc>
              <a:spcBef>
                <a:spcPts val="0"/>
              </a:spcBef>
              <a:spcAft>
                <a:spcPts val="0"/>
              </a:spcAft>
              <a:buClr>
                <a:srgbClr val="000000"/>
              </a:buClr>
              <a:buSzPts val="1800"/>
              <a:buChar char="●"/>
            </a:pPr>
            <a:r>
              <a:rPr lang="en-US" i="1" dirty="0"/>
              <a:t>R</a:t>
            </a:r>
            <a:r>
              <a:rPr lang="en-US" i="1" dirty="0">
                <a:solidFill>
                  <a:schemeClr val="dk1"/>
                </a:solidFill>
              </a:rPr>
              <a:t>esources</a:t>
            </a:r>
            <a:r>
              <a:rPr lang="en-US" dirty="0">
                <a:solidFill>
                  <a:schemeClr val="dk1"/>
                </a:solidFill>
              </a:rPr>
              <a:t> are key elements and captured as top-level objects (stanzas) in Terraform configuration files</a:t>
            </a:r>
            <a:endParaRPr dirty="0">
              <a:solidFill>
                <a:schemeClr val="dk1"/>
              </a:solidFill>
            </a:endParaRPr>
          </a:p>
          <a:p>
            <a:pPr marL="342900" lvl="0" indent="-279400" algn="l" rtl="0">
              <a:lnSpc>
                <a:spcPct val="115000"/>
              </a:lnSpc>
              <a:spcBef>
                <a:spcPts val="0"/>
              </a:spcBef>
              <a:spcAft>
                <a:spcPts val="0"/>
              </a:spcAft>
              <a:buClr>
                <a:srgbClr val="000000"/>
              </a:buClr>
              <a:buSzPts val="1800"/>
              <a:buChar char="●"/>
            </a:pPr>
            <a:r>
              <a:rPr lang="en-US" dirty="0"/>
              <a:t>E</a:t>
            </a:r>
            <a:r>
              <a:rPr lang="en-US" dirty="0">
                <a:solidFill>
                  <a:schemeClr val="dk1"/>
                </a:solidFill>
              </a:rPr>
              <a:t>ach resource stanza indicates the intent to </a:t>
            </a:r>
            <a:r>
              <a:rPr lang="en-US" i="1" dirty="0">
                <a:solidFill>
                  <a:schemeClr val="dk1"/>
                </a:solidFill>
              </a:rPr>
              <a:t>idempotently</a:t>
            </a:r>
            <a:r>
              <a:rPr lang="en-US" dirty="0">
                <a:solidFill>
                  <a:schemeClr val="dk1"/>
                </a:solidFill>
              </a:rPr>
              <a:t> create that resource</a:t>
            </a:r>
            <a:endParaRPr dirty="0">
              <a:solidFill>
                <a:schemeClr val="dk1"/>
              </a:solidFill>
            </a:endParaRPr>
          </a:p>
          <a:p>
            <a:pPr marL="342900" lvl="0" indent="-279400" algn="l" rtl="0">
              <a:lnSpc>
                <a:spcPct val="115000"/>
              </a:lnSpc>
              <a:spcBef>
                <a:spcPts val="0"/>
              </a:spcBef>
              <a:spcAft>
                <a:spcPts val="0"/>
              </a:spcAft>
              <a:buClr>
                <a:srgbClr val="000000"/>
              </a:buClr>
              <a:buSzPts val="1800"/>
              <a:buChar char="●"/>
            </a:pPr>
            <a:r>
              <a:rPr lang="en-US" dirty="0"/>
              <a:t>B</a:t>
            </a:r>
            <a:r>
              <a:rPr lang="en-US" dirty="0">
                <a:solidFill>
                  <a:schemeClr val="dk1"/>
                </a:solidFill>
              </a:rPr>
              <a:t>ody of resource contains configuration of attributes of that resource</a:t>
            </a:r>
            <a:endParaRPr dirty="0">
              <a:solidFill>
                <a:schemeClr val="dk1"/>
              </a:solidFill>
            </a:endParaRPr>
          </a:p>
          <a:p>
            <a:pPr marL="342900" lvl="0" indent="-279400" algn="l" rtl="0">
              <a:lnSpc>
                <a:spcPct val="115000"/>
              </a:lnSpc>
              <a:spcBef>
                <a:spcPts val="0"/>
              </a:spcBef>
              <a:spcAft>
                <a:spcPts val="0"/>
              </a:spcAft>
              <a:buClr>
                <a:srgbClr val="000000"/>
              </a:buClr>
              <a:buSzPts val="1800"/>
              <a:buChar char="●"/>
            </a:pPr>
            <a:r>
              <a:rPr lang="en-US" dirty="0"/>
              <a:t>E</a:t>
            </a:r>
            <a:r>
              <a:rPr lang="en-US" dirty="0">
                <a:solidFill>
                  <a:schemeClr val="dk1"/>
                </a:solidFill>
              </a:rPr>
              <a:t>ach provider (e.g., AWS, Azure, etc.) provides its own set of resources and defines the configuration attributes</a:t>
            </a:r>
            <a:endParaRPr dirty="0">
              <a:solidFill>
                <a:schemeClr val="dk1"/>
              </a:solidFill>
            </a:endParaRPr>
          </a:p>
          <a:p>
            <a:pPr marL="342900" lvl="0" indent="-279400" algn="l" rtl="0">
              <a:lnSpc>
                <a:spcPct val="115000"/>
              </a:lnSpc>
              <a:spcBef>
                <a:spcPts val="0"/>
              </a:spcBef>
              <a:spcAft>
                <a:spcPts val="0"/>
              </a:spcAft>
              <a:buClr>
                <a:srgbClr val="000000"/>
              </a:buClr>
              <a:buSzPts val="1800"/>
              <a:buChar char="●"/>
            </a:pPr>
            <a:r>
              <a:rPr lang="en-US" dirty="0"/>
              <a:t>W</a:t>
            </a:r>
            <a:r>
              <a:rPr lang="en-US" dirty="0">
                <a:solidFill>
                  <a:schemeClr val="dk1"/>
                </a:solidFill>
              </a:rPr>
              <a:t>hen a resource is created by Terraform, it’s tracked in Terraform </a:t>
            </a:r>
            <a:r>
              <a:rPr lang="en-US" i="1" dirty="0">
                <a:solidFill>
                  <a:schemeClr val="dk1"/>
                </a:solidFill>
              </a:rPr>
              <a:t>state</a:t>
            </a:r>
            <a:endParaRPr i="1" dirty="0">
              <a:solidFill>
                <a:schemeClr val="dk1"/>
              </a:solidFill>
            </a:endParaRPr>
          </a:p>
          <a:p>
            <a:pPr marL="342900" lvl="0" indent="-279400" algn="l" rtl="0">
              <a:lnSpc>
                <a:spcPct val="115000"/>
              </a:lnSpc>
              <a:spcBef>
                <a:spcPts val="0"/>
              </a:spcBef>
              <a:spcAft>
                <a:spcPts val="0"/>
              </a:spcAft>
              <a:buClr>
                <a:srgbClr val="000000"/>
              </a:buClr>
              <a:buSzPts val="1800"/>
              <a:buChar char="●"/>
            </a:pPr>
            <a:r>
              <a:rPr lang="en-US" dirty="0"/>
              <a:t>R</a:t>
            </a:r>
            <a:r>
              <a:rPr lang="en-US" dirty="0">
                <a:solidFill>
                  <a:schemeClr val="dk1"/>
                </a:solidFill>
              </a:rPr>
              <a:t>esources can refer to attributes of other resources, creating implicit dependencies</a:t>
            </a:r>
            <a:endParaRPr dirty="0">
              <a:solidFill>
                <a:schemeClr val="dk1"/>
              </a:solidFill>
            </a:endParaRPr>
          </a:p>
          <a:p>
            <a:pPr marL="685800" lvl="1" indent="-279400" algn="l" rtl="0">
              <a:lnSpc>
                <a:spcPct val="115000"/>
              </a:lnSpc>
              <a:spcBef>
                <a:spcPts val="0"/>
              </a:spcBef>
              <a:spcAft>
                <a:spcPts val="0"/>
              </a:spcAft>
              <a:buClr>
                <a:srgbClr val="000000"/>
              </a:buClr>
              <a:buSzPts val="1800"/>
              <a:buChar char="○"/>
            </a:pPr>
            <a:r>
              <a:rPr lang="en-US" sz="1800" dirty="0">
                <a:solidFill>
                  <a:schemeClr val="dk1"/>
                </a:solidFill>
              </a:rPr>
              <a:t>Dependencies trigger sequential creation</a:t>
            </a:r>
            <a:endParaRPr sz="1800" dirty="0">
              <a:solidFill>
                <a:srgbClr val="000000"/>
              </a:solidFill>
            </a:endParaRPr>
          </a:p>
          <a:p>
            <a:pPr marL="0" marR="0" lvl="0" indent="0" algn="l" rtl="0">
              <a:lnSpc>
                <a:spcPct val="90000"/>
              </a:lnSpc>
              <a:spcBef>
                <a:spcPts val="0"/>
              </a:spcBef>
              <a:spcAft>
                <a:spcPts val="0"/>
              </a:spcAft>
              <a:buNone/>
            </a:pPr>
            <a:endParaRPr sz="1700" dirty="0">
              <a:solidFill>
                <a:srgbClr val="000000"/>
              </a:solidFill>
            </a:endParaRPr>
          </a:p>
        </p:txBody>
      </p:sp>
      <p:sp>
        <p:nvSpPr>
          <p:cNvPr id="262" name="Google Shape;262;p38"/>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100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9"/>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Terraform Commands and the CLI</a:t>
            </a:r>
            <a:endParaRPr b="1">
              <a:latin typeface="Helvetica Neue"/>
              <a:ea typeface="Helvetica Neue"/>
              <a:cs typeface="Helvetica Neue"/>
              <a:sym typeface="Helvetica Neue"/>
            </a:endParaRPr>
          </a:p>
        </p:txBody>
      </p:sp>
      <p:sp>
        <p:nvSpPr>
          <p:cNvPr id="268" name="Google Shape;268;p39"/>
          <p:cNvSpPr txBox="1">
            <a:spLocks noGrp="1"/>
          </p:cNvSpPr>
          <p:nvPr>
            <p:ph type="subTitle" idx="1"/>
          </p:nvPr>
        </p:nvSpPr>
        <p:spPr>
          <a:xfrm>
            <a:off x="613700" y="1302563"/>
            <a:ext cx="7625100" cy="3173100"/>
          </a:xfrm>
          <a:prstGeom prst="rect">
            <a:avLst/>
          </a:prstGeom>
          <a:noFill/>
          <a:ln>
            <a:noFill/>
          </a:ln>
        </p:spPr>
        <p:txBody>
          <a:bodyPr spcFirstLastPara="1" wrap="square" lIns="67500" tIns="35100" rIns="68575" bIns="34275" anchor="t" anchorCtr="0">
            <a:noAutofit/>
          </a:bodyPr>
          <a:lstStyle/>
          <a:p>
            <a:pPr marL="342900" marR="0" lvl="0" indent="-279400" algn="l" rtl="0">
              <a:lnSpc>
                <a:spcPct val="90000"/>
              </a:lnSpc>
              <a:spcBef>
                <a:spcPts val="0"/>
              </a:spcBef>
              <a:spcAft>
                <a:spcPts val="0"/>
              </a:spcAft>
              <a:buClr>
                <a:srgbClr val="000000"/>
              </a:buClr>
              <a:buSzPts val="1800"/>
              <a:buChar char="●"/>
            </a:pPr>
            <a:r>
              <a:rPr lang="en-US" dirty="0">
                <a:solidFill>
                  <a:srgbClr val="000000"/>
                </a:solidFill>
              </a:rPr>
              <a:t>The CLI is how you’ll most often use terraform</a:t>
            </a:r>
            <a:endParaRPr b="1" dirty="0">
              <a:solidFill>
                <a:srgbClr val="000000"/>
              </a:solidFill>
              <a:latin typeface="Arial" panose="020B0604020202020204" pitchFamily="34" charset="0"/>
              <a:ea typeface="Courier"/>
              <a:cs typeface="Arial" panose="020B0604020202020204" pitchFamily="34" charset="0"/>
              <a:sym typeface="Courier"/>
            </a:endParaRPr>
          </a:p>
          <a:p>
            <a:pPr marL="457200" marR="0" lvl="0" indent="457200" algn="l" rtl="0">
              <a:lnSpc>
                <a:spcPct val="90000"/>
              </a:lnSpc>
              <a:spcBef>
                <a:spcPts val="0"/>
              </a:spcBef>
              <a:spcAft>
                <a:spcPts val="0"/>
              </a:spcAft>
              <a:buNone/>
            </a:pPr>
            <a:r>
              <a:rPr lang="en-US" b="1" dirty="0">
                <a:solidFill>
                  <a:schemeClr val="dk1"/>
                </a:solidFill>
                <a:latin typeface="Consolas"/>
                <a:ea typeface="Consolas"/>
                <a:cs typeface="Consolas"/>
                <a:sym typeface="Consolas"/>
              </a:rPr>
              <a:t>terraform </a:t>
            </a:r>
            <a:r>
              <a:rPr lang="en-US" b="1" dirty="0" err="1">
                <a:solidFill>
                  <a:schemeClr val="dk1"/>
                </a:solidFill>
                <a:latin typeface="Consolas"/>
                <a:ea typeface="Consolas"/>
                <a:cs typeface="Consolas"/>
                <a:sym typeface="Consolas"/>
              </a:rPr>
              <a:t>init</a:t>
            </a:r>
            <a:r>
              <a:rPr lang="en-US" b="1" dirty="0">
                <a:solidFill>
                  <a:schemeClr val="dk1"/>
                </a:solidFill>
                <a:latin typeface="Consolas"/>
                <a:ea typeface="Consolas"/>
                <a:cs typeface="Consolas"/>
                <a:sym typeface="Consolas"/>
              </a:rPr>
              <a:t> …</a:t>
            </a:r>
            <a:endParaRPr b="1" dirty="0">
              <a:solidFill>
                <a:schemeClr val="dk1"/>
              </a:solidFill>
              <a:latin typeface="Consolas"/>
              <a:ea typeface="Consolas"/>
              <a:cs typeface="Consolas"/>
              <a:sym typeface="Consolas"/>
            </a:endParaRPr>
          </a:p>
          <a:p>
            <a:pPr marL="457200" marR="0" lvl="0" indent="457200" algn="l" rtl="0">
              <a:lnSpc>
                <a:spcPct val="90000"/>
              </a:lnSpc>
              <a:spcBef>
                <a:spcPts val="0"/>
              </a:spcBef>
              <a:spcAft>
                <a:spcPts val="0"/>
              </a:spcAft>
              <a:buNone/>
            </a:pPr>
            <a:r>
              <a:rPr lang="en-US" b="1" dirty="0">
                <a:solidFill>
                  <a:schemeClr val="dk1"/>
                </a:solidFill>
                <a:latin typeface="Consolas"/>
                <a:ea typeface="Consolas"/>
                <a:cs typeface="Consolas"/>
                <a:sym typeface="Consolas"/>
              </a:rPr>
              <a:t>terraform plan …</a:t>
            </a:r>
            <a:endParaRPr b="1" dirty="0">
              <a:solidFill>
                <a:schemeClr val="dk1"/>
              </a:solidFill>
              <a:latin typeface="Consolas"/>
              <a:ea typeface="Consolas"/>
              <a:cs typeface="Consolas"/>
              <a:sym typeface="Consolas"/>
            </a:endParaRPr>
          </a:p>
          <a:p>
            <a:pPr marL="457200" marR="0" lvl="0" indent="457200" algn="l" rtl="0">
              <a:lnSpc>
                <a:spcPct val="90000"/>
              </a:lnSpc>
              <a:spcBef>
                <a:spcPts val="0"/>
              </a:spcBef>
              <a:spcAft>
                <a:spcPts val="0"/>
              </a:spcAft>
              <a:buNone/>
            </a:pPr>
            <a:r>
              <a:rPr lang="en-US" b="1" dirty="0">
                <a:solidFill>
                  <a:schemeClr val="dk1"/>
                </a:solidFill>
                <a:latin typeface="Consolas"/>
                <a:ea typeface="Consolas"/>
                <a:cs typeface="Consolas"/>
                <a:sym typeface="Consolas"/>
              </a:rPr>
              <a:t>terraform apply …</a:t>
            </a:r>
            <a:endParaRPr b="1" dirty="0">
              <a:solidFill>
                <a:schemeClr val="dk1"/>
              </a:solidFill>
              <a:latin typeface="Consolas"/>
              <a:ea typeface="Consolas"/>
              <a:cs typeface="Consolas"/>
              <a:sym typeface="Consolas"/>
            </a:endParaRPr>
          </a:p>
          <a:p>
            <a:pPr marL="342900" marR="0" lvl="0" indent="342900" algn="l" rtl="0">
              <a:lnSpc>
                <a:spcPct val="90000"/>
              </a:lnSpc>
              <a:spcBef>
                <a:spcPts val="0"/>
              </a:spcBef>
              <a:spcAft>
                <a:spcPts val="0"/>
              </a:spcAft>
              <a:buNone/>
            </a:pPr>
            <a:endParaRPr sz="1700" b="1" dirty="0">
              <a:solidFill>
                <a:schemeClr val="dk1"/>
              </a:solidFill>
              <a:latin typeface="Arial" panose="020B0604020202020204" pitchFamily="34" charset="0"/>
              <a:ea typeface="Courier"/>
              <a:cs typeface="Arial" panose="020B0604020202020204" pitchFamily="34" charset="0"/>
              <a:sym typeface="Courier"/>
            </a:endParaRPr>
          </a:p>
          <a:p>
            <a:pPr marL="342900" marR="0" lvl="0" indent="-279400" algn="l" rtl="0">
              <a:lnSpc>
                <a:spcPct val="90000"/>
              </a:lnSpc>
              <a:spcBef>
                <a:spcPts val="0"/>
              </a:spcBef>
              <a:spcAft>
                <a:spcPts val="0"/>
              </a:spcAft>
              <a:buClr>
                <a:srgbClr val="000000"/>
              </a:buClr>
              <a:buSzPts val="1800"/>
              <a:buChar char="●"/>
            </a:pPr>
            <a:r>
              <a:rPr lang="en-US" dirty="0">
                <a:solidFill>
                  <a:srgbClr val="000000"/>
                </a:solidFill>
              </a:rPr>
              <a:t>And plenty more: </a:t>
            </a:r>
            <a:r>
              <a:rPr lang="en-US" b="1" dirty="0">
                <a:solidFill>
                  <a:srgbClr val="000000"/>
                </a:solidFill>
                <a:latin typeface="Consolas"/>
                <a:ea typeface="Consolas"/>
                <a:cs typeface="Consolas"/>
                <a:sym typeface="Consolas"/>
              </a:rPr>
              <a:t>terraform --help</a:t>
            </a:r>
            <a:r>
              <a:rPr lang="en-US" b="1" dirty="0">
                <a:solidFill>
                  <a:srgbClr val="000000"/>
                </a:solidFill>
                <a:latin typeface="Arial" panose="020B0604020202020204" pitchFamily="34" charset="0"/>
                <a:ea typeface="Courier"/>
                <a:cs typeface="Arial" panose="020B0604020202020204" pitchFamily="34" charset="0"/>
                <a:sym typeface="Courier"/>
              </a:rPr>
              <a:t> </a:t>
            </a:r>
            <a:r>
              <a:rPr lang="en-US" dirty="0">
                <a:solidFill>
                  <a:srgbClr val="000000"/>
                </a:solidFill>
              </a:rPr>
              <a:t>or </a:t>
            </a:r>
            <a:r>
              <a:rPr lang="en-US" u="sng" dirty="0">
                <a:solidFill>
                  <a:schemeClr val="hlink"/>
                </a:solidFill>
                <a:hlinkClick r:id="rId3"/>
              </a:rPr>
              <a:t>https://www.terraform.io/docs/commands/index.html</a:t>
            </a:r>
            <a:r>
              <a:rPr lang="en-US" dirty="0">
                <a:solidFill>
                  <a:srgbClr val="000000"/>
                </a:solidFill>
              </a:rPr>
              <a:t> </a:t>
            </a:r>
            <a:endParaRPr dirty="0">
              <a:solidFill>
                <a:srgbClr val="000000"/>
              </a:solidFill>
            </a:endParaRPr>
          </a:p>
          <a:p>
            <a:pPr marL="0" marR="0" lvl="0" indent="0" algn="l" rtl="0">
              <a:lnSpc>
                <a:spcPct val="90000"/>
              </a:lnSpc>
              <a:spcBef>
                <a:spcPts val="0"/>
              </a:spcBef>
              <a:spcAft>
                <a:spcPts val="0"/>
              </a:spcAft>
              <a:buNone/>
            </a:pPr>
            <a:endParaRPr b="1" dirty="0">
              <a:solidFill>
                <a:srgbClr val="000000"/>
              </a:solidFill>
              <a:latin typeface="Arial" panose="020B0604020202020204" pitchFamily="34" charset="0"/>
              <a:ea typeface="Courier"/>
              <a:cs typeface="Arial" panose="020B0604020202020204" pitchFamily="34" charset="0"/>
              <a:sym typeface="Courier"/>
            </a:endParaRPr>
          </a:p>
          <a:p>
            <a:pPr marL="342900" marR="0" lvl="0" indent="-279400" algn="l" rtl="0">
              <a:lnSpc>
                <a:spcPct val="90000"/>
              </a:lnSpc>
              <a:spcBef>
                <a:spcPts val="0"/>
              </a:spcBef>
              <a:spcAft>
                <a:spcPts val="0"/>
              </a:spcAft>
              <a:buClr>
                <a:srgbClr val="000000"/>
              </a:buClr>
              <a:buSzPts val="1800"/>
              <a:buChar char="●"/>
            </a:pPr>
            <a:r>
              <a:rPr lang="en-US" dirty="0">
                <a:solidFill>
                  <a:srgbClr val="000000"/>
                </a:solidFill>
              </a:rPr>
              <a:t>Third-party SDKs also available for running and interacting with Terraform (e.g., </a:t>
            </a:r>
            <a:r>
              <a:rPr lang="en-US" b="1" dirty="0" err="1">
                <a:solidFill>
                  <a:srgbClr val="000000"/>
                </a:solidFill>
                <a:latin typeface="Consolas"/>
                <a:ea typeface="Consolas"/>
                <a:cs typeface="Consolas"/>
                <a:sym typeface="Consolas"/>
              </a:rPr>
              <a:t>scalr</a:t>
            </a:r>
            <a:r>
              <a:rPr lang="en-US" dirty="0">
                <a:solidFill>
                  <a:srgbClr val="000000"/>
                </a:solidFill>
                <a:latin typeface="Consolas"/>
                <a:ea typeface="Consolas"/>
                <a:cs typeface="Consolas"/>
                <a:sym typeface="Consolas"/>
              </a:rPr>
              <a:t>, </a:t>
            </a:r>
            <a:r>
              <a:rPr lang="en-US" b="1" dirty="0" err="1">
                <a:solidFill>
                  <a:srgbClr val="000000"/>
                </a:solidFill>
                <a:latin typeface="Consolas"/>
                <a:ea typeface="Consolas"/>
                <a:cs typeface="Consolas"/>
                <a:sym typeface="Consolas"/>
              </a:rPr>
              <a:t>terragrunt</a:t>
            </a:r>
            <a:r>
              <a:rPr lang="en-US" dirty="0">
                <a:solidFill>
                  <a:srgbClr val="000000"/>
                </a:solidFill>
                <a:latin typeface="Consolas"/>
                <a:ea typeface="Consolas"/>
                <a:cs typeface="Consolas"/>
                <a:sym typeface="Consolas"/>
              </a:rPr>
              <a:t>, </a:t>
            </a:r>
            <a:r>
              <a:rPr lang="en-US" b="1" dirty="0" err="1">
                <a:solidFill>
                  <a:srgbClr val="000000"/>
                </a:solidFill>
                <a:latin typeface="Consolas"/>
                <a:ea typeface="Consolas"/>
                <a:cs typeface="Consolas"/>
                <a:sym typeface="Consolas"/>
              </a:rPr>
              <a:t>terratest</a:t>
            </a:r>
            <a:r>
              <a:rPr lang="en-US" dirty="0">
                <a:solidFill>
                  <a:srgbClr val="000000"/>
                </a:solidFill>
              </a:rPr>
              <a:t>)</a:t>
            </a:r>
            <a:endParaRPr dirty="0">
              <a:solidFill>
                <a:srgbClr val="000000"/>
              </a:solidFill>
            </a:endParaRPr>
          </a:p>
          <a:p>
            <a:pPr marL="0" marR="0" lvl="0" indent="0" algn="l" rtl="0">
              <a:lnSpc>
                <a:spcPct val="90000"/>
              </a:lnSpc>
              <a:spcBef>
                <a:spcPts val="0"/>
              </a:spcBef>
              <a:spcAft>
                <a:spcPts val="0"/>
              </a:spcAft>
              <a:buNone/>
            </a:pPr>
            <a:endParaRPr dirty="0">
              <a:solidFill>
                <a:srgbClr val="000000"/>
              </a:solidFill>
            </a:endParaRPr>
          </a:p>
          <a:p>
            <a:pPr marL="0" marR="0" lvl="0" indent="0" algn="l" rtl="0">
              <a:lnSpc>
                <a:spcPct val="90000"/>
              </a:lnSpc>
              <a:spcBef>
                <a:spcPts val="0"/>
              </a:spcBef>
              <a:spcAft>
                <a:spcPts val="0"/>
              </a:spcAft>
              <a:buNone/>
            </a:pPr>
            <a:endParaRPr dirty="0">
              <a:solidFill>
                <a:srgbClr val="000000"/>
              </a:solidFill>
            </a:endParaRPr>
          </a:p>
        </p:txBody>
      </p:sp>
      <p:sp>
        <p:nvSpPr>
          <p:cNvPr id="269" name="Google Shape;269;p39"/>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101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0"/>
          <p:cNvSpPr txBox="1">
            <a:spLocks noGrp="1"/>
          </p:cNvSpPr>
          <p:nvPr>
            <p:ph type="sldNum" idx="12"/>
          </p:nvPr>
        </p:nvSpPr>
        <p:spPr>
          <a:xfrm>
            <a:off x="8504999" y="4902993"/>
            <a:ext cx="625500" cy="2238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102</a:t>
            </a:fld>
            <a:endParaRPr/>
          </a:p>
        </p:txBody>
      </p:sp>
      <p:sp>
        <p:nvSpPr>
          <p:cNvPr id="276" name="Google Shape;276;p40"/>
          <p:cNvSpPr txBox="1"/>
          <p:nvPr/>
        </p:nvSpPr>
        <p:spPr>
          <a:xfrm>
            <a:off x="0" y="0"/>
            <a:ext cx="2307300" cy="5150400"/>
          </a:xfrm>
          <a:prstGeom prst="rect">
            <a:avLst/>
          </a:prstGeom>
          <a:solidFill>
            <a:srgbClr val="F17E3A"/>
          </a:solidFill>
          <a:ln>
            <a:noFill/>
          </a:ln>
        </p:spPr>
        <p:txBody>
          <a:bodyPr spcFirstLastPara="1" wrap="square" lIns="68575" tIns="68575" rIns="68575" bIns="68575" anchor="t" anchorCtr="0">
            <a:noAutofit/>
          </a:bodyPr>
          <a:lstStyle/>
          <a:p>
            <a:pPr marL="63500" marR="0" lvl="0" indent="0" algn="l" rtl="0">
              <a:lnSpc>
                <a:spcPct val="100000"/>
              </a:lnSpc>
              <a:spcBef>
                <a:spcPts val="0"/>
              </a:spcBef>
              <a:spcAft>
                <a:spcPts val="0"/>
              </a:spcAft>
              <a:buNone/>
            </a:pPr>
            <a:endParaRPr sz="1100">
              <a:solidFill>
                <a:srgbClr val="FFFFFF"/>
              </a:solidFill>
              <a:latin typeface="Helvetica Neue Light"/>
              <a:ea typeface="Helvetica Neue Light"/>
              <a:cs typeface="Helvetica Neue Light"/>
              <a:sym typeface="Helvetica Neue Light"/>
            </a:endParaRPr>
          </a:p>
          <a:p>
            <a:pPr marL="63500" marR="0" lvl="0" indent="0" algn="l" rtl="0">
              <a:lnSpc>
                <a:spcPct val="100000"/>
              </a:lnSpc>
              <a:spcBef>
                <a:spcPts val="0"/>
              </a:spcBef>
              <a:spcAft>
                <a:spcPts val="0"/>
              </a:spcAft>
              <a:buNone/>
            </a:pPr>
            <a:endParaRPr sz="1100">
              <a:solidFill>
                <a:srgbClr val="FFFFFF"/>
              </a:solidFill>
              <a:latin typeface="Helvetica Neue Light"/>
              <a:ea typeface="Helvetica Neue Light"/>
              <a:cs typeface="Helvetica Neue Light"/>
              <a:sym typeface="Helvetica Neue Light"/>
            </a:endParaRPr>
          </a:p>
          <a:p>
            <a:pPr marL="63500" marR="0" lvl="0" indent="0" algn="l" rtl="0">
              <a:lnSpc>
                <a:spcPct val="100000"/>
              </a:lnSpc>
              <a:spcBef>
                <a:spcPts val="0"/>
              </a:spcBef>
              <a:spcAft>
                <a:spcPts val="0"/>
              </a:spcAft>
              <a:buNone/>
            </a:pPr>
            <a:endParaRPr sz="1100">
              <a:solidFill>
                <a:srgbClr val="FFFFFF"/>
              </a:solidFill>
              <a:latin typeface="Helvetica Neue Light"/>
              <a:ea typeface="Helvetica Neue Light"/>
              <a:cs typeface="Helvetica Neue Light"/>
              <a:sym typeface="Helvetica Neue Light"/>
            </a:endParaRPr>
          </a:p>
          <a:p>
            <a:pPr marL="63500" marR="0" lvl="0" indent="0" algn="l" rtl="0">
              <a:lnSpc>
                <a:spcPct val="100000"/>
              </a:lnSpc>
              <a:spcBef>
                <a:spcPts val="0"/>
              </a:spcBef>
              <a:spcAft>
                <a:spcPts val="0"/>
              </a:spcAft>
              <a:buNone/>
            </a:pPr>
            <a:endParaRPr sz="1100">
              <a:solidFill>
                <a:srgbClr val="FFFFFF"/>
              </a:solidFill>
              <a:latin typeface="Helvetica Neue Light"/>
              <a:ea typeface="Helvetica Neue Light"/>
              <a:cs typeface="Helvetica Neue Light"/>
              <a:sym typeface="Helvetica Neue Light"/>
            </a:endParaRPr>
          </a:p>
          <a:p>
            <a:pPr marL="63500" marR="0" lvl="0" indent="0" algn="l" rtl="0">
              <a:lnSpc>
                <a:spcPct val="100000"/>
              </a:lnSpc>
              <a:spcBef>
                <a:spcPts val="0"/>
              </a:spcBef>
              <a:spcAft>
                <a:spcPts val="0"/>
              </a:spcAft>
              <a:buNone/>
            </a:pPr>
            <a:endParaRPr sz="1100">
              <a:solidFill>
                <a:srgbClr val="FFFFFF"/>
              </a:solidFill>
              <a:latin typeface="Helvetica Neue Light"/>
              <a:ea typeface="Helvetica Neue Light"/>
              <a:cs typeface="Helvetica Neue Light"/>
              <a:sym typeface="Helvetica Neue Light"/>
            </a:endParaRPr>
          </a:p>
          <a:p>
            <a:pPr marL="63500" marR="0" lvl="0" indent="0" algn="l" rtl="0">
              <a:lnSpc>
                <a:spcPct val="100000"/>
              </a:lnSpc>
              <a:spcBef>
                <a:spcPts val="0"/>
              </a:spcBef>
              <a:spcAft>
                <a:spcPts val="0"/>
              </a:spcAft>
              <a:buNone/>
            </a:pPr>
            <a:endParaRPr sz="1100">
              <a:solidFill>
                <a:srgbClr val="FFFFFF"/>
              </a:solidFill>
              <a:latin typeface="Helvetica Neue Light"/>
              <a:ea typeface="Helvetica Neue Light"/>
              <a:cs typeface="Helvetica Neue Light"/>
              <a:sym typeface="Helvetica Neue Light"/>
            </a:endParaRPr>
          </a:p>
          <a:p>
            <a:pPr marL="63500" marR="0" lvl="0" indent="0" algn="l" rtl="0">
              <a:lnSpc>
                <a:spcPct val="100000"/>
              </a:lnSpc>
              <a:spcBef>
                <a:spcPts val="0"/>
              </a:spcBef>
              <a:spcAft>
                <a:spcPts val="0"/>
              </a:spcAft>
              <a:buNone/>
            </a:pPr>
            <a:r>
              <a:rPr lang="en-US" sz="1100">
                <a:solidFill>
                  <a:srgbClr val="FFFFFF"/>
                </a:solidFill>
                <a:latin typeface="Helvetica Neue Light"/>
                <a:ea typeface="Helvetica Neue Light"/>
                <a:cs typeface="Helvetica Neue Light"/>
                <a:sym typeface="Helvetica Neue Light"/>
              </a:rPr>
              <a:t>Big picture look at</a:t>
            </a:r>
            <a:endParaRPr sz="1100">
              <a:solidFill>
                <a:srgbClr val="FFFFFF"/>
              </a:solidFill>
              <a:latin typeface="Helvetica Neue Light"/>
              <a:ea typeface="Helvetica Neue Light"/>
              <a:cs typeface="Helvetica Neue Light"/>
              <a:sym typeface="Helvetica Neue Light"/>
            </a:endParaRPr>
          </a:p>
          <a:p>
            <a:pPr marL="63500" marR="0" lvl="0" indent="0" algn="l" rtl="0">
              <a:lnSpc>
                <a:spcPct val="100000"/>
              </a:lnSpc>
              <a:spcBef>
                <a:spcPts val="0"/>
              </a:spcBef>
              <a:spcAft>
                <a:spcPts val="0"/>
              </a:spcAft>
              <a:buNone/>
            </a:pPr>
            <a:endParaRPr sz="1100">
              <a:solidFill>
                <a:srgbClr val="FFFFFF"/>
              </a:solidFill>
              <a:latin typeface="Helvetica Neue Light"/>
              <a:ea typeface="Helvetica Neue Light"/>
              <a:cs typeface="Helvetica Neue Light"/>
              <a:sym typeface="Helvetica Neue Light"/>
            </a:endParaRPr>
          </a:p>
          <a:p>
            <a:pPr marL="63500" marR="0" lvl="0" indent="0" algn="l" rtl="0">
              <a:lnSpc>
                <a:spcPct val="100000"/>
              </a:lnSpc>
              <a:spcBef>
                <a:spcPts val="0"/>
              </a:spcBef>
              <a:spcAft>
                <a:spcPts val="0"/>
              </a:spcAft>
              <a:buNone/>
            </a:pPr>
            <a:r>
              <a:rPr lang="en-US" sz="1800" b="1">
                <a:solidFill>
                  <a:srgbClr val="FFFFFF"/>
                </a:solidFill>
                <a:latin typeface="Helvetica Neue"/>
                <a:ea typeface="Helvetica Neue"/>
                <a:cs typeface="Helvetica Neue"/>
                <a:sym typeface="Helvetica Neue"/>
              </a:rPr>
              <a:t>Terraform Command Flow</a:t>
            </a:r>
            <a:endParaRPr sz="1800" b="1">
              <a:solidFill>
                <a:srgbClr val="FFFFFF"/>
              </a:solidFill>
              <a:latin typeface="Helvetica Neue"/>
              <a:ea typeface="Helvetica Neue"/>
              <a:cs typeface="Helvetica Neue"/>
              <a:sym typeface="Helvetica Neue"/>
            </a:endParaRPr>
          </a:p>
        </p:txBody>
      </p:sp>
      <p:pic>
        <p:nvPicPr>
          <p:cNvPr id="277" name="Google Shape;277;p40"/>
          <p:cNvPicPr preferRelativeResize="0"/>
          <p:nvPr/>
        </p:nvPicPr>
        <p:blipFill>
          <a:blip r:embed="rId3">
            <a:alphaModFix/>
          </a:blip>
          <a:stretch>
            <a:fillRect/>
          </a:stretch>
        </p:blipFill>
        <p:spPr>
          <a:xfrm>
            <a:off x="2421450" y="0"/>
            <a:ext cx="6635956" cy="5143506"/>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1"/>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Consolas"/>
                <a:ea typeface="Consolas"/>
                <a:cs typeface="Consolas"/>
                <a:sym typeface="Consolas"/>
              </a:rPr>
              <a:t>terraform init</a:t>
            </a:r>
            <a:endParaRPr b="1">
              <a:latin typeface="Consolas"/>
              <a:ea typeface="Consolas"/>
              <a:cs typeface="Consolas"/>
              <a:sym typeface="Consolas"/>
            </a:endParaRPr>
          </a:p>
        </p:txBody>
      </p:sp>
      <p:sp>
        <p:nvSpPr>
          <p:cNvPr id="283" name="Google Shape;283;p41"/>
          <p:cNvSpPr txBox="1">
            <a:spLocks noGrp="1"/>
          </p:cNvSpPr>
          <p:nvPr>
            <p:ph type="subTitle" idx="1"/>
          </p:nvPr>
        </p:nvSpPr>
        <p:spPr>
          <a:prstGeom prst="rect">
            <a:avLst/>
          </a:prstGeom>
          <a:noFill/>
          <a:ln>
            <a:noFill/>
          </a:ln>
        </p:spPr>
        <p:txBody>
          <a:bodyPr spcFirstLastPara="1" wrap="square" lIns="67500" tIns="35100" rIns="68575" bIns="34275" anchor="t" anchorCtr="0">
            <a:noAutofit/>
          </a:bodyPr>
          <a:lstStyle/>
          <a:p>
            <a:pPr marL="342900" marR="0" lvl="0" indent="-279400" algn="l" rtl="0">
              <a:lnSpc>
                <a:spcPct val="90000"/>
              </a:lnSpc>
              <a:spcBef>
                <a:spcPts val="0"/>
              </a:spcBef>
              <a:spcAft>
                <a:spcPts val="0"/>
              </a:spcAft>
              <a:buClr>
                <a:srgbClr val="000000"/>
              </a:buClr>
              <a:buSzPts val="1800"/>
              <a:buChar char="●"/>
            </a:pPr>
            <a:r>
              <a:rPr lang="en-US" dirty="0">
                <a:solidFill>
                  <a:srgbClr val="000000"/>
                </a:solidFill>
              </a:rPr>
              <a:t>A special command, run before other commands/operations</a:t>
            </a:r>
            <a:endParaRPr dirty="0">
              <a:solidFill>
                <a:srgbClr val="000000"/>
              </a:solidFill>
            </a:endParaRPr>
          </a:p>
          <a:p>
            <a:pPr marL="342900" marR="0" lvl="0" indent="-279400" algn="l" rtl="0">
              <a:lnSpc>
                <a:spcPct val="90000"/>
              </a:lnSpc>
              <a:spcBef>
                <a:spcPts val="0"/>
              </a:spcBef>
              <a:spcAft>
                <a:spcPts val="0"/>
              </a:spcAft>
              <a:buClr>
                <a:srgbClr val="000000"/>
              </a:buClr>
              <a:buSzPts val="1800"/>
              <a:buChar char="●"/>
            </a:pPr>
            <a:r>
              <a:rPr lang="en-US" dirty="0">
                <a:solidFill>
                  <a:srgbClr val="000000"/>
                </a:solidFill>
              </a:rPr>
              <a:t>What does it do?</a:t>
            </a:r>
            <a:endParaRPr dirty="0">
              <a:solidFill>
                <a:srgbClr val="000000"/>
              </a:solidFill>
            </a:endParaRPr>
          </a:p>
          <a:p>
            <a:pPr marL="685800" marR="0" lvl="1" indent="-279400" algn="l" rtl="0">
              <a:lnSpc>
                <a:spcPct val="90000"/>
              </a:lnSpc>
              <a:spcBef>
                <a:spcPts val="0"/>
              </a:spcBef>
              <a:spcAft>
                <a:spcPts val="0"/>
              </a:spcAft>
              <a:buClr>
                <a:srgbClr val="000000"/>
              </a:buClr>
              <a:buSzPts val="1800"/>
              <a:buChar char="○"/>
            </a:pPr>
            <a:r>
              <a:rPr lang="en-US" sz="1800" dirty="0">
                <a:solidFill>
                  <a:srgbClr val="000000"/>
                </a:solidFill>
              </a:rPr>
              <a:t>Downloads required provider packages</a:t>
            </a:r>
            <a:endParaRPr sz="1800" dirty="0">
              <a:solidFill>
                <a:srgbClr val="000000"/>
              </a:solidFill>
            </a:endParaRPr>
          </a:p>
          <a:p>
            <a:pPr marL="685800" marR="0" lvl="1" indent="-279400" algn="l" rtl="0">
              <a:lnSpc>
                <a:spcPct val="90000"/>
              </a:lnSpc>
              <a:spcBef>
                <a:spcPts val="0"/>
              </a:spcBef>
              <a:spcAft>
                <a:spcPts val="0"/>
              </a:spcAft>
              <a:buClr>
                <a:srgbClr val="000000"/>
              </a:buClr>
              <a:buSzPts val="1800"/>
              <a:buChar char="○"/>
            </a:pPr>
            <a:r>
              <a:rPr lang="en-US" sz="1800" dirty="0">
                <a:solidFill>
                  <a:srgbClr val="000000"/>
                </a:solidFill>
              </a:rPr>
              <a:t>Downloads modules referenced in the HCL (more on modules later)</a:t>
            </a:r>
            <a:endParaRPr sz="1800" dirty="0">
              <a:solidFill>
                <a:srgbClr val="000000"/>
              </a:solidFill>
            </a:endParaRPr>
          </a:p>
          <a:p>
            <a:pPr marL="685800" marR="0" lvl="1" indent="-279400" algn="l" rtl="0">
              <a:lnSpc>
                <a:spcPct val="90000"/>
              </a:lnSpc>
              <a:spcBef>
                <a:spcPts val="0"/>
              </a:spcBef>
              <a:spcAft>
                <a:spcPts val="0"/>
              </a:spcAft>
              <a:buClr>
                <a:srgbClr val="000000"/>
              </a:buClr>
              <a:buSzPts val="1800"/>
              <a:buChar char="○"/>
            </a:pPr>
            <a:r>
              <a:rPr lang="en-US" sz="1800" dirty="0">
                <a:solidFill>
                  <a:srgbClr val="000000"/>
                </a:solidFill>
              </a:rPr>
              <a:t>Initializes state</a:t>
            </a:r>
            <a:endParaRPr sz="1800" dirty="0">
              <a:solidFill>
                <a:srgbClr val="000000"/>
              </a:solidFill>
            </a:endParaRPr>
          </a:p>
          <a:p>
            <a:pPr marL="1028700" marR="0" lvl="2" indent="-273050" algn="l" rtl="0">
              <a:lnSpc>
                <a:spcPct val="90000"/>
              </a:lnSpc>
              <a:spcBef>
                <a:spcPts val="0"/>
              </a:spcBef>
              <a:spcAft>
                <a:spcPts val="0"/>
              </a:spcAft>
              <a:buClr>
                <a:srgbClr val="000000"/>
              </a:buClr>
              <a:buSzPts val="1700"/>
              <a:buChar char="■"/>
            </a:pPr>
            <a:r>
              <a:rPr lang="en-US" sz="1700" dirty="0">
                <a:solidFill>
                  <a:srgbClr val="000000"/>
                </a:solidFill>
              </a:rPr>
              <a:t>Local state: ensuring local state file(s) exist</a:t>
            </a:r>
            <a:endParaRPr sz="1700" dirty="0">
              <a:solidFill>
                <a:srgbClr val="000000"/>
              </a:solidFill>
            </a:endParaRPr>
          </a:p>
          <a:p>
            <a:pPr marL="1028700" marR="0" lvl="2" indent="-273050" algn="l" rtl="0">
              <a:lnSpc>
                <a:spcPct val="90000"/>
              </a:lnSpc>
              <a:spcBef>
                <a:spcPts val="0"/>
              </a:spcBef>
              <a:spcAft>
                <a:spcPts val="0"/>
              </a:spcAft>
              <a:buClr>
                <a:srgbClr val="000000"/>
              </a:buClr>
              <a:buSzPts val="1700"/>
              <a:buChar char="■"/>
            </a:pPr>
            <a:r>
              <a:rPr lang="en-US" sz="1700" dirty="0">
                <a:solidFill>
                  <a:srgbClr val="000000"/>
                </a:solidFill>
              </a:rPr>
              <a:t>Remote state: more complex initialization (more on remote state later)</a:t>
            </a:r>
            <a:endParaRPr sz="1700" dirty="0">
              <a:solidFill>
                <a:srgbClr val="000000"/>
              </a:solidFill>
            </a:endParaRPr>
          </a:p>
          <a:p>
            <a:pPr marL="685800" marR="0" lvl="1" indent="-279400" algn="l" rtl="0">
              <a:lnSpc>
                <a:spcPct val="90000"/>
              </a:lnSpc>
              <a:spcBef>
                <a:spcPts val="0"/>
              </a:spcBef>
              <a:spcAft>
                <a:spcPts val="0"/>
              </a:spcAft>
              <a:buClr>
                <a:srgbClr val="000000"/>
              </a:buClr>
              <a:buSzPts val="1800"/>
              <a:buChar char="○"/>
            </a:pPr>
            <a:r>
              <a:rPr lang="en-US" sz="1800" dirty="0">
                <a:solidFill>
                  <a:srgbClr val="000000"/>
                </a:solidFill>
              </a:rPr>
              <a:t>Basic syntax check</a:t>
            </a:r>
            <a:endParaRPr sz="1800" dirty="0">
              <a:solidFill>
                <a:srgbClr val="000000"/>
              </a:solidFill>
            </a:endParaRPr>
          </a:p>
          <a:p>
            <a:pPr marL="685800" marR="0" lvl="0" indent="0" algn="l" rtl="0">
              <a:lnSpc>
                <a:spcPct val="90000"/>
              </a:lnSpc>
              <a:spcBef>
                <a:spcPts val="0"/>
              </a:spcBef>
              <a:spcAft>
                <a:spcPts val="0"/>
              </a:spcAft>
              <a:buNone/>
            </a:pPr>
            <a:endParaRPr dirty="0">
              <a:solidFill>
                <a:srgbClr val="000000"/>
              </a:solidFill>
            </a:endParaRPr>
          </a:p>
          <a:p>
            <a:pPr marL="342900" marR="0" lvl="0" indent="-279400" algn="l" rtl="0">
              <a:lnSpc>
                <a:spcPct val="90000"/>
              </a:lnSpc>
              <a:spcBef>
                <a:spcPts val="0"/>
              </a:spcBef>
              <a:spcAft>
                <a:spcPts val="0"/>
              </a:spcAft>
              <a:buClr>
                <a:srgbClr val="000000"/>
              </a:buClr>
              <a:buSzPts val="1800"/>
              <a:buChar char="●"/>
            </a:pPr>
            <a:r>
              <a:rPr lang="en-US" dirty="0">
                <a:solidFill>
                  <a:srgbClr val="000000"/>
                </a:solidFill>
              </a:rPr>
              <a:t>Idempotent</a:t>
            </a:r>
            <a:endParaRPr dirty="0">
              <a:solidFill>
                <a:srgbClr val="000000"/>
              </a:solidFill>
            </a:endParaRPr>
          </a:p>
          <a:p>
            <a:pPr marL="342900" marR="0" lvl="0" indent="0" algn="l" rtl="0">
              <a:lnSpc>
                <a:spcPct val="90000"/>
              </a:lnSpc>
              <a:spcBef>
                <a:spcPts val="0"/>
              </a:spcBef>
              <a:spcAft>
                <a:spcPts val="0"/>
              </a:spcAft>
              <a:buNone/>
            </a:pPr>
            <a:endParaRPr dirty="0">
              <a:solidFill>
                <a:srgbClr val="000000"/>
              </a:solidFill>
            </a:endParaRPr>
          </a:p>
          <a:p>
            <a:pPr marL="342900" marR="0" lvl="0" indent="-279400" algn="l" rtl="0">
              <a:lnSpc>
                <a:spcPct val="90000"/>
              </a:lnSpc>
              <a:spcBef>
                <a:spcPts val="0"/>
              </a:spcBef>
              <a:spcAft>
                <a:spcPts val="0"/>
              </a:spcAft>
              <a:buClr>
                <a:srgbClr val="000000"/>
              </a:buClr>
              <a:buSzPts val="1800"/>
              <a:buChar char="●"/>
            </a:pPr>
            <a:r>
              <a:rPr lang="en-US" dirty="0">
                <a:solidFill>
                  <a:srgbClr val="000000"/>
                </a:solidFill>
                <a:ea typeface="Consolas"/>
              </a:rPr>
              <a:t>Uses a </a:t>
            </a:r>
            <a:r>
              <a:rPr lang="en-US" b="1" dirty="0">
                <a:solidFill>
                  <a:srgbClr val="000000"/>
                </a:solidFill>
                <a:latin typeface="Consolas"/>
                <a:ea typeface="Consolas"/>
                <a:cs typeface="Consolas"/>
                <a:sym typeface="Consolas"/>
              </a:rPr>
              <a:t>.terraform</a:t>
            </a:r>
            <a:r>
              <a:rPr lang="en-US" dirty="0">
                <a:solidFill>
                  <a:srgbClr val="000000"/>
                </a:solidFill>
              </a:rPr>
              <a:t> directory?</a:t>
            </a:r>
            <a:endParaRPr dirty="0">
              <a:solidFill>
                <a:srgbClr val="000000"/>
              </a:solidFill>
            </a:endParaRPr>
          </a:p>
          <a:p>
            <a:pPr marL="685800" marR="0" lvl="1" indent="-279400" algn="l" rtl="0">
              <a:lnSpc>
                <a:spcPct val="90000"/>
              </a:lnSpc>
              <a:spcBef>
                <a:spcPts val="0"/>
              </a:spcBef>
              <a:spcAft>
                <a:spcPts val="0"/>
              </a:spcAft>
              <a:buClr>
                <a:srgbClr val="000000"/>
              </a:buClr>
              <a:buSzPts val="1800"/>
              <a:buChar char="○"/>
            </a:pPr>
            <a:r>
              <a:rPr lang="en-US" sz="1800" b="1" dirty="0" err="1">
                <a:solidFill>
                  <a:srgbClr val="000000"/>
                </a:solidFill>
                <a:latin typeface="Consolas"/>
                <a:ea typeface="Consolas"/>
                <a:cs typeface="Consolas"/>
                <a:sym typeface="Consolas"/>
              </a:rPr>
              <a:t>init</a:t>
            </a:r>
            <a:r>
              <a:rPr lang="en-US" sz="1800" dirty="0">
                <a:solidFill>
                  <a:srgbClr val="000000"/>
                </a:solidFill>
              </a:rPr>
              <a:t> downloads the provider packages and modules to this directory</a:t>
            </a:r>
            <a:endParaRPr sz="1800" dirty="0">
              <a:solidFill>
                <a:srgbClr val="000000"/>
              </a:solidFill>
            </a:endParaRPr>
          </a:p>
          <a:p>
            <a:pPr marL="685800" marR="0" lvl="1" indent="-279400" algn="l" rtl="0">
              <a:lnSpc>
                <a:spcPct val="90000"/>
              </a:lnSpc>
              <a:spcBef>
                <a:spcPts val="0"/>
              </a:spcBef>
              <a:spcAft>
                <a:spcPts val="0"/>
              </a:spcAft>
              <a:buClr>
                <a:srgbClr val="000000"/>
              </a:buClr>
              <a:buSzPts val="1800"/>
              <a:buChar char="○"/>
            </a:pPr>
            <a:r>
              <a:rPr lang="en-US" sz="1800" dirty="0">
                <a:solidFill>
                  <a:srgbClr val="000000"/>
                </a:solidFill>
              </a:rPr>
              <a:t>Also, where state files live (locally)</a:t>
            </a:r>
            <a:endParaRPr sz="1800" dirty="0">
              <a:solidFill>
                <a:srgbClr val="000000"/>
              </a:solidFill>
            </a:endParaRPr>
          </a:p>
          <a:p>
            <a:pPr marL="0" marR="0" lvl="0" indent="0" algn="l" rtl="0">
              <a:lnSpc>
                <a:spcPct val="90000"/>
              </a:lnSpc>
              <a:spcBef>
                <a:spcPts val="0"/>
              </a:spcBef>
              <a:spcAft>
                <a:spcPts val="0"/>
              </a:spcAft>
              <a:buNone/>
            </a:pPr>
            <a:endParaRPr dirty="0">
              <a:solidFill>
                <a:srgbClr val="000000"/>
              </a:solidFill>
            </a:endParaRPr>
          </a:p>
        </p:txBody>
      </p:sp>
      <p:sp>
        <p:nvSpPr>
          <p:cNvPr id="284" name="Google Shape;284;p41"/>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103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8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83">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8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4"/>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Input Variables</a:t>
            </a:r>
            <a:endParaRPr b="1">
              <a:latin typeface="Helvetica Neue"/>
              <a:ea typeface="Helvetica Neue"/>
              <a:cs typeface="Helvetica Neue"/>
              <a:sym typeface="Helvetica Neue"/>
            </a:endParaRPr>
          </a:p>
        </p:txBody>
      </p:sp>
      <p:sp>
        <p:nvSpPr>
          <p:cNvPr id="304" name="Google Shape;304;p44"/>
          <p:cNvSpPr txBox="1">
            <a:spLocks noGrp="1"/>
          </p:cNvSpPr>
          <p:nvPr>
            <p:ph type="subTitle" idx="1"/>
          </p:nvPr>
        </p:nvSpPr>
        <p:spPr>
          <a:prstGeom prst="rect">
            <a:avLst/>
          </a:prstGeom>
          <a:noFill/>
          <a:ln>
            <a:noFill/>
          </a:ln>
        </p:spPr>
        <p:txBody>
          <a:bodyPr spcFirstLastPara="1" wrap="square" lIns="67500" tIns="35100" rIns="68575" bIns="34275" anchor="t" anchorCtr="0">
            <a:noAutofit/>
          </a:bodyPr>
          <a:lstStyle/>
          <a:p>
            <a:pPr marL="342900" lvl="0" indent="-292100" algn="l" rtl="0">
              <a:lnSpc>
                <a:spcPct val="115000"/>
              </a:lnSpc>
              <a:spcBef>
                <a:spcPts val="0"/>
              </a:spcBef>
              <a:spcAft>
                <a:spcPts val="0"/>
              </a:spcAft>
              <a:buClr>
                <a:srgbClr val="000000"/>
              </a:buClr>
              <a:buSzPts val="2000"/>
              <a:buChar char="●"/>
            </a:pPr>
            <a:r>
              <a:rPr lang="en-US" sz="2000" dirty="0">
                <a:solidFill>
                  <a:srgbClr val="000000"/>
                </a:solidFill>
              </a:rPr>
              <a:t>Enable interchangeable values to be stored centrally and referenced single or multiple times</a:t>
            </a:r>
            <a:endParaRPr sz="2000" dirty="0">
              <a:solidFill>
                <a:srgbClr val="000000"/>
              </a:solidFill>
            </a:endParaRPr>
          </a:p>
          <a:p>
            <a:pPr marL="342900" lvl="0" indent="-292100" algn="l" rtl="0">
              <a:lnSpc>
                <a:spcPct val="115000"/>
              </a:lnSpc>
              <a:spcBef>
                <a:spcPts val="0"/>
              </a:spcBef>
              <a:spcAft>
                <a:spcPts val="0"/>
              </a:spcAft>
              <a:buClr>
                <a:srgbClr val="000000"/>
              </a:buClr>
              <a:buSzPts val="2000"/>
              <a:buChar char="●"/>
            </a:pPr>
            <a:r>
              <a:rPr lang="en-US" sz="2000" dirty="0">
                <a:solidFill>
                  <a:srgbClr val="000000"/>
                </a:solidFill>
              </a:rPr>
              <a:t>Similar to variables in other languages</a:t>
            </a:r>
            <a:endParaRPr sz="2000" dirty="0">
              <a:solidFill>
                <a:srgbClr val="000000"/>
              </a:solidFill>
            </a:endParaRPr>
          </a:p>
          <a:p>
            <a:pPr marL="342900" lvl="0" indent="-292100" algn="l" rtl="0">
              <a:lnSpc>
                <a:spcPct val="115000"/>
              </a:lnSpc>
              <a:spcBef>
                <a:spcPts val="0"/>
              </a:spcBef>
              <a:spcAft>
                <a:spcPts val="0"/>
              </a:spcAft>
              <a:buClr>
                <a:srgbClr val="000000"/>
              </a:buClr>
              <a:buSzPts val="2000"/>
              <a:buChar char="●"/>
            </a:pPr>
            <a:r>
              <a:rPr lang="en-US" sz="2000" dirty="0">
                <a:solidFill>
                  <a:srgbClr val="000000"/>
                </a:solidFill>
              </a:rPr>
              <a:t>Declared in </a:t>
            </a:r>
            <a:r>
              <a:rPr lang="en-US" sz="2000" b="1" dirty="0">
                <a:solidFill>
                  <a:srgbClr val="000000"/>
                </a:solidFill>
                <a:latin typeface="Consolas"/>
                <a:ea typeface="Consolas"/>
                <a:cs typeface="Consolas"/>
                <a:sym typeface="Consolas"/>
              </a:rPr>
              <a:t>variable</a:t>
            </a:r>
            <a:r>
              <a:rPr lang="en-US" sz="2000" dirty="0">
                <a:solidFill>
                  <a:srgbClr val="000000"/>
                </a:solidFill>
              </a:rPr>
              <a:t> stanzas</a:t>
            </a:r>
            <a:endParaRPr sz="2000" dirty="0">
              <a:solidFill>
                <a:srgbClr val="000000"/>
              </a:solidFill>
            </a:endParaRPr>
          </a:p>
          <a:p>
            <a:pPr marL="342900" lvl="0" indent="-292100" algn="l" rtl="0">
              <a:lnSpc>
                <a:spcPct val="115000"/>
              </a:lnSpc>
              <a:spcBef>
                <a:spcPts val="0"/>
              </a:spcBef>
              <a:spcAft>
                <a:spcPts val="0"/>
              </a:spcAft>
              <a:buClr>
                <a:srgbClr val="000000"/>
              </a:buClr>
              <a:buSzPts val="2000"/>
              <a:buChar char="●"/>
            </a:pPr>
            <a:r>
              <a:rPr lang="en-US" sz="2000" dirty="0">
                <a:solidFill>
                  <a:srgbClr val="000000"/>
                </a:solidFill>
              </a:rPr>
              <a:t>Parsed first</a:t>
            </a:r>
            <a:endParaRPr sz="2000" dirty="0">
              <a:solidFill>
                <a:srgbClr val="000000"/>
              </a:solidFill>
            </a:endParaRPr>
          </a:p>
          <a:p>
            <a:pPr marL="342900" lvl="0" indent="-292100" algn="l" rtl="0">
              <a:lnSpc>
                <a:spcPct val="115000"/>
              </a:lnSpc>
              <a:spcBef>
                <a:spcPts val="0"/>
              </a:spcBef>
              <a:spcAft>
                <a:spcPts val="0"/>
              </a:spcAft>
              <a:buClr>
                <a:srgbClr val="000000"/>
              </a:buClr>
              <a:buSzPts val="2000"/>
              <a:buChar char="●"/>
            </a:pPr>
            <a:r>
              <a:rPr lang="en-US" sz="2000" dirty="0">
                <a:solidFill>
                  <a:srgbClr val="000000"/>
                </a:solidFill>
              </a:rPr>
              <a:t>Cannot interpolate or reference other variables</a:t>
            </a:r>
            <a:endParaRPr sz="2000" dirty="0">
              <a:solidFill>
                <a:srgbClr val="000000"/>
              </a:solidFill>
            </a:endParaRPr>
          </a:p>
          <a:p>
            <a:pPr marL="342900" lvl="0" indent="-292100" algn="l" rtl="0">
              <a:lnSpc>
                <a:spcPct val="115000"/>
              </a:lnSpc>
              <a:spcBef>
                <a:spcPts val="0"/>
              </a:spcBef>
              <a:spcAft>
                <a:spcPts val="0"/>
              </a:spcAft>
              <a:buClr>
                <a:srgbClr val="000000"/>
              </a:buClr>
              <a:buSzPts val="2000"/>
              <a:buChar char="●"/>
            </a:pPr>
            <a:r>
              <a:rPr lang="en-US" sz="2000" dirty="0">
                <a:solidFill>
                  <a:srgbClr val="000000"/>
                </a:solidFill>
              </a:rPr>
              <a:t>Allow for default values</a:t>
            </a:r>
            <a:endParaRPr sz="2000" dirty="0">
              <a:solidFill>
                <a:srgbClr val="000000"/>
              </a:solidFill>
            </a:endParaRPr>
          </a:p>
          <a:p>
            <a:pPr marL="342900" lvl="0" indent="-292100" algn="l" rtl="0">
              <a:lnSpc>
                <a:spcPct val="115000"/>
              </a:lnSpc>
              <a:spcBef>
                <a:spcPts val="0"/>
              </a:spcBef>
              <a:spcAft>
                <a:spcPts val="0"/>
              </a:spcAft>
              <a:buClr>
                <a:srgbClr val="000000"/>
              </a:buClr>
              <a:buSzPts val="2000"/>
              <a:buChar char="●"/>
            </a:pPr>
            <a:r>
              <a:rPr lang="en-US" sz="2000" dirty="0">
                <a:solidFill>
                  <a:srgbClr val="000000"/>
                </a:solidFill>
              </a:rPr>
              <a:t>Optionally specify value type, e.g.,</a:t>
            </a:r>
            <a:endParaRPr sz="2000" dirty="0">
              <a:solidFill>
                <a:srgbClr val="000000"/>
              </a:solidFill>
            </a:endParaRPr>
          </a:p>
          <a:p>
            <a:pPr marL="685800" lvl="1" indent="-279400" algn="l" rtl="0">
              <a:lnSpc>
                <a:spcPct val="115000"/>
              </a:lnSpc>
              <a:spcBef>
                <a:spcPts val="0"/>
              </a:spcBef>
              <a:spcAft>
                <a:spcPts val="0"/>
              </a:spcAft>
              <a:buClr>
                <a:srgbClr val="000000"/>
              </a:buClr>
              <a:buSzPts val="1800"/>
              <a:buFont typeface="Consolas"/>
              <a:buChar char="○"/>
            </a:pPr>
            <a:r>
              <a:rPr lang="en-US" sz="1800" b="1" dirty="0">
                <a:solidFill>
                  <a:srgbClr val="000000"/>
                </a:solidFill>
                <a:latin typeface="Consolas"/>
                <a:ea typeface="Consolas"/>
                <a:cs typeface="Consolas"/>
                <a:sym typeface="Consolas"/>
              </a:rPr>
              <a:t>List, Map, String</a:t>
            </a:r>
            <a:endParaRPr sz="1800" b="1" dirty="0">
              <a:solidFill>
                <a:srgbClr val="000000"/>
              </a:solidFill>
              <a:latin typeface="Consolas"/>
              <a:ea typeface="Consolas"/>
              <a:cs typeface="Consolas"/>
              <a:sym typeface="Consolas"/>
            </a:endParaRPr>
          </a:p>
          <a:p>
            <a:pPr marL="0" marR="0" lvl="0" indent="0" algn="l" rtl="0">
              <a:lnSpc>
                <a:spcPct val="115000"/>
              </a:lnSpc>
              <a:spcBef>
                <a:spcPts val="0"/>
              </a:spcBef>
              <a:spcAft>
                <a:spcPts val="0"/>
              </a:spcAft>
              <a:buNone/>
            </a:pPr>
            <a:endParaRPr sz="2000" dirty="0">
              <a:solidFill>
                <a:srgbClr val="000000"/>
              </a:solidFill>
            </a:endParaRPr>
          </a:p>
        </p:txBody>
      </p:sp>
      <p:sp>
        <p:nvSpPr>
          <p:cNvPr id="305" name="Google Shape;305;p44"/>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104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4"/>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Input Variables</a:t>
            </a:r>
            <a:endParaRPr b="1">
              <a:latin typeface="Helvetica Neue"/>
              <a:ea typeface="Helvetica Neue"/>
              <a:cs typeface="Helvetica Neue"/>
              <a:sym typeface="Helvetica Neue"/>
            </a:endParaRPr>
          </a:p>
        </p:txBody>
      </p:sp>
      <p:sp>
        <p:nvSpPr>
          <p:cNvPr id="304" name="Google Shape;304;p44"/>
          <p:cNvSpPr txBox="1">
            <a:spLocks noGrp="1"/>
          </p:cNvSpPr>
          <p:nvPr>
            <p:ph type="subTitle" idx="1"/>
          </p:nvPr>
        </p:nvSpPr>
        <p:spPr>
          <a:prstGeom prst="rect">
            <a:avLst/>
          </a:prstGeom>
          <a:noFill/>
          <a:ln>
            <a:noFill/>
          </a:ln>
        </p:spPr>
        <p:txBody>
          <a:bodyPr spcFirstLastPara="1" wrap="square" lIns="67500" tIns="35100" rIns="68575" bIns="34275" anchor="t" anchorCtr="0">
            <a:noAutofit/>
          </a:bodyPr>
          <a:lstStyle/>
          <a:p>
            <a:pPr marL="342900" lvl="0" indent="-292100" algn="l" rtl="0">
              <a:lnSpc>
                <a:spcPct val="115000"/>
              </a:lnSpc>
              <a:spcBef>
                <a:spcPts val="0"/>
              </a:spcBef>
              <a:spcAft>
                <a:spcPts val="0"/>
              </a:spcAft>
              <a:buClr>
                <a:srgbClr val="000000"/>
              </a:buClr>
              <a:buSzPts val="2000"/>
              <a:buChar char="●"/>
            </a:pPr>
            <a:r>
              <a:rPr lang="en-US" sz="2000" dirty="0">
                <a:solidFill>
                  <a:srgbClr val="000000"/>
                </a:solidFill>
              </a:rPr>
              <a:t>Input variable definitions support the following</a:t>
            </a:r>
          </a:p>
          <a:p>
            <a:pPr marL="800100" lvl="1" indent="-292100">
              <a:lnSpc>
                <a:spcPct val="115000"/>
              </a:lnSpc>
              <a:spcBef>
                <a:spcPts val="0"/>
              </a:spcBef>
              <a:buClr>
                <a:srgbClr val="000000"/>
              </a:buClr>
              <a:buSzPts val="2000"/>
              <a:buFont typeface="Courier New" panose="02070309020205020404" pitchFamily="49" charset="0"/>
              <a:buChar char="o"/>
            </a:pPr>
            <a:r>
              <a:rPr lang="en-US" sz="1800" dirty="0">
                <a:solidFill>
                  <a:srgbClr val="000000"/>
                </a:solidFill>
                <a:latin typeface="Helvetica Neue Light" panose="020B0604020202020204" charset="0"/>
                <a:ea typeface="Consolas"/>
                <a:cs typeface="Consolas"/>
                <a:sym typeface="Consolas"/>
              </a:rPr>
              <a:t>default – provides default value if not specified; makes optional</a:t>
            </a:r>
          </a:p>
          <a:p>
            <a:pPr marL="800100" lvl="1" indent="-292100">
              <a:lnSpc>
                <a:spcPct val="115000"/>
              </a:lnSpc>
              <a:spcBef>
                <a:spcPts val="0"/>
              </a:spcBef>
              <a:buClr>
                <a:srgbClr val="000000"/>
              </a:buClr>
              <a:buSzPts val="2000"/>
              <a:buFont typeface="Courier New" panose="02070309020205020404" pitchFamily="49" charset="0"/>
              <a:buChar char="o"/>
            </a:pPr>
            <a:r>
              <a:rPr lang="en-US" sz="1800" dirty="0">
                <a:solidFill>
                  <a:srgbClr val="000000"/>
                </a:solidFill>
                <a:latin typeface="Helvetica Neue Light" panose="020B0604020202020204" charset="0"/>
                <a:ea typeface="Consolas"/>
                <a:cs typeface="Consolas"/>
                <a:sym typeface="Consolas"/>
              </a:rPr>
              <a:t>type – type of value accepted for the variable</a:t>
            </a:r>
          </a:p>
          <a:p>
            <a:pPr marL="800100" lvl="1" indent="-292100">
              <a:lnSpc>
                <a:spcPct val="115000"/>
              </a:lnSpc>
              <a:spcBef>
                <a:spcPts val="0"/>
              </a:spcBef>
              <a:buClr>
                <a:srgbClr val="000000"/>
              </a:buClr>
              <a:buSzPts val="2000"/>
              <a:buFont typeface="Courier New" panose="02070309020205020404" pitchFamily="49" charset="0"/>
              <a:buChar char="o"/>
            </a:pPr>
            <a:r>
              <a:rPr lang="en-US" sz="1800" dirty="0">
                <a:solidFill>
                  <a:srgbClr val="000000"/>
                </a:solidFill>
                <a:latin typeface="Helvetica Neue Light" panose="020B0604020202020204" charset="0"/>
                <a:ea typeface="Consolas"/>
                <a:cs typeface="Consolas"/>
                <a:sym typeface="Consolas"/>
              </a:rPr>
              <a:t>description – string description/documentation</a:t>
            </a:r>
          </a:p>
          <a:p>
            <a:pPr marL="800100" lvl="1" indent="-292100">
              <a:lnSpc>
                <a:spcPct val="115000"/>
              </a:lnSpc>
              <a:spcBef>
                <a:spcPts val="0"/>
              </a:spcBef>
              <a:buClr>
                <a:srgbClr val="000000"/>
              </a:buClr>
              <a:buSzPts val="2000"/>
              <a:buFont typeface="Courier New" panose="02070309020205020404" pitchFamily="49" charset="0"/>
              <a:buChar char="o"/>
            </a:pPr>
            <a:r>
              <a:rPr lang="en-US" sz="1800" dirty="0">
                <a:solidFill>
                  <a:srgbClr val="000000"/>
                </a:solidFill>
                <a:latin typeface="Helvetica Neue Light" panose="020B0604020202020204" charset="0"/>
                <a:ea typeface="Consolas"/>
                <a:cs typeface="Consolas"/>
                <a:sym typeface="Consolas"/>
              </a:rPr>
              <a:t>validation – block for defining validation rules for input</a:t>
            </a:r>
          </a:p>
          <a:p>
            <a:pPr marL="800100" lvl="1" indent="-292100">
              <a:lnSpc>
                <a:spcPct val="115000"/>
              </a:lnSpc>
              <a:spcBef>
                <a:spcPts val="0"/>
              </a:spcBef>
              <a:buClr>
                <a:srgbClr val="000000"/>
              </a:buClr>
              <a:buSzPts val="2000"/>
              <a:buFont typeface="Courier New" panose="02070309020205020404" pitchFamily="49" charset="0"/>
              <a:buChar char="o"/>
            </a:pPr>
            <a:r>
              <a:rPr lang="en-US" sz="1800" dirty="0">
                <a:solidFill>
                  <a:srgbClr val="000000"/>
                </a:solidFill>
                <a:latin typeface="Helvetica Neue Light" panose="020B0604020202020204" charset="0"/>
                <a:ea typeface="Consolas"/>
                <a:cs typeface="Consolas"/>
                <a:sym typeface="Consolas"/>
              </a:rPr>
              <a:t>sensitive – true or false; limits output as part of TF operations (plan or apply)</a:t>
            </a:r>
            <a:endParaRPr sz="1800" dirty="0">
              <a:solidFill>
                <a:srgbClr val="000000"/>
              </a:solidFill>
              <a:latin typeface="Helvetica Neue Light" panose="020B0604020202020204" charset="0"/>
              <a:ea typeface="Consolas"/>
              <a:cs typeface="Consolas"/>
              <a:sym typeface="Consolas"/>
            </a:endParaRPr>
          </a:p>
          <a:p>
            <a:pPr marL="0" marR="0" lvl="0" indent="0" algn="l" rtl="0">
              <a:lnSpc>
                <a:spcPct val="115000"/>
              </a:lnSpc>
              <a:spcBef>
                <a:spcPts val="0"/>
              </a:spcBef>
              <a:spcAft>
                <a:spcPts val="0"/>
              </a:spcAft>
              <a:buNone/>
            </a:pPr>
            <a:endParaRPr sz="2000" dirty="0">
              <a:solidFill>
                <a:srgbClr val="000000"/>
              </a:solidFill>
            </a:endParaRPr>
          </a:p>
        </p:txBody>
      </p:sp>
      <p:sp>
        <p:nvSpPr>
          <p:cNvPr id="305" name="Google Shape;305;p44"/>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105</a:t>
            </a:fld>
            <a:endParaRPr/>
          </a:p>
        </p:txBody>
      </p:sp>
    </p:spTree>
    <p:extLst>
      <p:ext uri="{BB962C8B-B14F-4D97-AF65-F5344CB8AC3E}">
        <p14:creationId xmlns:p14="http://schemas.microsoft.com/office/powerpoint/2010/main" val="1447794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5"/>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Example Variable Definition</a:t>
            </a:r>
            <a:endParaRPr b="1">
              <a:latin typeface="Helvetica Neue"/>
              <a:ea typeface="Helvetica Neue"/>
              <a:cs typeface="Helvetica Neue"/>
              <a:sym typeface="Helvetica Neue"/>
            </a:endParaRPr>
          </a:p>
        </p:txBody>
      </p:sp>
      <p:sp>
        <p:nvSpPr>
          <p:cNvPr id="312" name="Google Shape;312;p45"/>
          <p:cNvSpPr txBox="1">
            <a:spLocks noGrp="1"/>
          </p:cNvSpPr>
          <p:nvPr>
            <p:ph type="subTitle" idx="1"/>
          </p:nvPr>
        </p:nvSpPr>
        <p:spPr>
          <a:xfrm>
            <a:off x="613700" y="1472259"/>
            <a:ext cx="7625100" cy="3173100"/>
          </a:xfrm>
          <a:prstGeom prst="rect">
            <a:avLst/>
          </a:prstGeom>
          <a:solidFill>
            <a:srgbClr val="000000"/>
          </a:solidFill>
          <a:ln>
            <a:noFill/>
          </a:ln>
        </p:spPr>
        <p:txBody>
          <a:bodyPr spcFirstLastPara="1" wrap="square" lIns="342900" tIns="308600" rIns="342900" bIns="308600" anchor="t" anchorCtr="0">
            <a:noAutofit/>
          </a:bodyPr>
          <a:lstStyle/>
          <a:p>
            <a:pPr marL="0" lvl="0" indent="0" algn="l" rtl="0">
              <a:lnSpc>
                <a:spcPct val="90000"/>
              </a:lnSpc>
              <a:spcBef>
                <a:spcPts val="0"/>
              </a:spcBef>
              <a:spcAft>
                <a:spcPts val="0"/>
              </a:spcAft>
              <a:buNone/>
            </a:pPr>
            <a:r>
              <a:rPr lang="en-US" sz="2700" b="1" dirty="0">
                <a:solidFill>
                  <a:srgbClr val="FF9900"/>
                </a:solidFill>
                <a:latin typeface="Arial" panose="020B0604020202020204" pitchFamily="34" charset="0"/>
                <a:ea typeface="Courier"/>
                <a:cs typeface="Arial" panose="020B0604020202020204" pitchFamily="34" charset="0"/>
                <a:sym typeface="Courier"/>
              </a:rPr>
              <a:t>variable</a:t>
            </a:r>
            <a:r>
              <a:rPr lang="en-US" sz="2700" b="1" dirty="0">
                <a:solidFill>
                  <a:srgbClr val="FFFFFF"/>
                </a:solidFill>
                <a:latin typeface="Arial" panose="020B0604020202020204" pitchFamily="34" charset="0"/>
                <a:ea typeface="Courier"/>
                <a:cs typeface="Arial" panose="020B0604020202020204" pitchFamily="34" charset="0"/>
                <a:sym typeface="Courier"/>
              </a:rPr>
              <a:t> </a:t>
            </a:r>
            <a:r>
              <a:rPr lang="en-US" sz="2700" b="1" dirty="0">
                <a:solidFill>
                  <a:srgbClr val="6FA8DC"/>
                </a:solidFill>
                <a:latin typeface="Arial" panose="020B0604020202020204" pitchFamily="34" charset="0"/>
                <a:ea typeface="Courier"/>
                <a:cs typeface="Arial" panose="020B0604020202020204" pitchFamily="34" charset="0"/>
                <a:sym typeface="Courier"/>
              </a:rPr>
              <a:t>“</a:t>
            </a:r>
            <a:r>
              <a:rPr lang="en-US" sz="2700" b="1" dirty="0" err="1">
                <a:solidFill>
                  <a:srgbClr val="6FA8DC"/>
                </a:solidFill>
                <a:latin typeface="Arial" panose="020B0604020202020204" pitchFamily="34" charset="0"/>
                <a:ea typeface="Courier"/>
                <a:cs typeface="Arial" panose="020B0604020202020204" pitchFamily="34" charset="0"/>
                <a:sym typeface="Courier"/>
              </a:rPr>
              <a:t>instance_size</a:t>
            </a:r>
            <a:r>
              <a:rPr lang="en-US" sz="2700" b="1" dirty="0">
                <a:solidFill>
                  <a:srgbClr val="6FA8DC"/>
                </a:solidFill>
                <a:latin typeface="Arial" panose="020B0604020202020204" pitchFamily="34" charset="0"/>
                <a:ea typeface="Courier"/>
                <a:cs typeface="Arial" panose="020B0604020202020204" pitchFamily="34" charset="0"/>
                <a:sym typeface="Courier"/>
              </a:rPr>
              <a:t>”</a:t>
            </a:r>
            <a:r>
              <a:rPr lang="en-US" sz="2700" b="1" dirty="0">
                <a:solidFill>
                  <a:srgbClr val="FFFFFF"/>
                </a:solidFill>
                <a:latin typeface="Arial" panose="020B0604020202020204" pitchFamily="34" charset="0"/>
                <a:ea typeface="Courier"/>
                <a:cs typeface="Arial" panose="020B0604020202020204" pitchFamily="34" charset="0"/>
                <a:sym typeface="Courier"/>
              </a:rPr>
              <a:t> </a:t>
            </a:r>
            <a:r>
              <a:rPr lang="en-US" sz="2700" b="1" dirty="0">
                <a:solidFill>
                  <a:srgbClr val="C9DAF8"/>
                </a:solidFill>
                <a:latin typeface="Arial" panose="020B0604020202020204" pitchFamily="34" charset="0"/>
                <a:ea typeface="Courier"/>
                <a:cs typeface="Arial" panose="020B0604020202020204" pitchFamily="34" charset="0"/>
                <a:sym typeface="Courier"/>
              </a:rPr>
              <a:t>{</a:t>
            </a:r>
            <a:endParaRPr sz="2700" b="1" dirty="0">
              <a:solidFill>
                <a:srgbClr val="C9DAF8"/>
              </a:solidFill>
              <a:latin typeface="Arial" panose="020B0604020202020204" pitchFamily="34" charset="0"/>
              <a:ea typeface="Courier"/>
              <a:cs typeface="Arial" panose="020B0604020202020204" pitchFamily="34" charset="0"/>
              <a:sym typeface="Courier"/>
            </a:endParaRPr>
          </a:p>
          <a:p>
            <a:pPr marL="0" lvl="0" indent="0" algn="l" rtl="0">
              <a:lnSpc>
                <a:spcPct val="90000"/>
              </a:lnSpc>
              <a:spcBef>
                <a:spcPts val="0"/>
              </a:spcBef>
              <a:spcAft>
                <a:spcPts val="0"/>
              </a:spcAft>
              <a:buNone/>
            </a:pPr>
            <a:r>
              <a:rPr lang="en-US" sz="2700" b="1" dirty="0">
                <a:solidFill>
                  <a:srgbClr val="C9DAF8"/>
                </a:solidFill>
                <a:latin typeface="Arial" panose="020B0604020202020204" pitchFamily="34" charset="0"/>
                <a:ea typeface="Courier"/>
                <a:cs typeface="Arial" panose="020B0604020202020204" pitchFamily="34" charset="0"/>
                <a:sym typeface="Courier"/>
              </a:rPr>
              <a:t>  </a:t>
            </a:r>
            <a:r>
              <a:rPr lang="en-US" sz="2700" b="1" dirty="0">
                <a:solidFill>
                  <a:srgbClr val="8E7CC3"/>
                </a:solidFill>
                <a:latin typeface="Arial" panose="020B0604020202020204" pitchFamily="34" charset="0"/>
                <a:ea typeface="Courier"/>
                <a:cs typeface="Arial" panose="020B0604020202020204" pitchFamily="34" charset="0"/>
                <a:sym typeface="Courier"/>
              </a:rPr>
              <a:t>default</a:t>
            </a:r>
            <a:r>
              <a:rPr lang="en-US" sz="2700" b="1" dirty="0">
                <a:solidFill>
                  <a:srgbClr val="C9DAF8"/>
                </a:solidFill>
                <a:latin typeface="Arial" panose="020B0604020202020204" pitchFamily="34" charset="0"/>
                <a:ea typeface="Courier"/>
                <a:cs typeface="Arial" panose="020B0604020202020204" pitchFamily="34" charset="0"/>
                <a:sym typeface="Courier"/>
              </a:rPr>
              <a:t>     = </a:t>
            </a:r>
            <a:r>
              <a:rPr lang="en-US" sz="2700" b="1" dirty="0">
                <a:solidFill>
                  <a:srgbClr val="6AA84F"/>
                </a:solidFill>
                <a:latin typeface="Arial" panose="020B0604020202020204" pitchFamily="34" charset="0"/>
                <a:ea typeface="Courier"/>
                <a:cs typeface="Arial" panose="020B0604020202020204" pitchFamily="34" charset="0"/>
                <a:sym typeface="Courier"/>
              </a:rPr>
              <a:t>“t2.micro”</a:t>
            </a:r>
            <a:endParaRPr sz="2700" b="1" dirty="0">
              <a:solidFill>
                <a:srgbClr val="6AA84F"/>
              </a:solidFill>
              <a:latin typeface="Arial" panose="020B0604020202020204" pitchFamily="34" charset="0"/>
              <a:ea typeface="Courier"/>
              <a:cs typeface="Arial" panose="020B0604020202020204" pitchFamily="34" charset="0"/>
              <a:sym typeface="Courier"/>
            </a:endParaRPr>
          </a:p>
          <a:p>
            <a:pPr marL="0" lvl="0" indent="0" algn="l" rtl="0">
              <a:lnSpc>
                <a:spcPct val="90000"/>
              </a:lnSpc>
              <a:spcBef>
                <a:spcPts val="0"/>
              </a:spcBef>
              <a:spcAft>
                <a:spcPts val="0"/>
              </a:spcAft>
              <a:buNone/>
            </a:pPr>
            <a:r>
              <a:rPr lang="en-US" sz="2700" b="1" dirty="0">
                <a:solidFill>
                  <a:srgbClr val="C9DAF8"/>
                </a:solidFill>
                <a:latin typeface="Arial" panose="020B0604020202020204" pitchFamily="34" charset="0"/>
                <a:ea typeface="Courier"/>
                <a:cs typeface="Arial" panose="020B0604020202020204" pitchFamily="34" charset="0"/>
                <a:sym typeface="Courier"/>
              </a:rPr>
              <a:t>  </a:t>
            </a:r>
            <a:r>
              <a:rPr lang="en-US" sz="2700" b="1" dirty="0">
                <a:solidFill>
                  <a:srgbClr val="8E7CC3"/>
                </a:solidFill>
                <a:latin typeface="Arial" panose="020B0604020202020204" pitchFamily="34" charset="0"/>
                <a:ea typeface="Courier"/>
                <a:cs typeface="Arial" panose="020B0604020202020204" pitchFamily="34" charset="0"/>
                <a:sym typeface="Courier"/>
              </a:rPr>
              <a:t>type</a:t>
            </a:r>
            <a:r>
              <a:rPr lang="en-US" sz="2700" b="1" dirty="0">
                <a:solidFill>
                  <a:srgbClr val="C9DAF8"/>
                </a:solidFill>
                <a:latin typeface="Arial" panose="020B0604020202020204" pitchFamily="34" charset="0"/>
                <a:ea typeface="Courier"/>
                <a:cs typeface="Arial" panose="020B0604020202020204" pitchFamily="34" charset="0"/>
                <a:sym typeface="Courier"/>
              </a:rPr>
              <a:t>        = </a:t>
            </a:r>
            <a:r>
              <a:rPr lang="en-US" sz="2700" b="1" dirty="0">
                <a:solidFill>
                  <a:srgbClr val="6AA84F"/>
                </a:solidFill>
                <a:latin typeface="Arial" panose="020B0604020202020204" pitchFamily="34" charset="0"/>
                <a:ea typeface="Courier"/>
                <a:cs typeface="Arial" panose="020B0604020202020204" pitchFamily="34" charset="0"/>
                <a:sym typeface="Courier"/>
              </a:rPr>
              <a:t>string </a:t>
            </a:r>
            <a:r>
              <a:rPr lang="en-US" sz="2700" b="1" dirty="0">
                <a:solidFill>
                  <a:srgbClr val="FF9900"/>
                </a:solidFill>
                <a:latin typeface="Arial" panose="020B0604020202020204" pitchFamily="34" charset="0"/>
                <a:ea typeface="Courier"/>
                <a:cs typeface="Arial" panose="020B0604020202020204" pitchFamily="34" charset="0"/>
                <a:sym typeface="Courier"/>
              </a:rPr>
              <a:t># changed in 0.12</a:t>
            </a:r>
            <a:endParaRPr sz="2700" b="1" dirty="0">
              <a:solidFill>
                <a:srgbClr val="FF9900"/>
              </a:solidFill>
              <a:latin typeface="Arial" panose="020B0604020202020204" pitchFamily="34" charset="0"/>
              <a:ea typeface="Courier"/>
              <a:cs typeface="Arial" panose="020B0604020202020204" pitchFamily="34" charset="0"/>
              <a:sym typeface="Courier"/>
            </a:endParaRPr>
          </a:p>
          <a:p>
            <a:pPr marL="0" lvl="0" indent="0" algn="l" rtl="0">
              <a:lnSpc>
                <a:spcPct val="90000"/>
              </a:lnSpc>
              <a:spcBef>
                <a:spcPts val="0"/>
              </a:spcBef>
              <a:spcAft>
                <a:spcPts val="0"/>
              </a:spcAft>
              <a:buNone/>
            </a:pPr>
            <a:r>
              <a:rPr lang="en-US" sz="2700" b="1" dirty="0">
                <a:solidFill>
                  <a:srgbClr val="6AA84F"/>
                </a:solidFill>
                <a:latin typeface="Arial" panose="020B0604020202020204" pitchFamily="34" charset="0"/>
                <a:ea typeface="Courier"/>
                <a:cs typeface="Arial" panose="020B0604020202020204" pitchFamily="34" charset="0"/>
                <a:sym typeface="Courier"/>
              </a:rPr>
              <a:t>  </a:t>
            </a:r>
            <a:r>
              <a:rPr lang="en-US" sz="2700" b="1" dirty="0">
                <a:solidFill>
                  <a:srgbClr val="8E7CC3"/>
                </a:solidFill>
                <a:latin typeface="Arial" panose="020B0604020202020204" pitchFamily="34" charset="0"/>
                <a:ea typeface="Courier"/>
                <a:cs typeface="Arial" panose="020B0604020202020204" pitchFamily="34" charset="0"/>
                <a:sym typeface="Courier"/>
              </a:rPr>
              <a:t>description </a:t>
            </a:r>
            <a:r>
              <a:rPr lang="en-US" sz="2700" b="1" dirty="0">
                <a:solidFill>
                  <a:srgbClr val="C9DAF8"/>
                </a:solidFill>
                <a:latin typeface="Arial" panose="020B0604020202020204" pitchFamily="34" charset="0"/>
                <a:ea typeface="Courier"/>
                <a:cs typeface="Arial" panose="020B0604020202020204" pitchFamily="34" charset="0"/>
                <a:sym typeface="Courier"/>
              </a:rPr>
              <a:t>= </a:t>
            </a:r>
            <a:r>
              <a:rPr lang="en-US" sz="2700" b="1" dirty="0">
                <a:solidFill>
                  <a:srgbClr val="6AA84F"/>
                </a:solidFill>
                <a:latin typeface="Arial" panose="020B0604020202020204" pitchFamily="34" charset="0"/>
                <a:ea typeface="Courier"/>
                <a:cs typeface="Arial" panose="020B0604020202020204" pitchFamily="34" charset="0"/>
                <a:sym typeface="Courier"/>
              </a:rPr>
              <a:t>“Size of EC2 instance”</a:t>
            </a:r>
            <a:endParaRPr sz="2700" b="1" dirty="0">
              <a:solidFill>
                <a:srgbClr val="6AA84F"/>
              </a:solidFill>
              <a:latin typeface="Arial" panose="020B0604020202020204" pitchFamily="34" charset="0"/>
              <a:ea typeface="Courier"/>
              <a:cs typeface="Arial" panose="020B0604020202020204" pitchFamily="34" charset="0"/>
              <a:sym typeface="Courier"/>
            </a:endParaRPr>
          </a:p>
          <a:p>
            <a:pPr marL="0" lvl="0" indent="0" algn="l" rtl="0">
              <a:lnSpc>
                <a:spcPct val="90000"/>
              </a:lnSpc>
              <a:spcBef>
                <a:spcPts val="0"/>
              </a:spcBef>
              <a:spcAft>
                <a:spcPts val="0"/>
              </a:spcAft>
              <a:buNone/>
            </a:pPr>
            <a:r>
              <a:rPr lang="en-US" sz="2700" b="1" dirty="0">
                <a:solidFill>
                  <a:srgbClr val="C9DAF8"/>
                </a:solidFill>
                <a:latin typeface="Arial" panose="020B0604020202020204" pitchFamily="34" charset="0"/>
                <a:ea typeface="Courier"/>
                <a:cs typeface="Arial" panose="020B0604020202020204" pitchFamily="34" charset="0"/>
                <a:sym typeface="Courier"/>
              </a:rPr>
              <a:t>}</a:t>
            </a:r>
            <a:endParaRPr sz="2700" b="1" dirty="0">
              <a:solidFill>
                <a:srgbClr val="C9DAF8"/>
              </a:solidFill>
              <a:latin typeface="Arial" panose="020B0604020202020204" pitchFamily="34" charset="0"/>
              <a:ea typeface="Courier"/>
              <a:cs typeface="Arial" panose="020B0604020202020204" pitchFamily="34" charset="0"/>
              <a:sym typeface="Courier"/>
            </a:endParaRPr>
          </a:p>
        </p:txBody>
      </p:sp>
      <p:sp>
        <p:nvSpPr>
          <p:cNvPr id="311" name="Google Shape;311;p45"/>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106</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5"/>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dirty="0">
                <a:latin typeface="Helvetica Neue"/>
                <a:ea typeface="Helvetica Neue"/>
                <a:cs typeface="Helvetica Neue"/>
                <a:sym typeface="Helvetica Neue"/>
              </a:rPr>
              <a:t>Example Variable Definition</a:t>
            </a:r>
            <a:endParaRPr b="1" dirty="0">
              <a:latin typeface="Helvetica Neue"/>
              <a:ea typeface="Helvetica Neue"/>
              <a:cs typeface="Helvetica Neue"/>
              <a:sym typeface="Helvetica Neue"/>
            </a:endParaRPr>
          </a:p>
        </p:txBody>
      </p:sp>
      <p:sp>
        <p:nvSpPr>
          <p:cNvPr id="312" name="Google Shape;312;p45"/>
          <p:cNvSpPr txBox="1">
            <a:spLocks noGrp="1"/>
          </p:cNvSpPr>
          <p:nvPr>
            <p:ph type="subTitle" idx="1"/>
          </p:nvPr>
        </p:nvSpPr>
        <p:spPr>
          <a:xfrm>
            <a:off x="613700" y="1392359"/>
            <a:ext cx="7625100" cy="3173100"/>
          </a:xfrm>
          <a:prstGeom prst="rect">
            <a:avLst/>
          </a:prstGeom>
          <a:solidFill>
            <a:srgbClr val="000000"/>
          </a:solidFill>
          <a:ln>
            <a:noFill/>
          </a:ln>
        </p:spPr>
        <p:txBody>
          <a:bodyPr spcFirstLastPara="1" wrap="square" lIns="342900" tIns="308600" rIns="342900" bIns="308600" anchor="t" anchorCtr="0">
            <a:noAutofit/>
          </a:bodyPr>
          <a:lstStyle/>
          <a:p>
            <a:pPr marL="0" lvl="0" indent="0" algn="l" rtl="0">
              <a:lnSpc>
                <a:spcPct val="90000"/>
              </a:lnSpc>
              <a:spcBef>
                <a:spcPts val="0"/>
              </a:spcBef>
              <a:spcAft>
                <a:spcPts val="0"/>
              </a:spcAft>
              <a:buNone/>
            </a:pPr>
            <a:r>
              <a:rPr lang="en-US" sz="1400" b="1" dirty="0">
                <a:solidFill>
                  <a:srgbClr val="FF9900"/>
                </a:solidFill>
                <a:latin typeface="Arial" panose="020B0604020202020204" pitchFamily="34" charset="0"/>
                <a:ea typeface="Courier"/>
                <a:cs typeface="Arial" panose="020B0604020202020204" pitchFamily="34" charset="0"/>
                <a:sym typeface="Courier"/>
              </a:rPr>
              <a:t>variable</a:t>
            </a:r>
            <a:r>
              <a:rPr lang="en-US" sz="1400" b="1" dirty="0">
                <a:solidFill>
                  <a:srgbClr val="FFFFFF"/>
                </a:solidFill>
                <a:latin typeface="Arial" panose="020B0604020202020204" pitchFamily="34" charset="0"/>
                <a:ea typeface="Courier"/>
                <a:cs typeface="Arial" panose="020B0604020202020204" pitchFamily="34" charset="0"/>
                <a:sym typeface="Courier"/>
              </a:rPr>
              <a:t> </a:t>
            </a:r>
            <a:r>
              <a:rPr lang="en-US" sz="1400" b="1" dirty="0">
                <a:solidFill>
                  <a:srgbClr val="6FA8DC"/>
                </a:solidFill>
                <a:latin typeface="Arial" panose="020B0604020202020204" pitchFamily="34" charset="0"/>
                <a:ea typeface="Courier"/>
                <a:cs typeface="Arial" panose="020B0604020202020204" pitchFamily="34" charset="0"/>
                <a:sym typeface="Courier"/>
              </a:rPr>
              <a:t>“</a:t>
            </a:r>
            <a:r>
              <a:rPr lang="en-US" sz="1400" b="1" dirty="0" err="1">
                <a:solidFill>
                  <a:srgbClr val="6FA8DC"/>
                </a:solidFill>
                <a:latin typeface="Arial" panose="020B0604020202020204" pitchFamily="34" charset="0"/>
                <a:ea typeface="Courier"/>
                <a:cs typeface="Arial" panose="020B0604020202020204" pitchFamily="34" charset="0"/>
                <a:sym typeface="Courier"/>
              </a:rPr>
              <a:t>student_alias</a:t>
            </a:r>
            <a:r>
              <a:rPr lang="en-US" sz="1400" b="1" dirty="0">
                <a:solidFill>
                  <a:srgbClr val="6FA8DC"/>
                </a:solidFill>
                <a:latin typeface="Arial" panose="020B0604020202020204" pitchFamily="34" charset="0"/>
                <a:ea typeface="Courier"/>
                <a:cs typeface="Arial" panose="020B0604020202020204" pitchFamily="34" charset="0"/>
                <a:sym typeface="Courier"/>
              </a:rPr>
              <a:t>”</a:t>
            </a:r>
            <a:r>
              <a:rPr lang="en-US" sz="1400" b="1" dirty="0">
                <a:solidFill>
                  <a:srgbClr val="FFFFFF"/>
                </a:solidFill>
                <a:latin typeface="Arial" panose="020B0604020202020204" pitchFamily="34" charset="0"/>
                <a:ea typeface="Courier"/>
                <a:cs typeface="Arial" panose="020B0604020202020204" pitchFamily="34" charset="0"/>
                <a:sym typeface="Courier"/>
              </a:rPr>
              <a:t> </a:t>
            </a:r>
            <a:r>
              <a:rPr lang="en-US" sz="1400" b="1" dirty="0">
                <a:solidFill>
                  <a:srgbClr val="C9DAF8"/>
                </a:solidFill>
                <a:latin typeface="Arial" panose="020B0604020202020204" pitchFamily="34" charset="0"/>
                <a:ea typeface="Courier"/>
                <a:cs typeface="Arial" panose="020B0604020202020204" pitchFamily="34" charset="0"/>
                <a:sym typeface="Courier"/>
              </a:rPr>
              <a:t>{</a:t>
            </a:r>
          </a:p>
          <a:p>
            <a:pPr marL="0" lvl="0" indent="0" algn="l" rtl="0">
              <a:lnSpc>
                <a:spcPct val="90000"/>
              </a:lnSpc>
              <a:spcBef>
                <a:spcPts val="0"/>
              </a:spcBef>
              <a:spcAft>
                <a:spcPts val="0"/>
              </a:spcAft>
              <a:buNone/>
            </a:pPr>
            <a:r>
              <a:rPr lang="en-US" sz="1400" b="1" dirty="0">
                <a:solidFill>
                  <a:srgbClr val="8E7CC3"/>
                </a:solidFill>
                <a:latin typeface="Arial" panose="020B0604020202020204" pitchFamily="34" charset="0"/>
                <a:ea typeface="Courier"/>
                <a:cs typeface="Arial" panose="020B0604020202020204" pitchFamily="34" charset="0"/>
                <a:sym typeface="Courier"/>
              </a:rPr>
              <a:t>  type</a:t>
            </a:r>
            <a:r>
              <a:rPr lang="en-US" sz="1400" b="1" dirty="0">
                <a:solidFill>
                  <a:srgbClr val="C9DAF8"/>
                </a:solidFill>
                <a:latin typeface="Arial" panose="020B0604020202020204" pitchFamily="34" charset="0"/>
                <a:ea typeface="Courier"/>
                <a:cs typeface="Arial" panose="020B0604020202020204" pitchFamily="34" charset="0"/>
                <a:sym typeface="Courier"/>
              </a:rPr>
              <a:t>        = </a:t>
            </a:r>
            <a:r>
              <a:rPr lang="en-US" sz="1400" b="1" dirty="0">
                <a:solidFill>
                  <a:srgbClr val="6AA84F"/>
                </a:solidFill>
                <a:latin typeface="Arial" panose="020B0604020202020204" pitchFamily="34" charset="0"/>
                <a:ea typeface="Courier"/>
                <a:cs typeface="Arial" panose="020B0604020202020204" pitchFamily="34" charset="0"/>
                <a:sym typeface="Courier"/>
              </a:rPr>
              <a:t>string</a:t>
            </a:r>
            <a:endParaRPr lang="en-US" sz="1400" b="1" dirty="0">
              <a:solidFill>
                <a:srgbClr val="FF9900"/>
              </a:solidFill>
              <a:latin typeface="Arial" panose="020B0604020202020204" pitchFamily="34" charset="0"/>
              <a:ea typeface="Courier"/>
              <a:cs typeface="Arial" panose="020B0604020202020204" pitchFamily="34" charset="0"/>
              <a:sym typeface="Courier"/>
            </a:endParaRPr>
          </a:p>
          <a:p>
            <a:pPr marL="0" lvl="0" indent="0" algn="l" rtl="0">
              <a:lnSpc>
                <a:spcPct val="90000"/>
              </a:lnSpc>
              <a:spcBef>
                <a:spcPts val="0"/>
              </a:spcBef>
              <a:spcAft>
                <a:spcPts val="0"/>
              </a:spcAft>
              <a:buNone/>
            </a:pPr>
            <a:r>
              <a:rPr lang="en-US" sz="1400" b="1" dirty="0">
                <a:solidFill>
                  <a:srgbClr val="6AA84F"/>
                </a:solidFill>
                <a:latin typeface="Arial" panose="020B0604020202020204" pitchFamily="34" charset="0"/>
                <a:ea typeface="Courier"/>
                <a:cs typeface="Arial" panose="020B0604020202020204" pitchFamily="34" charset="0"/>
                <a:sym typeface="Courier"/>
              </a:rPr>
              <a:t>  </a:t>
            </a:r>
            <a:r>
              <a:rPr lang="en-US" sz="1400" b="1" dirty="0">
                <a:solidFill>
                  <a:srgbClr val="8E7CC3"/>
                </a:solidFill>
                <a:latin typeface="Arial" panose="020B0604020202020204" pitchFamily="34" charset="0"/>
                <a:ea typeface="Courier"/>
                <a:cs typeface="Arial" panose="020B0604020202020204" pitchFamily="34" charset="0"/>
                <a:sym typeface="Courier"/>
              </a:rPr>
              <a:t>description </a:t>
            </a:r>
            <a:r>
              <a:rPr lang="en-US" sz="1400" b="1" dirty="0">
                <a:solidFill>
                  <a:srgbClr val="C9DAF8"/>
                </a:solidFill>
                <a:latin typeface="Arial" panose="020B0604020202020204" pitchFamily="34" charset="0"/>
                <a:ea typeface="Courier"/>
                <a:cs typeface="Arial" panose="020B0604020202020204" pitchFamily="34" charset="0"/>
                <a:sym typeface="Courier"/>
              </a:rPr>
              <a:t>= </a:t>
            </a:r>
            <a:r>
              <a:rPr lang="en-US" sz="1400" b="1" dirty="0">
                <a:solidFill>
                  <a:srgbClr val="6AA84F"/>
                </a:solidFill>
                <a:latin typeface="Arial" panose="020B0604020202020204" pitchFamily="34" charset="0"/>
                <a:ea typeface="Courier"/>
                <a:cs typeface="Arial" panose="020B0604020202020204" pitchFamily="34" charset="0"/>
                <a:sym typeface="Courier"/>
              </a:rPr>
              <a:t>“Your student alias”</a:t>
            </a:r>
          </a:p>
          <a:p>
            <a:pPr marL="0" lvl="0" indent="0" algn="l" rtl="0">
              <a:lnSpc>
                <a:spcPct val="90000"/>
              </a:lnSpc>
              <a:spcBef>
                <a:spcPts val="0"/>
              </a:spcBef>
              <a:spcAft>
                <a:spcPts val="0"/>
              </a:spcAft>
              <a:buNone/>
            </a:pPr>
            <a:r>
              <a:rPr lang="en-US" sz="1400" b="1" dirty="0">
                <a:solidFill>
                  <a:srgbClr val="6AA84F"/>
                </a:solidFill>
                <a:latin typeface="Arial" panose="020B0604020202020204" pitchFamily="34" charset="0"/>
                <a:ea typeface="Courier"/>
                <a:cs typeface="Arial" panose="020B0604020202020204" pitchFamily="34" charset="0"/>
                <a:sym typeface="Courier"/>
              </a:rPr>
              <a:t>  </a:t>
            </a:r>
            <a:r>
              <a:rPr lang="en-US" sz="1400" b="1" dirty="0">
                <a:solidFill>
                  <a:srgbClr val="8E7CC3"/>
                </a:solidFill>
                <a:latin typeface="Arial" panose="020B0604020202020204" pitchFamily="34" charset="0"/>
                <a:ea typeface="Courier"/>
                <a:cs typeface="Arial" panose="020B0604020202020204" pitchFamily="34" charset="0"/>
                <a:sym typeface="Courier"/>
              </a:rPr>
              <a:t>validation</a:t>
            </a:r>
            <a:r>
              <a:rPr lang="en-US" sz="1400" b="1" dirty="0">
                <a:solidFill>
                  <a:srgbClr val="6AA84F"/>
                </a:solidFill>
                <a:latin typeface="Arial" panose="020B0604020202020204" pitchFamily="34" charset="0"/>
                <a:ea typeface="Courier"/>
                <a:cs typeface="Arial" panose="020B0604020202020204" pitchFamily="34" charset="0"/>
                <a:sym typeface="Courier"/>
              </a:rPr>
              <a:t> </a:t>
            </a:r>
            <a:r>
              <a:rPr lang="en-US" sz="1400" b="1" dirty="0">
                <a:solidFill>
                  <a:schemeClr val="bg1"/>
                </a:solidFill>
                <a:latin typeface="Arial" panose="020B0604020202020204" pitchFamily="34" charset="0"/>
                <a:ea typeface="Courier"/>
                <a:cs typeface="Arial" panose="020B0604020202020204" pitchFamily="34" charset="0"/>
                <a:sym typeface="Courier"/>
              </a:rPr>
              <a:t>{</a:t>
            </a:r>
          </a:p>
          <a:p>
            <a:pPr marL="0" lvl="0" indent="0" algn="l" rtl="0">
              <a:lnSpc>
                <a:spcPct val="90000"/>
              </a:lnSpc>
              <a:spcBef>
                <a:spcPts val="0"/>
              </a:spcBef>
              <a:spcAft>
                <a:spcPts val="0"/>
              </a:spcAft>
              <a:buNone/>
            </a:pPr>
            <a:r>
              <a:rPr lang="en-US" sz="1400" b="1" dirty="0">
                <a:solidFill>
                  <a:srgbClr val="6AA84F"/>
                </a:solidFill>
                <a:latin typeface="Arial" panose="020B0604020202020204" pitchFamily="34" charset="0"/>
                <a:ea typeface="Courier"/>
                <a:cs typeface="Arial" panose="020B0604020202020204" pitchFamily="34" charset="0"/>
                <a:sym typeface="Courier"/>
              </a:rPr>
              <a:t>    </a:t>
            </a:r>
            <a:r>
              <a:rPr lang="en-US" sz="1400" b="1" dirty="0">
                <a:solidFill>
                  <a:srgbClr val="8E7CC3"/>
                </a:solidFill>
                <a:latin typeface="Arial" panose="020B0604020202020204" pitchFamily="34" charset="0"/>
                <a:ea typeface="Courier"/>
                <a:cs typeface="Arial" panose="020B0604020202020204" pitchFamily="34" charset="0"/>
                <a:sym typeface="Courier"/>
              </a:rPr>
              <a:t>condition</a:t>
            </a:r>
            <a:r>
              <a:rPr lang="en-US" sz="1400" b="1" dirty="0">
                <a:solidFill>
                  <a:srgbClr val="6AA84F"/>
                </a:solidFill>
                <a:latin typeface="Arial" panose="020B0604020202020204" pitchFamily="34" charset="0"/>
                <a:ea typeface="Courier"/>
                <a:cs typeface="Arial" panose="020B0604020202020204" pitchFamily="34" charset="0"/>
                <a:sym typeface="Courier"/>
              </a:rPr>
              <a:t>     = </a:t>
            </a:r>
            <a:r>
              <a:rPr lang="en-US" sz="1400" b="1" dirty="0" err="1">
                <a:solidFill>
                  <a:srgbClr val="6AA84F"/>
                </a:solidFill>
                <a:latin typeface="Arial" panose="020B0604020202020204" pitchFamily="34" charset="0"/>
                <a:ea typeface="Courier"/>
                <a:cs typeface="Arial" panose="020B0604020202020204" pitchFamily="34" charset="0"/>
                <a:sym typeface="Courier"/>
              </a:rPr>
              <a:t>trimprefix</a:t>
            </a:r>
            <a:r>
              <a:rPr lang="en-US" sz="1400" b="1" dirty="0">
                <a:solidFill>
                  <a:srgbClr val="6AA84F"/>
                </a:solidFill>
                <a:latin typeface="Arial" panose="020B0604020202020204" pitchFamily="34" charset="0"/>
                <a:ea typeface="Courier"/>
                <a:cs typeface="Arial" panose="020B0604020202020204" pitchFamily="34" charset="0"/>
                <a:sym typeface="Courier"/>
              </a:rPr>
              <a:t>(</a:t>
            </a:r>
            <a:r>
              <a:rPr lang="en-US" sz="1400" b="1" dirty="0" err="1">
                <a:solidFill>
                  <a:srgbClr val="6AA84F"/>
                </a:solidFill>
                <a:latin typeface="Arial" panose="020B0604020202020204" pitchFamily="34" charset="0"/>
                <a:ea typeface="Courier"/>
                <a:cs typeface="Arial" panose="020B0604020202020204" pitchFamily="34" charset="0"/>
                <a:sym typeface="Courier"/>
              </a:rPr>
              <a:t>var.student_alias</a:t>
            </a:r>
            <a:r>
              <a:rPr lang="en-US" sz="1400" b="1" dirty="0">
                <a:solidFill>
                  <a:srgbClr val="6AA84F"/>
                </a:solidFill>
                <a:latin typeface="Arial" panose="020B0604020202020204" pitchFamily="34" charset="0"/>
                <a:ea typeface="Courier"/>
                <a:cs typeface="Arial" panose="020B0604020202020204" pitchFamily="34" charset="0"/>
                <a:sym typeface="Courier"/>
              </a:rPr>
              <a:t>, “test”) == </a:t>
            </a:r>
            <a:r>
              <a:rPr lang="en-US" sz="1400" b="1" dirty="0" err="1">
                <a:solidFill>
                  <a:srgbClr val="6AA84F"/>
                </a:solidFill>
                <a:latin typeface="Arial" panose="020B0604020202020204" pitchFamily="34" charset="0"/>
                <a:ea typeface="Courier"/>
                <a:cs typeface="Arial" panose="020B0604020202020204" pitchFamily="34" charset="0"/>
                <a:sym typeface="Courier"/>
              </a:rPr>
              <a:t>var.student_alias</a:t>
            </a:r>
            <a:endParaRPr lang="en-US" sz="1400" b="1" dirty="0">
              <a:solidFill>
                <a:srgbClr val="6AA84F"/>
              </a:solidFill>
              <a:latin typeface="Arial" panose="020B0604020202020204" pitchFamily="34" charset="0"/>
              <a:ea typeface="Courier"/>
              <a:cs typeface="Arial" panose="020B0604020202020204" pitchFamily="34" charset="0"/>
              <a:sym typeface="Courier"/>
            </a:endParaRPr>
          </a:p>
          <a:p>
            <a:pPr marL="0" lvl="0" indent="0" algn="l" rtl="0">
              <a:lnSpc>
                <a:spcPct val="90000"/>
              </a:lnSpc>
              <a:spcBef>
                <a:spcPts val="0"/>
              </a:spcBef>
              <a:spcAft>
                <a:spcPts val="0"/>
              </a:spcAft>
              <a:buNone/>
            </a:pPr>
            <a:r>
              <a:rPr lang="en-US" sz="1400" b="1" dirty="0">
                <a:solidFill>
                  <a:srgbClr val="6AA84F"/>
                </a:solidFill>
                <a:latin typeface="Arial" panose="020B0604020202020204" pitchFamily="34" charset="0"/>
                <a:ea typeface="Courier"/>
                <a:cs typeface="Arial" panose="020B0604020202020204" pitchFamily="34" charset="0"/>
                <a:sym typeface="Courier"/>
              </a:rPr>
              <a:t>    </a:t>
            </a:r>
            <a:r>
              <a:rPr lang="en-US" sz="1400" b="1" dirty="0" err="1">
                <a:solidFill>
                  <a:srgbClr val="8E7CC3"/>
                </a:solidFill>
                <a:latin typeface="Arial" panose="020B0604020202020204" pitchFamily="34" charset="0"/>
                <a:ea typeface="Courier"/>
                <a:cs typeface="Arial" panose="020B0604020202020204" pitchFamily="34" charset="0"/>
                <a:sym typeface="Courier"/>
              </a:rPr>
              <a:t>error_message</a:t>
            </a:r>
            <a:r>
              <a:rPr lang="en-US" sz="1400" b="1" dirty="0">
                <a:solidFill>
                  <a:srgbClr val="6AA84F"/>
                </a:solidFill>
                <a:latin typeface="Arial" panose="020B0604020202020204" pitchFamily="34" charset="0"/>
                <a:ea typeface="Courier"/>
                <a:cs typeface="Arial" panose="020B0604020202020204" pitchFamily="34" charset="0"/>
                <a:sym typeface="Courier"/>
              </a:rPr>
              <a:t> = “Please do not use test aliases with this deployment.”</a:t>
            </a:r>
          </a:p>
          <a:p>
            <a:pPr marL="0" lvl="0" indent="0" algn="l" rtl="0">
              <a:lnSpc>
                <a:spcPct val="90000"/>
              </a:lnSpc>
              <a:spcBef>
                <a:spcPts val="0"/>
              </a:spcBef>
              <a:spcAft>
                <a:spcPts val="0"/>
              </a:spcAft>
              <a:buNone/>
            </a:pPr>
            <a:r>
              <a:rPr lang="en-US" sz="1400" b="1" dirty="0">
                <a:solidFill>
                  <a:srgbClr val="6AA84F"/>
                </a:solidFill>
                <a:latin typeface="Arial" panose="020B0604020202020204" pitchFamily="34" charset="0"/>
                <a:ea typeface="Courier"/>
                <a:cs typeface="Arial" panose="020B0604020202020204" pitchFamily="34" charset="0"/>
                <a:sym typeface="Courier"/>
              </a:rPr>
              <a:t>  </a:t>
            </a:r>
            <a:r>
              <a:rPr lang="en-US" sz="1400" b="1" dirty="0">
                <a:solidFill>
                  <a:schemeClr val="bg1"/>
                </a:solidFill>
                <a:latin typeface="Arial" panose="020B0604020202020204" pitchFamily="34" charset="0"/>
                <a:ea typeface="Courier"/>
                <a:cs typeface="Arial" panose="020B0604020202020204" pitchFamily="34" charset="0"/>
                <a:sym typeface="Courier"/>
              </a:rPr>
              <a:t>}</a:t>
            </a:r>
          </a:p>
          <a:p>
            <a:pPr marL="0" lvl="0" indent="0" algn="l" rtl="0">
              <a:lnSpc>
                <a:spcPct val="90000"/>
              </a:lnSpc>
              <a:spcBef>
                <a:spcPts val="0"/>
              </a:spcBef>
              <a:spcAft>
                <a:spcPts val="0"/>
              </a:spcAft>
              <a:buNone/>
            </a:pPr>
            <a:r>
              <a:rPr lang="en-US" sz="1400" b="1" dirty="0">
                <a:solidFill>
                  <a:srgbClr val="C9DAF8"/>
                </a:solidFill>
                <a:latin typeface="Arial" panose="020B0604020202020204" pitchFamily="34" charset="0"/>
                <a:ea typeface="Courier"/>
                <a:cs typeface="Arial" panose="020B0604020202020204" pitchFamily="34" charset="0"/>
                <a:sym typeface="Courier"/>
              </a:rPr>
              <a:t>}</a:t>
            </a:r>
          </a:p>
        </p:txBody>
      </p:sp>
      <p:sp>
        <p:nvSpPr>
          <p:cNvPr id="311" name="Google Shape;311;p45"/>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107</a:t>
            </a:fld>
            <a:endParaRPr/>
          </a:p>
        </p:txBody>
      </p:sp>
    </p:spTree>
    <p:extLst>
      <p:ext uri="{BB962C8B-B14F-4D97-AF65-F5344CB8AC3E}">
        <p14:creationId xmlns:p14="http://schemas.microsoft.com/office/powerpoint/2010/main" val="781872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8"/>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Data Sources</a:t>
            </a:r>
            <a:endParaRPr b="1">
              <a:latin typeface="Helvetica Neue"/>
              <a:ea typeface="Helvetica Neue"/>
              <a:cs typeface="Helvetica Neue"/>
              <a:sym typeface="Helvetica Neue"/>
            </a:endParaRPr>
          </a:p>
        </p:txBody>
      </p:sp>
      <p:sp>
        <p:nvSpPr>
          <p:cNvPr id="332" name="Google Shape;332;p48"/>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75" bIns="34275" anchor="t" anchorCtr="0">
            <a:noAutofit/>
          </a:bodyPr>
          <a:lstStyle/>
          <a:p>
            <a:pPr marL="342900" marR="0" lvl="0" indent="-292100" algn="l" rtl="0">
              <a:lnSpc>
                <a:spcPct val="115000"/>
              </a:lnSpc>
              <a:spcBef>
                <a:spcPts val="0"/>
              </a:spcBef>
              <a:spcAft>
                <a:spcPts val="0"/>
              </a:spcAft>
              <a:buClr>
                <a:srgbClr val="000000"/>
              </a:buClr>
              <a:buSzPts val="2000"/>
              <a:buChar char="●"/>
            </a:pPr>
            <a:r>
              <a:rPr lang="en-US" sz="2000" dirty="0">
                <a:solidFill>
                  <a:srgbClr val="000000"/>
                </a:solidFill>
              </a:rPr>
              <a:t>Logical references to data objects stored externally to the </a:t>
            </a:r>
            <a:r>
              <a:rPr lang="en-US" sz="2000" b="1" dirty="0" err="1">
                <a:solidFill>
                  <a:srgbClr val="000000"/>
                </a:solidFill>
                <a:latin typeface="Consolas"/>
                <a:ea typeface="Consolas"/>
                <a:cs typeface="Consolas"/>
                <a:sym typeface="Consolas"/>
              </a:rPr>
              <a:t>tfstate</a:t>
            </a:r>
            <a:r>
              <a:rPr lang="en-US" sz="2000" dirty="0">
                <a:solidFill>
                  <a:srgbClr val="000000"/>
                </a:solidFill>
              </a:rPr>
              <a:t> file</a:t>
            </a:r>
            <a:endParaRPr sz="2000" dirty="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dirty="0">
                <a:solidFill>
                  <a:srgbClr val="000000"/>
                </a:solidFill>
              </a:rPr>
              <a:t>Allows you to reference resources not created by Terraform</a:t>
            </a:r>
            <a:endParaRPr sz="2000" dirty="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dirty="0">
                <a:solidFill>
                  <a:srgbClr val="000000"/>
                </a:solidFill>
              </a:rPr>
              <a:t>Examples</a:t>
            </a:r>
            <a:endParaRPr sz="2000" dirty="0">
              <a:solidFill>
                <a:srgbClr val="000000"/>
              </a:solidFill>
            </a:endParaRPr>
          </a:p>
          <a:p>
            <a:pPr marL="685800" marR="0" lvl="1" indent="-292100" algn="l" rtl="0">
              <a:lnSpc>
                <a:spcPct val="115000"/>
              </a:lnSpc>
              <a:spcBef>
                <a:spcPts val="0"/>
              </a:spcBef>
              <a:spcAft>
                <a:spcPts val="0"/>
              </a:spcAft>
              <a:buClr>
                <a:srgbClr val="000000"/>
              </a:buClr>
              <a:buSzPts val="2000"/>
              <a:buChar char="○"/>
            </a:pPr>
            <a:r>
              <a:rPr lang="en-US" sz="2000" dirty="0">
                <a:solidFill>
                  <a:srgbClr val="000000"/>
                </a:solidFill>
              </a:rPr>
              <a:t>current default region in AWS CLI</a:t>
            </a:r>
            <a:endParaRPr sz="2000" dirty="0">
              <a:solidFill>
                <a:srgbClr val="000000"/>
              </a:solidFill>
            </a:endParaRPr>
          </a:p>
          <a:p>
            <a:pPr marL="685800" marR="0" lvl="1" indent="-292100" algn="l" rtl="0">
              <a:lnSpc>
                <a:spcPct val="115000"/>
              </a:lnSpc>
              <a:spcBef>
                <a:spcPts val="0"/>
              </a:spcBef>
              <a:spcAft>
                <a:spcPts val="0"/>
              </a:spcAft>
              <a:buClr>
                <a:srgbClr val="000000"/>
              </a:buClr>
              <a:buSzPts val="2000"/>
              <a:buChar char="○"/>
            </a:pPr>
            <a:r>
              <a:rPr lang="en-US" sz="2000" dirty="0">
                <a:solidFill>
                  <a:srgbClr val="000000"/>
                </a:solidFill>
              </a:rPr>
              <a:t>AMI ID search</a:t>
            </a:r>
            <a:endParaRPr sz="2000" dirty="0">
              <a:solidFill>
                <a:srgbClr val="000000"/>
              </a:solidFill>
            </a:endParaRPr>
          </a:p>
          <a:p>
            <a:pPr marL="685800" marR="0" lvl="1" indent="-292100" algn="l" rtl="0">
              <a:lnSpc>
                <a:spcPct val="115000"/>
              </a:lnSpc>
              <a:spcBef>
                <a:spcPts val="0"/>
              </a:spcBef>
              <a:spcAft>
                <a:spcPts val="0"/>
              </a:spcAft>
              <a:buClr>
                <a:srgbClr val="000000"/>
              </a:buClr>
              <a:buSzPts val="2000"/>
              <a:buChar char="○"/>
            </a:pPr>
            <a:r>
              <a:rPr lang="en-US" sz="2000" dirty="0">
                <a:solidFill>
                  <a:srgbClr val="000000"/>
                </a:solidFill>
              </a:rPr>
              <a:t>AWS ARN lookup</a:t>
            </a:r>
            <a:endParaRPr sz="2000" dirty="0">
              <a:solidFill>
                <a:srgbClr val="000000"/>
              </a:solidFill>
            </a:endParaRPr>
          </a:p>
          <a:p>
            <a:pPr marL="685800" marR="0" lvl="1" indent="-292100" algn="l" rtl="0">
              <a:lnSpc>
                <a:spcPct val="115000"/>
              </a:lnSpc>
              <a:spcBef>
                <a:spcPts val="0"/>
              </a:spcBef>
              <a:spcAft>
                <a:spcPts val="0"/>
              </a:spcAft>
              <a:buClr>
                <a:srgbClr val="000000"/>
              </a:buClr>
              <a:buSzPts val="2000"/>
              <a:buChar char="○"/>
            </a:pPr>
            <a:r>
              <a:rPr lang="en-US" sz="2000" dirty="0">
                <a:solidFill>
                  <a:srgbClr val="000000"/>
                </a:solidFill>
              </a:rPr>
              <a:t>AWS VPC CIDR range</a:t>
            </a:r>
            <a:endParaRPr sz="2000" dirty="0">
              <a:solidFill>
                <a:srgbClr val="000000"/>
              </a:solidFill>
            </a:endParaRPr>
          </a:p>
          <a:p>
            <a:pPr marL="0" marR="0" lvl="0" indent="0" algn="l" rtl="0">
              <a:lnSpc>
                <a:spcPct val="90000"/>
              </a:lnSpc>
              <a:spcBef>
                <a:spcPts val="0"/>
              </a:spcBef>
              <a:spcAft>
                <a:spcPts val="0"/>
              </a:spcAft>
              <a:buNone/>
            </a:pPr>
            <a:endParaRPr sz="2000" dirty="0">
              <a:solidFill>
                <a:srgbClr val="000000"/>
              </a:solidFill>
            </a:endParaRPr>
          </a:p>
        </p:txBody>
      </p:sp>
      <p:sp>
        <p:nvSpPr>
          <p:cNvPr id="333" name="Google Shape;333;p48"/>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108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9"/>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Data Source Example: AWS AMI Lookup</a:t>
            </a:r>
            <a:endParaRPr b="1">
              <a:latin typeface="Helvetica Neue"/>
              <a:ea typeface="Helvetica Neue"/>
              <a:cs typeface="Helvetica Neue"/>
              <a:sym typeface="Helvetica Neue"/>
            </a:endParaRPr>
          </a:p>
        </p:txBody>
      </p:sp>
      <p:sp>
        <p:nvSpPr>
          <p:cNvPr id="340" name="Google Shape;340;p49"/>
          <p:cNvSpPr txBox="1">
            <a:spLocks noGrp="1"/>
          </p:cNvSpPr>
          <p:nvPr>
            <p:ph type="subTitle" idx="1"/>
          </p:nvPr>
        </p:nvSpPr>
        <p:spPr>
          <a:xfrm>
            <a:off x="613700" y="1427870"/>
            <a:ext cx="7625100" cy="3173100"/>
          </a:xfrm>
          <a:prstGeom prst="rect">
            <a:avLst/>
          </a:prstGeom>
          <a:solidFill>
            <a:srgbClr val="000000"/>
          </a:solidFill>
          <a:ln>
            <a:noFill/>
          </a:ln>
        </p:spPr>
        <p:txBody>
          <a:bodyPr spcFirstLastPara="1" wrap="square" lIns="342900" tIns="308600" rIns="342900" bIns="308600" anchor="t" anchorCtr="0">
            <a:noAutofit/>
          </a:bodyPr>
          <a:lstStyle/>
          <a:p>
            <a:pPr marL="0" lvl="0" indent="0" algn="l" rtl="0">
              <a:lnSpc>
                <a:spcPct val="90000"/>
              </a:lnSpc>
              <a:spcBef>
                <a:spcPts val="0"/>
              </a:spcBef>
              <a:spcAft>
                <a:spcPts val="0"/>
              </a:spcAft>
              <a:buClr>
                <a:schemeClr val="dk1"/>
              </a:buClr>
              <a:buSzPts val="800"/>
              <a:buFont typeface="Arial"/>
              <a:buNone/>
            </a:pPr>
            <a:r>
              <a:rPr lang="en-US" b="1" dirty="0">
                <a:solidFill>
                  <a:srgbClr val="FF9900"/>
                </a:solidFill>
                <a:latin typeface="Arial" panose="020B0604020202020204" pitchFamily="34" charset="0"/>
                <a:ea typeface="Courier"/>
                <a:cs typeface="Arial" panose="020B0604020202020204" pitchFamily="34" charset="0"/>
                <a:sym typeface="Courier"/>
              </a:rPr>
              <a:t>data </a:t>
            </a:r>
            <a:r>
              <a:rPr lang="en-US" b="1" dirty="0">
                <a:solidFill>
                  <a:srgbClr val="6D9EEB"/>
                </a:solidFill>
                <a:latin typeface="Arial" panose="020B0604020202020204" pitchFamily="34" charset="0"/>
                <a:ea typeface="Courier"/>
                <a:cs typeface="Arial" panose="020B0604020202020204" pitchFamily="34" charset="0"/>
                <a:sym typeface="Courier"/>
              </a:rPr>
              <a:t>"</a:t>
            </a:r>
            <a:r>
              <a:rPr lang="en-US" b="1" dirty="0" err="1">
                <a:solidFill>
                  <a:srgbClr val="6D9EEB"/>
                </a:solidFill>
                <a:latin typeface="Arial" panose="020B0604020202020204" pitchFamily="34" charset="0"/>
                <a:ea typeface="Courier"/>
                <a:cs typeface="Arial" panose="020B0604020202020204" pitchFamily="34" charset="0"/>
                <a:sym typeface="Courier"/>
              </a:rPr>
              <a:t>aws_ami</a:t>
            </a:r>
            <a:r>
              <a:rPr lang="en-US" b="1" dirty="0">
                <a:solidFill>
                  <a:srgbClr val="6D9EEB"/>
                </a:solidFill>
                <a:latin typeface="Arial" panose="020B0604020202020204" pitchFamily="34" charset="0"/>
                <a:ea typeface="Courier"/>
                <a:cs typeface="Arial" panose="020B0604020202020204" pitchFamily="34" charset="0"/>
                <a:sym typeface="Courier"/>
              </a:rPr>
              <a:t>" "latest-ubuntu"</a:t>
            </a:r>
            <a:r>
              <a:rPr lang="en-US" b="1" dirty="0">
                <a:solidFill>
                  <a:srgbClr val="FF9900"/>
                </a:solidFill>
                <a:latin typeface="Arial" panose="020B0604020202020204" pitchFamily="34" charset="0"/>
                <a:ea typeface="Courier"/>
                <a:cs typeface="Arial" panose="020B0604020202020204" pitchFamily="34" charset="0"/>
                <a:sym typeface="Courier"/>
              </a:rPr>
              <a:t> </a:t>
            </a:r>
            <a:r>
              <a:rPr lang="en-US" b="1" dirty="0">
                <a:solidFill>
                  <a:srgbClr val="C9DAF8"/>
                </a:solidFill>
                <a:latin typeface="Arial" panose="020B0604020202020204" pitchFamily="34" charset="0"/>
                <a:ea typeface="Courier"/>
                <a:cs typeface="Arial" panose="020B0604020202020204" pitchFamily="34" charset="0"/>
                <a:sym typeface="Courier"/>
              </a:rPr>
              <a:t>{</a:t>
            </a:r>
            <a:endParaRPr b="1" dirty="0">
              <a:solidFill>
                <a:srgbClr val="C9DAF8"/>
              </a:solidFill>
              <a:latin typeface="Arial" panose="020B0604020202020204" pitchFamily="34" charset="0"/>
              <a:ea typeface="Courier"/>
              <a:cs typeface="Arial" panose="020B0604020202020204" pitchFamily="34" charset="0"/>
              <a:sym typeface="Courier"/>
            </a:endParaRPr>
          </a:p>
          <a:p>
            <a:pPr marL="0" lvl="0" indent="0" algn="l" rtl="0">
              <a:lnSpc>
                <a:spcPct val="90000"/>
              </a:lnSpc>
              <a:spcBef>
                <a:spcPts val="0"/>
              </a:spcBef>
              <a:spcAft>
                <a:spcPts val="0"/>
              </a:spcAft>
              <a:buClr>
                <a:schemeClr val="dk1"/>
              </a:buClr>
              <a:buSzPts val="800"/>
              <a:buFont typeface="Arial"/>
              <a:buNone/>
            </a:pPr>
            <a:r>
              <a:rPr lang="en-US" b="1" dirty="0">
                <a:solidFill>
                  <a:srgbClr val="C9DAF8"/>
                </a:solidFill>
                <a:latin typeface="Arial" panose="020B0604020202020204" pitchFamily="34" charset="0"/>
                <a:ea typeface="Courier"/>
                <a:cs typeface="Arial" panose="020B0604020202020204" pitchFamily="34" charset="0"/>
                <a:sym typeface="Courier"/>
              </a:rPr>
              <a:t>  </a:t>
            </a:r>
            <a:r>
              <a:rPr lang="en-US" b="1" dirty="0" err="1">
                <a:solidFill>
                  <a:srgbClr val="8E7CC3"/>
                </a:solidFill>
                <a:latin typeface="Arial" panose="020B0604020202020204" pitchFamily="34" charset="0"/>
                <a:ea typeface="Courier"/>
                <a:cs typeface="Arial" panose="020B0604020202020204" pitchFamily="34" charset="0"/>
                <a:sym typeface="Courier"/>
              </a:rPr>
              <a:t>most_recent</a:t>
            </a:r>
            <a:r>
              <a:rPr lang="en-US" b="1" dirty="0">
                <a:solidFill>
                  <a:srgbClr val="C9DAF8"/>
                </a:solidFill>
                <a:latin typeface="Arial" panose="020B0604020202020204" pitchFamily="34" charset="0"/>
                <a:ea typeface="Courier"/>
                <a:cs typeface="Arial" panose="020B0604020202020204" pitchFamily="34" charset="0"/>
                <a:sym typeface="Courier"/>
              </a:rPr>
              <a:t> = </a:t>
            </a:r>
            <a:r>
              <a:rPr lang="en-US" b="1" dirty="0">
                <a:solidFill>
                  <a:srgbClr val="6AA84F"/>
                </a:solidFill>
                <a:latin typeface="Arial" panose="020B0604020202020204" pitchFamily="34" charset="0"/>
                <a:ea typeface="Courier"/>
                <a:cs typeface="Arial" panose="020B0604020202020204" pitchFamily="34" charset="0"/>
                <a:sym typeface="Courier"/>
              </a:rPr>
              <a:t>true</a:t>
            </a:r>
            <a:endParaRPr b="1" dirty="0">
              <a:solidFill>
                <a:srgbClr val="6AA84F"/>
              </a:solidFill>
              <a:latin typeface="Arial" panose="020B0604020202020204" pitchFamily="34" charset="0"/>
              <a:ea typeface="Courier"/>
              <a:cs typeface="Arial" panose="020B0604020202020204" pitchFamily="34" charset="0"/>
              <a:sym typeface="Courier"/>
            </a:endParaRPr>
          </a:p>
          <a:p>
            <a:pPr marL="0" lvl="0" indent="0" algn="l" rtl="0">
              <a:lnSpc>
                <a:spcPct val="90000"/>
              </a:lnSpc>
              <a:spcBef>
                <a:spcPts val="0"/>
              </a:spcBef>
              <a:spcAft>
                <a:spcPts val="0"/>
              </a:spcAft>
              <a:buClr>
                <a:schemeClr val="dk1"/>
              </a:buClr>
              <a:buSzPts val="800"/>
              <a:buFont typeface="Arial"/>
              <a:buNone/>
            </a:pPr>
            <a:r>
              <a:rPr lang="en-US" b="1" dirty="0">
                <a:solidFill>
                  <a:srgbClr val="C9DAF8"/>
                </a:solidFill>
                <a:latin typeface="Arial" panose="020B0604020202020204" pitchFamily="34" charset="0"/>
                <a:ea typeface="Courier"/>
                <a:cs typeface="Arial" panose="020B0604020202020204" pitchFamily="34" charset="0"/>
                <a:sym typeface="Courier"/>
              </a:rPr>
              <a:t>  </a:t>
            </a:r>
            <a:r>
              <a:rPr lang="en-US" b="1" dirty="0">
                <a:solidFill>
                  <a:srgbClr val="8E7CC3"/>
                </a:solidFill>
                <a:latin typeface="Arial" panose="020B0604020202020204" pitchFamily="34" charset="0"/>
                <a:ea typeface="Courier"/>
                <a:cs typeface="Arial" panose="020B0604020202020204" pitchFamily="34" charset="0"/>
                <a:sym typeface="Courier"/>
              </a:rPr>
              <a:t>owners</a:t>
            </a:r>
            <a:r>
              <a:rPr lang="en-US" b="1" dirty="0">
                <a:solidFill>
                  <a:srgbClr val="C9DAF8"/>
                </a:solidFill>
                <a:latin typeface="Arial" panose="020B0604020202020204" pitchFamily="34" charset="0"/>
                <a:ea typeface="Courier"/>
                <a:cs typeface="Arial" panose="020B0604020202020204" pitchFamily="34" charset="0"/>
                <a:sym typeface="Courier"/>
              </a:rPr>
              <a:t> = [</a:t>
            </a:r>
            <a:r>
              <a:rPr lang="en-US" b="1" dirty="0">
                <a:solidFill>
                  <a:srgbClr val="6AA84F"/>
                </a:solidFill>
                <a:latin typeface="Arial" panose="020B0604020202020204" pitchFamily="34" charset="0"/>
                <a:ea typeface="Courier"/>
                <a:cs typeface="Arial" panose="020B0604020202020204" pitchFamily="34" charset="0"/>
                <a:sym typeface="Courier"/>
              </a:rPr>
              <a:t>"099720109477"</a:t>
            </a:r>
            <a:r>
              <a:rPr lang="en-US" b="1" dirty="0">
                <a:solidFill>
                  <a:srgbClr val="C9DAF8"/>
                </a:solidFill>
                <a:latin typeface="Arial" panose="020B0604020202020204" pitchFamily="34" charset="0"/>
                <a:ea typeface="Courier"/>
                <a:cs typeface="Arial" panose="020B0604020202020204" pitchFamily="34" charset="0"/>
                <a:sym typeface="Courier"/>
              </a:rPr>
              <a:t>]</a:t>
            </a:r>
            <a:endParaRPr b="1" dirty="0">
              <a:solidFill>
                <a:srgbClr val="C9DAF8"/>
              </a:solidFill>
              <a:latin typeface="Arial" panose="020B0604020202020204" pitchFamily="34" charset="0"/>
              <a:ea typeface="Courier"/>
              <a:cs typeface="Arial" panose="020B0604020202020204" pitchFamily="34" charset="0"/>
              <a:sym typeface="Courier"/>
            </a:endParaRPr>
          </a:p>
          <a:p>
            <a:pPr marL="0" lvl="0" indent="0" algn="l" rtl="0">
              <a:lnSpc>
                <a:spcPct val="90000"/>
              </a:lnSpc>
              <a:spcBef>
                <a:spcPts val="0"/>
              </a:spcBef>
              <a:spcAft>
                <a:spcPts val="0"/>
              </a:spcAft>
              <a:buClr>
                <a:schemeClr val="dk1"/>
              </a:buClr>
              <a:buSzPts val="800"/>
              <a:buFont typeface="Arial"/>
              <a:buNone/>
            </a:pPr>
            <a:endParaRPr b="1" dirty="0">
              <a:solidFill>
                <a:srgbClr val="C9DAF8"/>
              </a:solidFill>
              <a:latin typeface="Arial" panose="020B0604020202020204" pitchFamily="34" charset="0"/>
              <a:ea typeface="Courier"/>
              <a:cs typeface="Arial" panose="020B0604020202020204" pitchFamily="34" charset="0"/>
              <a:sym typeface="Courier"/>
            </a:endParaRPr>
          </a:p>
          <a:p>
            <a:pPr marL="0" lvl="0" indent="0" algn="l" rtl="0">
              <a:lnSpc>
                <a:spcPct val="90000"/>
              </a:lnSpc>
              <a:spcBef>
                <a:spcPts val="0"/>
              </a:spcBef>
              <a:spcAft>
                <a:spcPts val="0"/>
              </a:spcAft>
              <a:buClr>
                <a:schemeClr val="dk1"/>
              </a:buClr>
              <a:buSzPts val="800"/>
              <a:buFont typeface="Arial"/>
              <a:buNone/>
            </a:pPr>
            <a:r>
              <a:rPr lang="en-US" b="1" dirty="0">
                <a:solidFill>
                  <a:srgbClr val="C9DAF8"/>
                </a:solidFill>
                <a:latin typeface="Arial" panose="020B0604020202020204" pitchFamily="34" charset="0"/>
                <a:ea typeface="Courier"/>
                <a:cs typeface="Arial" panose="020B0604020202020204" pitchFamily="34" charset="0"/>
                <a:sym typeface="Courier"/>
              </a:rPr>
              <a:t>  </a:t>
            </a:r>
            <a:r>
              <a:rPr lang="en-US" b="1" dirty="0">
                <a:solidFill>
                  <a:srgbClr val="8E7CC3"/>
                </a:solidFill>
                <a:latin typeface="Arial" panose="020B0604020202020204" pitchFamily="34" charset="0"/>
                <a:ea typeface="Courier"/>
                <a:cs typeface="Arial" panose="020B0604020202020204" pitchFamily="34" charset="0"/>
                <a:sym typeface="Courier"/>
              </a:rPr>
              <a:t>filter</a:t>
            </a:r>
            <a:r>
              <a:rPr lang="en-US" b="1" dirty="0">
                <a:solidFill>
                  <a:srgbClr val="C9DAF8"/>
                </a:solidFill>
                <a:latin typeface="Arial" panose="020B0604020202020204" pitchFamily="34" charset="0"/>
                <a:ea typeface="Courier"/>
                <a:cs typeface="Arial" panose="020B0604020202020204" pitchFamily="34" charset="0"/>
                <a:sym typeface="Courier"/>
              </a:rPr>
              <a:t> {</a:t>
            </a:r>
            <a:endParaRPr b="1" dirty="0">
              <a:solidFill>
                <a:srgbClr val="C9DAF8"/>
              </a:solidFill>
              <a:latin typeface="Arial" panose="020B0604020202020204" pitchFamily="34" charset="0"/>
              <a:ea typeface="Courier"/>
              <a:cs typeface="Arial" panose="020B0604020202020204" pitchFamily="34" charset="0"/>
              <a:sym typeface="Courier"/>
            </a:endParaRPr>
          </a:p>
          <a:p>
            <a:pPr marL="0" lvl="0" indent="0" algn="l" rtl="0">
              <a:lnSpc>
                <a:spcPct val="90000"/>
              </a:lnSpc>
              <a:spcBef>
                <a:spcPts val="0"/>
              </a:spcBef>
              <a:spcAft>
                <a:spcPts val="0"/>
              </a:spcAft>
              <a:buClr>
                <a:schemeClr val="dk1"/>
              </a:buClr>
              <a:buSzPts val="800"/>
              <a:buFont typeface="Arial"/>
              <a:buNone/>
            </a:pPr>
            <a:r>
              <a:rPr lang="en-US" b="1" dirty="0">
                <a:solidFill>
                  <a:srgbClr val="C9DAF8"/>
                </a:solidFill>
                <a:latin typeface="Arial" panose="020B0604020202020204" pitchFamily="34" charset="0"/>
                <a:ea typeface="Courier"/>
                <a:cs typeface="Arial" panose="020B0604020202020204" pitchFamily="34" charset="0"/>
                <a:sym typeface="Courier"/>
              </a:rPr>
              <a:t>    </a:t>
            </a:r>
            <a:r>
              <a:rPr lang="en-US" b="1" dirty="0">
                <a:solidFill>
                  <a:srgbClr val="8E7CC3"/>
                </a:solidFill>
                <a:latin typeface="Arial" panose="020B0604020202020204" pitchFamily="34" charset="0"/>
                <a:ea typeface="Courier"/>
                <a:cs typeface="Arial" panose="020B0604020202020204" pitchFamily="34" charset="0"/>
                <a:sym typeface="Courier"/>
              </a:rPr>
              <a:t>name</a:t>
            </a:r>
            <a:r>
              <a:rPr lang="en-US" b="1" dirty="0">
                <a:solidFill>
                  <a:srgbClr val="C9DAF8"/>
                </a:solidFill>
                <a:latin typeface="Arial" panose="020B0604020202020204" pitchFamily="34" charset="0"/>
                <a:ea typeface="Courier"/>
                <a:cs typeface="Arial" panose="020B0604020202020204" pitchFamily="34" charset="0"/>
                <a:sym typeface="Courier"/>
              </a:rPr>
              <a:t>   = </a:t>
            </a:r>
            <a:r>
              <a:rPr lang="en-US" b="1" dirty="0">
                <a:solidFill>
                  <a:srgbClr val="6AA84F"/>
                </a:solidFill>
                <a:latin typeface="Arial" panose="020B0604020202020204" pitchFamily="34" charset="0"/>
                <a:ea typeface="Courier"/>
                <a:cs typeface="Arial" panose="020B0604020202020204" pitchFamily="34" charset="0"/>
                <a:sym typeface="Courier"/>
              </a:rPr>
              <a:t>"name"</a:t>
            </a:r>
            <a:endParaRPr b="1" dirty="0">
              <a:solidFill>
                <a:srgbClr val="6AA84F"/>
              </a:solidFill>
              <a:latin typeface="Arial" panose="020B0604020202020204" pitchFamily="34" charset="0"/>
              <a:ea typeface="Courier"/>
              <a:cs typeface="Arial" panose="020B0604020202020204" pitchFamily="34" charset="0"/>
              <a:sym typeface="Courier"/>
            </a:endParaRPr>
          </a:p>
          <a:p>
            <a:pPr marL="0" lvl="0" indent="0" algn="l" rtl="0">
              <a:lnSpc>
                <a:spcPct val="90000"/>
              </a:lnSpc>
              <a:spcBef>
                <a:spcPts val="0"/>
              </a:spcBef>
              <a:spcAft>
                <a:spcPts val="0"/>
              </a:spcAft>
              <a:buClr>
                <a:schemeClr val="dk1"/>
              </a:buClr>
              <a:buSzPts val="800"/>
              <a:buFont typeface="Arial"/>
              <a:buNone/>
            </a:pPr>
            <a:r>
              <a:rPr lang="en-US" b="1" dirty="0">
                <a:solidFill>
                  <a:srgbClr val="C9DAF8"/>
                </a:solidFill>
                <a:latin typeface="Arial" panose="020B0604020202020204" pitchFamily="34" charset="0"/>
                <a:ea typeface="Courier"/>
                <a:cs typeface="Arial" panose="020B0604020202020204" pitchFamily="34" charset="0"/>
                <a:sym typeface="Courier"/>
              </a:rPr>
              <a:t>    </a:t>
            </a:r>
            <a:r>
              <a:rPr lang="en-US" b="1" dirty="0">
                <a:solidFill>
                  <a:srgbClr val="8E7CC3"/>
                </a:solidFill>
                <a:latin typeface="Arial" panose="020B0604020202020204" pitchFamily="34" charset="0"/>
                <a:ea typeface="Courier"/>
                <a:cs typeface="Arial" panose="020B0604020202020204" pitchFamily="34" charset="0"/>
                <a:sym typeface="Courier"/>
              </a:rPr>
              <a:t>values</a:t>
            </a:r>
            <a:r>
              <a:rPr lang="en-US" b="1" dirty="0">
                <a:solidFill>
                  <a:srgbClr val="C9DAF8"/>
                </a:solidFill>
                <a:latin typeface="Arial" panose="020B0604020202020204" pitchFamily="34" charset="0"/>
                <a:ea typeface="Courier"/>
                <a:cs typeface="Arial" panose="020B0604020202020204" pitchFamily="34" charset="0"/>
                <a:sym typeface="Courier"/>
              </a:rPr>
              <a:t> = </a:t>
            </a:r>
            <a:r>
              <a:rPr lang="en-US" sz="1400" b="1" dirty="0">
                <a:solidFill>
                  <a:srgbClr val="C9DAF8"/>
                </a:solidFill>
                <a:latin typeface="Arial" panose="020B0604020202020204" pitchFamily="34" charset="0"/>
                <a:ea typeface="Courier"/>
                <a:cs typeface="Arial" panose="020B0604020202020204" pitchFamily="34" charset="0"/>
                <a:sym typeface="Courier"/>
              </a:rPr>
              <a:t>[</a:t>
            </a:r>
            <a:r>
              <a:rPr lang="en-US" sz="1400" b="1" dirty="0">
                <a:solidFill>
                  <a:srgbClr val="6AA84F"/>
                </a:solidFill>
                <a:latin typeface="Arial" panose="020B0604020202020204" pitchFamily="34" charset="0"/>
                <a:ea typeface="Courier"/>
                <a:cs typeface="Arial" panose="020B0604020202020204" pitchFamily="34" charset="0"/>
                <a:sym typeface="Courier"/>
              </a:rPr>
              <a:t>"ubuntu/images/</a:t>
            </a:r>
            <a:r>
              <a:rPr lang="en-US" sz="1400" b="1" dirty="0" err="1">
                <a:solidFill>
                  <a:srgbClr val="6AA84F"/>
                </a:solidFill>
                <a:latin typeface="Arial" panose="020B0604020202020204" pitchFamily="34" charset="0"/>
                <a:ea typeface="Courier"/>
                <a:cs typeface="Arial" panose="020B0604020202020204" pitchFamily="34" charset="0"/>
                <a:sym typeface="Courier"/>
              </a:rPr>
              <a:t>hvm-ssd</a:t>
            </a:r>
            <a:r>
              <a:rPr lang="en-US" sz="1400" b="1" dirty="0">
                <a:solidFill>
                  <a:srgbClr val="6AA84F"/>
                </a:solidFill>
                <a:latin typeface="Arial" panose="020B0604020202020204" pitchFamily="34" charset="0"/>
                <a:ea typeface="Courier"/>
                <a:cs typeface="Arial" panose="020B0604020202020204" pitchFamily="34" charset="0"/>
                <a:sym typeface="Courier"/>
              </a:rPr>
              <a:t>/ubuntu-xenial-16.04-amd64-server-*"</a:t>
            </a:r>
            <a:r>
              <a:rPr lang="en-US" sz="1400" b="1" dirty="0">
                <a:solidFill>
                  <a:srgbClr val="C9DAF8"/>
                </a:solidFill>
                <a:latin typeface="Arial" panose="020B0604020202020204" pitchFamily="34" charset="0"/>
                <a:ea typeface="Courier"/>
                <a:cs typeface="Arial" panose="020B0604020202020204" pitchFamily="34" charset="0"/>
                <a:sym typeface="Courier"/>
              </a:rPr>
              <a:t>]</a:t>
            </a:r>
            <a:endParaRPr sz="1400" b="1" dirty="0">
              <a:solidFill>
                <a:srgbClr val="C9DAF8"/>
              </a:solidFill>
              <a:latin typeface="Arial" panose="020B0604020202020204" pitchFamily="34" charset="0"/>
              <a:ea typeface="Courier"/>
              <a:cs typeface="Arial" panose="020B0604020202020204" pitchFamily="34" charset="0"/>
              <a:sym typeface="Courier"/>
            </a:endParaRPr>
          </a:p>
          <a:p>
            <a:pPr marL="0" lvl="0" indent="0" algn="l" rtl="0">
              <a:lnSpc>
                <a:spcPct val="90000"/>
              </a:lnSpc>
              <a:spcBef>
                <a:spcPts val="0"/>
              </a:spcBef>
              <a:spcAft>
                <a:spcPts val="0"/>
              </a:spcAft>
              <a:buClr>
                <a:schemeClr val="dk1"/>
              </a:buClr>
              <a:buSzPts val="800"/>
              <a:buFont typeface="Arial"/>
              <a:buNone/>
            </a:pPr>
            <a:r>
              <a:rPr lang="en-US" sz="1500" b="1" dirty="0">
                <a:solidFill>
                  <a:srgbClr val="C9DAF8"/>
                </a:solidFill>
                <a:latin typeface="Arial" panose="020B0604020202020204" pitchFamily="34" charset="0"/>
                <a:ea typeface="Courier"/>
                <a:cs typeface="Arial" panose="020B0604020202020204" pitchFamily="34" charset="0"/>
                <a:sym typeface="Courier"/>
              </a:rPr>
              <a:t>  </a:t>
            </a:r>
            <a:r>
              <a:rPr lang="en-US" b="1" dirty="0">
                <a:solidFill>
                  <a:srgbClr val="C9DAF8"/>
                </a:solidFill>
                <a:latin typeface="Arial" panose="020B0604020202020204" pitchFamily="34" charset="0"/>
                <a:ea typeface="Courier"/>
                <a:cs typeface="Arial" panose="020B0604020202020204" pitchFamily="34" charset="0"/>
                <a:sym typeface="Courier"/>
              </a:rPr>
              <a:t>}</a:t>
            </a:r>
            <a:endParaRPr b="1" dirty="0">
              <a:solidFill>
                <a:srgbClr val="C9DAF8"/>
              </a:solidFill>
              <a:latin typeface="Arial" panose="020B0604020202020204" pitchFamily="34" charset="0"/>
              <a:ea typeface="Courier"/>
              <a:cs typeface="Arial" panose="020B0604020202020204" pitchFamily="34" charset="0"/>
              <a:sym typeface="Courier"/>
            </a:endParaRPr>
          </a:p>
          <a:p>
            <a:pPr marL="0" lvl="0" indent="0" algn="l" rtl="0">
              <a:lnSpc>
                <a:spcPct val="90000"/>
              </a:lnSpc>
              <a:spcBef>
                <a:spcPts val="0"/>
              </a:spcBef>
              <a:spcAft>
                <a:spcPts val="0"/>
              </a:spcAft>
              <a:buClr>
                <a:schemeClr val="dk1"/>
              </a:buClr>
              <a:buSzPts val="800"/>
              <a:buFont typeface="Arial"/>
              <a:buNone/>
            </a:pPr>
            <a:r>
              <a:rPr lang="en-US" b="1" dirty="0">
                <a:solidFill>
                  <a:srgbClr val="C9DAF8"/>
                </a:solidFill>
                <a:latin typeface="Arial" panose="020B0604020202020204" pitchFamily="34" charset="0"/>
                <a:ea typeface="Courier"/>
                <a:cs typeface="Arial" panose="020B0604020202020204" pitchFamily="34" charset="0"/>
                <a:sym typeface="Courier"/>
              </a:rPr>
              <a:t>  </a:t>
            </a:r>
            <a:endParaRPr b="1" dirty="0">
              <a:solidFill>
                <a:srgbClr val="C9DAF8"/>
              </a:solidFill>
              <a:latin typeface="Arial" panose="020B0604020202020204" pitchFamily="34" charset="0"/>
              <a:ea typeface="Courier"/>
              <a:cs typeface="Arial" panose="020B0604020202020204" pitchFamily="34" charset="0"/>
              <a:sym typeface="Courier"/>
            </a:endParaRPr>
          </a:p>
          <a:p>
            <a:pPr marL="0" lvl="0" indent="0" algn="l" rtl="0">
              <a:lnSpc>
                <a:spcPct val="90000"/>
              </a:lnSpc>
              <a:spcBef>
                <a:spcPts val="0"/>
              </a:spcBef>
              <a:spcAft>
                <a:spcPts val="0"/>
              </a:spcAft>
              <a:buClr>
                <a:schemeClr val="dk1"/>
              </a:buClr>
              <a:buSzPts val="800"/>
              <a:buFont typeface="Arial"/>
              <a:buNone/>
            </a:pPr>
            <a:r>
              <a:rPr lang="en-US" b="1" dirty="0">
                <a:solidFill>
                  <a:srgbClr val="C9DAF8"/>
                </a:solidFill>
                <a:latin typeface="Arial" panose="020B0604020202020204" pitchFamily="34" charset="0"/>
                <a:ea typeface="Courier"/>
                <a:cs typeface="Arial" panose="020B0604020202020204" pitchFamily="34" charset="0"/>
                <a:sym typeface="Courier"/>
              </a:rPr>
              <a:t>  </a:t>
            </a:r>
            <a:r>
              <a:rPr lang="en-US" b="1" dirty="0">
                <a:solidFill>
                  <a:srgbClr val="8E7CC3"/>
                </a:solidFill>
                <a:latin typeface="Arial" panose="020B0604020202020204" pitchFamily="34" charset="0"/>
                <a:ea typeface="Courier"/>
                <a:cs typeface="Arial" panose="020B0604020202020204" pitchFamily="34" charset="0"/>
                <a:sym typeface="Courier"/>
              </a:rPr>
              <a:t>filter</a:t>
            </a:r>
            <a:r>
              <a:rPr lang="en-US" b="1" dirty="0">
                <a:solidFill>
                  <a:srgbClr val="C9DAF8"/>
                </a:solidFill>
                <a:latin typeface="Arial" panose="020B0604020202020204" pitchFamily="34" charset="0"/>
                <a:ea typeface="Courier"/>
                <a:cs typeface="Arial" panose="020B0604020202020204" pitchFamily="34" charset="0"/>
                <a:sym typeface="Courier"/>
              </a:rPr>
              <a:t> {</a:t>
            </a:r>
            <a:endParaRPr b="1" dirty="0">
              <a:solidFill>
                <a:srgbClr val="C9DAF8"/>
              </a:solidFill>
              <a:latin typeface="Arial" panose="020B0604020202020204" pitchFamily="34" charset="0"/>
              <a:ea typeface="Courier"/>
              <a:cs typeface="Arial" panose="020B0604020202020204" pitchFamily="34" charset="0"/>
              <a:sym typeface="Courier"/>
            </a:endParaRPr>
          </a:p>
          <a:p>
            <a:pPr marL="0" lvl="0" indent="0" algn="l" rtl="0">
              <a:lnSpc>
                <a:spcPct val="90000"/>
              </a:lnSpc>
              <a:spcBef>
                <a:spcPts val="0"/>
              </a:spcBef>
              <a:spcAft>
                <a:spcPts val="0"/>
              </a:spcAft>
              <a:buClr>
                <a:schemeClr val="dk1"/>
              </a:buClr>
              <a:buSzPts val="800"/>
              <a:buFont typeface="Arial"/>
              <a:buNone/>
            </a:pPr>
            <a:r>
              <a:rPr lang="en-US" b="1" dirty="0">
                <a:solidFill>
                  <a:srgbClr val="C9DAF8"/>
                </a:solidFill>
                <a:latin typeface="Arial" panose="020B0604020202020204" pitchFamily="34" charset="0"/>
                <a:ea typeface="Courier"/>
                <a:cs typeface="Arial" panose="020B0604020202020204" pitchFamily="34" charset="0"/>
                <a:sym typeface="Courier"/>
              </a:rPr>
              <a:t>    </a:t>
            </a:r>
            <a:r>
              <a:rPr lang="en-US" b="1" dirty="0">
                <a:solidFill>
                  <a:srgbClr val="8E7CC3"/>
                </a:solidFill>
                <a:latin typeface="Arial" panose="020B0604020202020204" pitchFamily="34" charset="0"/>
                <a:ea typeface="Courier"/>
                <a:cs typeface="Arial" panose="020B0604020202020204" pitchFamily="34" charset="0"/>
                <a:sym typeface="Courier"/>
              </a:rPr>
              <a:t>name</a:t>
            </a:r>
            <a:r>
              <a:rPr lang="en-US" b="1" dirty="0">
                <a:solidFill>
                  <a:srgbClr val="C9DAF8"/>
                </a:solidFill>
                <a:latin typeface="Arial" panose="020B0604020202020204" pitchFamily="34" charset="0"/>
                <a:ea typeface="Courier"/>
                <a:cs typeface="Arial" panose="020B0604020202020204" pitchFamily="34" charset="0"/>
                <a:sym typeface="Courier"/>
              </a:rPr>
              <a:t>   = </a:t>
            </a:r>
            <a:r>
              <a:rPr lang="en-US" b="1" dirty="0">
                <a:solidFill>
                  <a:srgbClr val="6AA84F"/>
                </a:solidFill>
                <a:latin typeface="Arial" panose="020B0604020202020204" pitchFamily="34" charset="0"/>
                <a:ea typeface="Courier"/>
                <a:cs typeface="Arial" panose="020B0604020202020204" pitchFamily="34" charset="0"/>
                <a:sym typeface="Courier"/>
              </a:rPr>
              <a:t>"virtualization-type"</a:t>
            </a:r>
            <a:endParaRPr b="1" dirty="0">
              <a:solidFill>
                <a:srgbClr val="6AA84F"/>
              </a:solidFill>
              <a:latin typeface="Arial" panose="020B0604020202020204" pitchFamily="34" charset="0"/>
              <a:ea typeface="Courier"/>
              <a:cs typeface="Arial" panose="020B0604020202020204" pitchFamily="34" charset="0"/>
              <a:sym typeface="Courier"/>
            </a:endParaRPr>
          </a:p>
          <a:p>
            <a:pPr marL="0" lvl="0" indent="0" algn="l" rtl="0">
              <a:lnSpc>
                <a:spcPct val="90000"/>
              </a:lnSpc>
              <a:spcBef>
                <a:spcPts val="0"/>
              </a:spcBef>
              <a:spcAft>
                <a:spcPts val="0"/>
              </a:spcAft>
              <a:buClr>
                <a:schemeClr val="dk1"/>
              </a:buClr>
              <a:buSzPts val="800"/>
              <a:buFont typeface="Arial"/>
              <a:buNone/>
            </a:pPr>
            <a:r>
              <a:rPr lang="en-US" b="1" dirty="0">
                <a:solidFill>
                  <a:srgbClr val="C9DAF8"/>
                </a:solidFill>
                <a:latin typeface="Arial" panose="020B0604020202020204" pitchFamily="34" charset="0"/>
                <a:ea typeface="Courier"/>
                <a:cs typeface="Arial" panose="020B0604020202020204" pitchFamily="34" charset="0"/>
                <a:sym typeface="Courier"/>
              </a:rPr>
              <a:t>    </a:t>
            </a:r>
            <a:r>
              <a:rPr lang="en-US" b="1" dirty="0">
                <a:solidFill>
                  <a:srgbClr val="8E7CC3"/>
                </a:solidFill>
                <a:latin typeface="Arial" panose="020B0604020202020204" pitchFamily="34" charset="0"/>
                <a:ea typeface="Courier"/>
                <a:cs typeface="Arial" panose="020B0604020202020204" pitchFamily="34" charset="0"/>
                <a:sym typeface="Courier"/>
              </a:rPr>
              <a:t>values</a:t>
            </a:r>
            <a:r>
              <a:rPr lang="en-US" b="1" dirty="0">
                <a:solidFill>
                  <a:srgbClr val="C9DAF8"/>
                </a:solidFill>
                <a:latin typeface="Arial" panose="020B0604020202020204" pitchFamily="34" charset="0"/>
                <a:ea typeface="Courier"/>
                <a:cs typeface="Arial" panose="020B0604020202020204" pitchFamily="34" charset="0"/>
                <a:sym typeface="Courier"/>
              </a:rPr>
              <a:t> = [</a:t>
            </a:r>
            <a:r>
              <a:rPr lang="en-US" b="1" dirty="0">
                <a:solidFill>
                  <a:srgbClr val="6AA84F"/>
                </a:solidFill>
                <a:latin typeface="Arial" panose="020B0604020202020204" pitchFamily="34" charset="0"/>
                <a:ea typeface="Courier"/>
                <a:cs typeface="Arial" panose="020B0604020202020204" pitchFamily="34" charset="0"/>
                <a:sym typeface="Courier"/>
              </a:rPr>
              <a:t>"</a:t>
            </a:r>
            <a:r>
              <a:rPr lang="en-US" b="1" dirty="0" err="1">
                <a:solidFill>
                  <a:srgbClr val="6AA84F"/>
                </a:solidFill>
                <a:latin typeface="Arial" panose="020B0604020202020204" pitchFamily="34" charset="0"/>
                <a:ea typeface="Courier"/>
                <a:cs typeface="Arial" panose="020B0604020202020204" pitchFamily="34" charset="0"/>
                <a:sym typeface="Courier"/>
              </a:rPr>
              <a:t>hvm</a:t>
            </a:r>
            <a:r>
              <a:rPr lang="en-US" b="1" dirty="0">
                <a:solidFill>
                  <a:srgbClr val="6AA84F"/>
                </a:solidFill>
                <a:latin typeface="Arial" panose="020B0604020202020204" pitchFamily="34" charset="0"/>
                <a:ea typeface="Courier"/>
                <a:cs typeface="Arial" panose="020B0604020202020204" pitchFamily="34" charset="0"/>
                <a:sym typeface="Courier"/>
              </a:rPr>
              <a:t>"</a:t>
            </a:r>
            <a:r>
              <a:rPr lang="en-US" b="1" dirty="0">
                <a:solidFill>
                  <a:srgbClr val="C9DAF8"/>
                </a:solidFill>
                <a:latin typeface="Arial" panose="020B0604020202020204" pitchFamily="34" charset="0"/>
                <a:ea typeface="Courier"/>
                <a:cs typeface="Arial" panose="020B0604020202020204" pitchFamily="34" charset="0"/>
                <a:sym typeface="Courier"/>
              </a:rPr>
              <a:t>]</a:t>
            </a:r>
            <a:endParaRPr b="1" dirty="0">
              <a:solidFill>
                <a:srgbClr val="C9DAF8"/>
              </a:solidFill>
              <a:latin typeface="Arial" panose="020B0604020202020204" pitchFamily="34" charset="0"/>
              <a:ea typeface="Courier"/>
              <a:cs typeface="Arial" panose="020B0604020202020204" pitchFamily="34" charset="0"/>
              <a:sym typeface="Courier"/>
            </a:endParaRPr>
          </a:p>
          <a:p>
            <a:pPr marL="0" lvl="0" indent="0" algn="l" rtl="0">
              <a:lnSpc>
                <a:spcPct val="90000"/>
              </a:lnSpc>
              <a:spcBef>
                <a:spcPts val="0"/>
              </a:spcBef>
              <a:spcAft>
                <a:spcPts val="0"/>
              </a:spcAft>
              <a:buClr>
                <a:schemeClr val="dk1"/>
              </a:buClr>
              <a:buSzPts val="800"/>
              <a:buFont typeface="Arial"/>
              <a:buNone/>
            </a:pPr>
            <a:r>
              <a:rPr lang="en-US" b="1" dirty="0">
                <a:solidFill>
                  <a:srgbClr val="C9DAF8"/>
                </a:solidFill>
                <a:latin typeface="Arial" panose="020B0604020202020204" pitchFamily="34" charset="0"/>
                <a:ea typeface="Courier"/>
                <a:cs typeface="Arial" panose="020B0604020202020204" pitchFamily="34" charset="0"/>
                <a:sym typeface="Courier"/>
              </a:rPr>
              <a:t>  }</a:t>
            </a:r>
            <a:endParaRPr b="1" dirty="0">
              <a:solidFill>
                <a:srgbClr val="C9DAF8"/>
              </a:solidFill>
              <a:latin typeface="Arial" panose="020B0604020202020204" pitchFamily="34" charset="0"/>
              <a:ea typeface="Courier"/>
              <a:cs typeface="Arial" panose="020B0604020202020204" pitchFamily="34" charset="0"/>
              <a:sym typeface="Courier"/>
            </a:endParaRPr>
          </a:p>
          <a:p>
            <a:pPr marL="0" lvl="0" indent="0" algn="l" rtl="0">
              <a:lnSpc>
                <a:spcPct val="90000"/>
              </a:lnSpc>
              <a:spcBef>
                <a:spcPts val="0"/>
              </a:spcBef>
              <a:spcAft>
                <a:spcPts val="0"/>
              </a:spcAft>
              <a:buNone/>
            </a:pPr>
            <a:r>
              <a:rPr lang="en-US" b="1" dirty="0">
                <a:solidFill>
                  <a:srgbClr val="C9DAF8"/>
                </a:solidFill>
                <a:latin typeface="Arial" panose="020B0604020202020204" pitchFamily="34" charset="0"/>
                <a:ea typeface="Courier"/>
                <a:cs typeface="Arial" panose="020B0604020202020204" pitchFamily="34" charset="0"/>
                <a:sym typeface="Courier"/>
              </a:rPr>
              <a:t>}</a:t>
            </a:r>
            <a:endParaRPr b="1" dirty="0">
              <a:solidFill>
                <a:srgbClr val="C9DAF8"/>
              </a:solidFill>
              <a:latin typeface="Arial" panose="020B0604020202020204" pitchFamily="34" charset="0"/>
              <a:ea typeface="Courier"/>
              <a:cs typeface="Arial" panose="020B0604020202020204" pitchFamily="34" charset="0"/>
              <a:sym typeface="Courier"/>
            </a:endParaRPr>
          </a:p>
        </p:txBody>
      </p:sp>
      <p:sp>
        <p:nvSpPr>
          <p:cNvPr id="339" name="Google Shape;339;p49"/>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109</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3B94E-329E-10E3-B395-3C995414CBFC}"/>
              </a:ext>
            </a:extLst>
          </p:cNvPr>
          <p:cNvSpPr>
            <a:spLocks noGrp="1"/>
          </p:cNvSpPr>
          <p:nvPr>
            <p:ph type="title"/>
          </p:nvPr>
        </p:nvSpPr>
        <p:spPr/>
        <p:txBody>
          <a:bodyPr/>
          <a:lstStyle/>
          <a:p>
            <a:r>
              <a:rPr lang="en-US" dirty="0"/>
              <a:t>So, What Went Wrong?</a:t>
            </a:r>
          </a:p>
        </p:txBody>
      </p:sp>
      <p:pic>
        <p:nvPicPr>
          <p:cNvPr id="4" name="Graphic 3" descr="Danger with solid fill">
            <a:extLst>
              <a:ext uri="{FF2B5EF4-FFF2-40B4-BE49-F238E27FC236}">
                <a16:creationId xmlns:a16="http://schemas.microsoft.com/office/drawing/2014/main" id="{8309056B-A7CB-7536-ACB4-0892D8A0D4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1164" y="1246346"/>
            <a:ext cx="445770" cy="445770"/>
          </a:xfrm>
          <a:prstGeom prst="rect">
            <a:avLst/>
          </a:prstGeom>
        </p:spPr>
      </p:pic>
      <p:sp>
        <p:nvSpPr>
          <p:cNvPr id="5" name="TextBox 4">
            <a:extLst>
              <a:ext uri="{FF2B5EF4-FFF2-40B4-BE49-F238E27FC236}">
                <a16:creationId xmlns:a16="http://schemas.microsoft.com/office/drawing/2014/main" id="{CB1050CB-36DE-168C-7B95-FECDBA1D8F04}"/>
              </a:ext>
            </a:extLst>
          </p:cNvPr>
          <p:cNvSpPr txBox="1"/>
          <p:nvPr/>
        </p:nvSpPr>
        <p:spPr>
          <a:xfrm>
            <a:off x="1767568" y="1280398"/>
            <a:ext cx="7376432" cy="377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solidFill>
                  <a:srgbClr val="575757"/>
                </a:solidFill>
              </a:rPr>
              <a:t>Repurpose of legacy code and legacy flags/variables without proper quality checks</a:t>
            </a:r>
          </a:p>
        </p:txBody>
      </p:sp>
      <p:pic>
        <p:nvPicPr>
          <p:cNvPr id="6" name="Graphic 5" descr="Danger with solid fill">
            <a:extLst>
              <a:ext uri="{FF2B5EF4-FFF2-40B4-BE49-F238E27FC236}">
                <a16:creationId xmlns:a16="http://schemas.microsoft.com/office/drawing/2014/main" id="{7D50112B-C9B7-B627-8EC6-D9906E9267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1164" y="1929356"/>
            <a:ext cx="445770" cy="445770"/>
          </a:xfrm>
          <a:prstGeom prst="rect">
            <a:avLst/>
          </a:prstGeom>
        </p:spPr>
      </p:pic>
      <p:sp>
        <p:nvSpPr>
          <p:cNvPr id="7" name="TextBox 6">
            <a:extLst>
              <a:ext uri="{FF2B5EF4-FFF2-40B4-BE49-F238E27FC236}">
                <a16:creationId xmlns:a16="http://schemas.microsoft.com/office/drawing/2014/main" id="{D1D0BBDE-29C7-C6CD-1E77-A37E62B77AF3}"/>
              </a:ext>
            </a:extLst>
          </p:cNvPr>
          <p:cNvSpPr txBox="1"/>
          <p:nvPr/>
        </p:nvSpPr>
        <p:spPr>
          <a:xfrm>
            <a:off x="1767568" y="1963408"/>
            <a:ext cx="5886450" cy="377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solidFill>
                  <a:srgbClr val="575757"/>
                </a:solidFill>
              </a:rPr>
              <a:t>Fully manual deployment</a:t>
            </a:r>
          </a:p>
        </p:txBody>
      </p:sp>
      <p:pic>
        <p:nvPicPr>
          <p:cNvPr id="10" name="Graphic 9" descr="Danger with solid fill">
            <a:extLst>
              <a:ext uri="{FF2B5EF4-FFF2-40B4-BE49-F238E27FC236}">
                <a16:creationId xmlns:a16="http://schemas.microsoft.com/office/drawing/2014/main" id="{14A3F27B-372C-99FE-EB66-548CCBD50A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1164" y="2561287"/>
            <a:ext cx="445770" cy="445770"/>
          </a:xfrm>
          <a:prstGeom prst="rect">
            <a:avLst/>
          </a:prstGeom>
        </p:spPr>
      </p:pic>
      <p:sp>
        <p:nvSpPr>
          <p:cNvPr id="11" name="TextBox 10">
            <a:extLst>
              <a:ext uri="{FF2B5EF4-FFF2-40B4-BE49-F238E27FC236}">
                <a16:creationId xmlns:a16="http://schemas.microsoft.com/office/drawing/2014/main" id="{E1046E27-7D47-E4E5-C99D-6121C243FAE7}"/>
              </a:ext>
            </a:extLst>
          </p:cNvPr>
          <p:cNvSpPr txBox="1"/>
          <p:nvPr/>
        </p:nvSpPr>
        <p:spPr>
          <a:xfrm>
            <a:off x="1796142" y="2590802"/>
            <a:ext cx="5886450" cy="377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solidFill>
                  <a:srgbClr val="575757"/>
                </a:solidFill>
              </a:rPr>
              <a:t>No “kill switch” and no clear path to rollback</a:t>
            </a:r>
          </a:p>
        </p:txBody>
      </p:sp>
      <p:pic>
        <p:nvPicPr>
          <p:cNvPr id="12" name="Graphic 11" descr="Danger with solid fill">
            <a:extLst>
              <a:ext uri="{FF2B5EF4-FFF2-40B4-BE49-F238E27FC236}">
                <a16:creationId xmlns:a16="http://schemas.microsoft.com/office/drawing/2014/main" id="{9E174D83-DEF5-6124-B0C7-AF8AC7047B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79739" y="3193219"/>
            <a:ext cx="445770" cy="445770"/>
          </a:xfrm>
          <a:prstGeom prst="rect">
            <a:avLst/>
          </a:prstGeom>
        </p:spPr>
      </p:pic>
      <p:sp>
        <p:nvSpPr>
          <p:cNvPr id="13" name="TextBox 12">
            <a:extLst>
              <a:ext uri="{FF2B5EF4-FFF2-40B4-BE49-F238E27FC236}">
                <a16:creationId xmlns:a16="http://schemas.microsoft.com/office/drawing/2014/main" id="{E01C086A-92BC-4E0C-AA07-51D2B7D18B07}"/>
              </a:ext>
            </a:extLst>
          </p:cNvPr>
          <p:cNvSpPr txBox="1"/>
          <p:nvPr/>
        </p:nvSpPr>
        <p:spPr>
          <a:xfrm>
            <a:off x="1796142" y="3227271"/>
            <a:ext cx="6527347" cy="377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solidFill>
                  <a:srgbClr val="575757"/>
                </a:solidFill>
              </a:rPr>
              <a:t>Insufficient observability and monitoring to alert resources to issues </a:t>
            </a:r>
          </a:p>
        </p:txBody>
      </p:sp>
      <p:pic>
        <p:nvPicPr>
          <p:cNvPr id="14" name="Graphic 13" descr="Danger with solid fill">
            <a:extLst>
              <a:ext uri="{FF2B5EF4-FFF2-40B4-BE49-F238E27FC236}">
                <a16:creationId xmlns:a16="http://schemas.microsoft.com/office/drawing/2014/main" id="{93FB647C-C9BE-5294-4597-4AC94D7E33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79739" y="3806895"/>
            <a:ext cx="445770" cy="445770"/>
          </a:xfrm>
          <a:prstGeom prst="rect">
            <a:avLst/>
          </a:prstGeom>
        </p:spPr>
      </p:pic>
      <p:sp>
        <p:nvSpPr>
          <p:cNvPr id="15" name="TextBox 14">
            <a:extLst>
              <a:ext uri="{FF2B5EF4-FFF2-40B4-BE49-F238E27FC236}">
                <a16:creationId xmlns:a16="http://schemas.microsoft.com/office/drawing/2014/main" id="{B7CF6F3C-6AE4-CCEC-8218-7C0C92D2D016}"/>
              </a:ext>
            </a:extLst>
          </p:cNvPr>
          <p:cNvSpPr txBox="1"/>
          <p:nvPr/>
        </p:nvSpPr>
        <p:spPr>
          <a:xfrm>
            <a:off x="1796142" y="3840947"/>
            <a:ext cx="6527347" cy="377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solidFill>
                  <a:srgbClr val="575757"/>
                </a:solidFill>
              </a:rPr>
              <a:t>Forced to test and troubleshoot live in Production </a:t>
            </a:r>
          </a:p>
        </p:txBody>
      </p:sp>
    </p:spTree>
    <p:extLst>
      <p:ext uri="{BB962C8B-B14F-4D97-AF65-F5344CB8AC3E}">
        <p14:creationId xmlns:p14="http://schemas.microsoft.com/office/powerpoint/2010/main" val="40738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1" grpId="0"/>
      <p:bldP spid="13" grpId="0"/>
      <p:bldP spid="15"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4"/>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dirty="0">
                <a:latin typeface="Helvetica Neue"/>
                <a:ea typeface="Helvetica Neue"/>
                <a:cs typeface="Helvetica Neue"/>
                <a:sym typeface="Helvetica Neue"/>
              </a:rPr>
              <a:t>Providing Values for Input Variables</a:t>
            </a:r>
            <a:endParaRPr b="1" dirty="0">
              <a:latin typeface="Helvetica Neue"/>
              <a:ea typeface="Helvetica Neue"/>
              <a:cs typeface="Helvetica Neue"/>
              <a:sym typeface="Helvetica Neue"/>
            </a:endParaRPr>
          </a:p>
        </p:txBody>
      </p:sp>
      <p:sp>
        <p:nvSpPr>
          <p:cNvPr id="304" name="Google Shape;304;p44"/>
          <p:cNvSpPr txBox="1">
            <a:spLocks noGrp="1"/>
          </p:cNvSpPr>
          <p:nvPr>
            <p:ph type="subTitle" idx="1"/>
          </p:nvPr>
        </p:nvSpPr>
        <p:spPr>
          <a:xfrm>
            <a:off x="613700" y="1302563"/>
            <a:ext cx="7625100" cy="3173100"/>
          </a:xfrm>
          <a:prstGeom prst="rect">
            <a:avLst/>
          </a:prstGeom>
          <a:noFill/>
          <a:ln>
            <a:noFill/>
          </a:ln>
        </p:spPr>
        <p:txBody>
          <a:bodyPr spcFirstLastPara="1" wrap="square" lIns="67500" tIns="35100" rIns="68575" bIns="34275" anchor="t" anchorCtr="0">
            <a:noAutofit/>
          </a:bodyPr>
          <a:lstStyle/>
          <a:p>
            <a:pPr marL="342900" lvl="0" indent="-292100" algn="l" rtl="0">
              <a:lnSpc>
                <a:spcPct val="115000"/>
              </a:lnSpc>
              <a:spcBef>
                <a:spcPts val="0"/>
              </a:spcBef>
              <a:spcAft>
                <a:spcPts val="0"/>
              </a:spcAft>
              <a:buClr>
                <a:srgbClr val="000000"/>
              </a:buClr>
              <a:buSzPts val="2000"/>
              <a:buChar char="●"/>
            </a:pPr>
            <a:r>
              <a:rPr lang="en-US" sz="2000" dirty="0">
                <a:solidFill>
                  <a:srgbClr val="000000"/>
                </a:solidFill>
              </a:rPr>
              <a:t>Multiple options</a:t>
            </a:r>
          </a:p>
          <a:p>
            <a:pPr marL="800100" lvl="1" indent="-292100">
              <a:lnSpc>
                <a:spcPct val="115000"/>
              </a:lnSpc>
              <a:spcBef>
                <a:spcPts val="0"/>
              </a:spcBef>
              <a:buClr>
                <a:srgbClr val="000000"/>
              </a:buClr>
              <a:buSzPts val="2000"/>
              <a:buFont typeface="Courier New" panose="02070309020205020404" pitchFamily="49" charset="0"/>
              <a:buChar char="o"/>
            </a:pPr>
            <a:r>
              <a:rPr lang="en-US" sz="1800" dirty="0">
                <a:solidFill>
                  <a:srgbClr val="000000"/>
                </a:solidFill>
                <a:latin typeface="Helvetica Neue Light" panose="020B0604020202020204" charset="0"/>
                <a:ea typeface="Consolas"/>
                <a:cs typeface="Consolas"/>
                <a:sym typeface="Consolas"/>
              </a:rPr>
              <a:t>Using environment variables (prefixed with “TF_VAR_”)</a:t>
            </a:r>
          </a:p>
          <a:p>
            <a:pPr marL="800100" lvl="1" indent="-292100">
              <a:lnSpc>
                <a:spcPct val="115000"/>
              </a:lnSpc>
              <a:spcBef>
                <a:spcPts val="0"/>
              </a:spcBef>
              <a:buClr>
                <a:srgbClr val="000000"/>
              </a:buClr>
              <a:buSzPts val="2000"/>
              <a:buFont typeface="Courier New" panose="02070309020205020404" pitchFamily="49" charset="0"/>
              <a:buChar char="o"/>
            </a:pPr>
            <a:r>
              <a:rPr lang="en-US" sz="1800" dirty="0">
                <a:solidFill>
                  <a:srgbClr val="000000"/>
                </a:solidFill>
                <a:latin typeface="Helvetica Neue Light" panose="020B0604020202020204" charset="0"/>
                <a:sym typeface="Consolas"/>
              </a:rPr>
              <a:t>Defining inputs in a </a:t>
            </a:r>
            <a:r>
              <a:rPr lang="en-US" sz="1800" dirty="0" err="1">
                <a:solidFill>
                  <a:srgbClr val="000000"/>
                </a:solidFill>
                <a:latin typeface="Helvetica Neue Light" panose="020B0604020202020204" charset="0"/>
                <a:sym typeface="Consolas"/>
              </a:rPr>
              <a:t>terraform.tfvars</a:t>
            </a:r>
            <a:r>
              <a:rPr lang="en-US" sz="1800" dirty="0">
                <a:solidFill>
                  <a:srgbClr val="000000"/>
                </a:solidFill>
                <a:latin typeface="Helvetica Neue Light" panose="020B0604020202020204" charset="0"/>
                <a:sym typeface="Consolas"/>
              </a:rPr>
              <a:t> file</a:t>
            </a:r>
            <a:endParaRPr lang="en-US" sz="2000" dirty="0">
              <a:solidFill>
                <a:srgbClr val="000000"/>
              </a:solidFill>
            </a:endParaRPr>
          </a:p>
          <a:p>
            <a:pPr marL="800100" lvl="1" indent="-292100">
              <a:lnSpc>
                <a:spcPct val="115000"/>
              </a:lnSpc>
              <a:spcBef>
                <a:spcPts val="0"/>
              </a:spcBef>
              <a:buClr>
                <a:srgbClr val="000000"/>
              </a:buClr>
              <a:buSzPts val="2000"/>
              <a:buFont typeface="Courier New" panose="02070309020205020404" pitchFamily="49" charset="0"/>
              <a:buChar char="o"/>
            </a:pPr>
            <a:r>
              <a:rPr lang="en-US" sz="1800" dirty="0">
                <a:solidFill>
                  <a:srgbClr val="000000"/>
                </a:solidFill>
                <a:latin typeface="Helvetica Neue Light" panose="020B0604020202020204" charset="0"/>
                <a:sym typeface="Consolas"/>
              </a:rPr>
              <a:t>Defining inputs in a </a:t>
            </a:r>
            <a:r>
              <a:rPr lang="en-US" sz="1800" dirty="0" err="1">
                <a:solidFill>
                  <a:srgbClr val="000000"/>
                </a:solidFill>
                <a:latin typeface="Helvetica Neue Light" panose="020B0604020202020204" charset="0"/>
                <a:sym typeface="Consolas"/>
              </a:rPr>
              <a:t>terraform.tfvars.json</a:t>
            </a:r>
            <a:r>
              <a:rPr lang="en-US" sz="1800" dirty="0">
                <a:solidFill>
                  <a:srgbClr val="000000"/>
                </a:solidFill>
                <a:latin typeface="Helvetica Neue Light" panose="020B0604020202020204" charset="0"/>
                <a:sym typeface="Consolas"/>
              </a:rPr>
              <a:t> file</a:t>
            </a:r>
          </a:p>
          <a:p>
            <a:pPr marL="800100" lvl="1" indent="-292100">
              <a:lnSpc>
                <a:spcPct val="115000"/>
              </a:lnSpc>
              <a:spcBef>
                <a:spcPts val="0"/>
              </a:spcBef>
              <a:buClr>
                <a:srgbClr val="000000"/>
              </a:buClr>
              <a:buSzPts val="2000"/>
              <a:buFont typeface="Courier New" panose="02070309020205020404" pitchFamily="49" charset="0"/>
              <a:buChar char="o"/>
            </a:pPr>
            <a:r>
              <a:rPr lang="en-US" sz="1800" dirty="0">
                <a:solidFill>
                  <a:srgbClr val="000000"/>
                </a:solidFill>
                <a:latin typeface="Helvetica Neue Light" panose="020B0604020202020204" charset="0"/>
                <a:sym typeface="Consolas"/>
              </a:rPr>
              <a:t>Defining inputs in one or more *.</a:t>
            </a:r>
            <a:r>
              <a:rPr lang="en-US" sz="1800" dirty="0" err="1">
                <a:solidFill>
                  <a:srgbClr val="000000"/>
                </a:solidFill>
                <a:latin typeface="Helvetica Neue Light" panose="020B0604020202020204" charset="0"/>
                <a:sym typeface="Consolas"/>
              </a:rPr>
              <a:t>auto.tfvars</a:t>
            </a:r>
            <a:r>
              <a:rPr lang="en-US" sz="1800" dirty="0">
                <a:solidFill>
                  <a:srgbClr val="000000"/>
                </a:solidFill>
                <a:latin typeface="Helvetica Neue Light" panose="020B0604020202020204" charset="0"/>
                <a:sym typeface="Consolas"/>
              </a:rPr>
              <a:t> files</a:t>
            </a:r>
          </a:p>
          <a:p>
            <a:pPr marL="800100" lvl="1" indent="-292100">
              <a:lnSpc>
                <a:spcPct val="115000"/>
              </a:lnSpc>
              <a:spcBef>
                <a:spcPts val="0"/>
              </a:spcBef>
              <a:buClr>
                <a:srgbClr val="000000"/>
              </a:buClr>
              <a:buSzPts val="2000"/>
              <a:buFont typeface="Courier New" panose="02070309020205020404" pitchFamily="49" charset="0"/>
              <a:buChar char="o"/>
            </a:pPr>
            <a:r>
              <a:rPr lang="en-US" sz="1800" dirty="0">
                <a:solidFill>
                  <a:srgbClr val="000000"/>
                </a:solidFill>
                <a:latin typeface="Helvetica Neue Light" panose="020B0604020202020204" charset="0"/>
                <a:sym typeface="Consolas"/>
              </a:rPr>
              <a:t>Defining inputs in one or more *.</a:t>
            </a:r>
            <a:r>
              <a:rPr lang="en-US" sz="1800" dirty="0" err="1">
                <a:solidFill>
                  <a:srgbClr val="000000"/>
                </a:solidFill>
                <a:latin typeface="Helvetica Neue Light" panose="020B0604020202020204" charset="0"/>
                <a:sym typeface="Consolas"/>
              </a:rPr>
              <a:t>auto.tfvars.json</a:t>
            </a:r>
            <a:r>
              <a:rPr lang="en-US" sz="1800" dirty="0">
                <a:solidFill>
                  <a:srgbClr val="000000"/>
                </a:solidFill>
                <a:latin typeface="Helvetica Neue Light" panose="020B0604020202020204" charset="0"/>
                <a:sym typeface="Consolas"/>
              </a:rPr>
              <a:t> files</a:t>
            </a:r>
          </a:p>
          <a:p>
            <a:pPr marL="800100" lvl="1" indent="-292100">
              <a:lnSpc>
                <a:spcPct val="115000"/>
              </a:lnSpc>
              <a:spcBef>
                <a:spcPts val="0"/>
              </a:spcBef>
              <a:buClr>
                <a:srgbClr val="000000"/>
              </a:buClr>
              <a:buSzPts val="2000"/>
              <a:buFont typeface="Courier New" panose="02070309020205020404" pitchFamily="49" charset="0"/>
              <a:buChar char="o"/>
            </a:pPr>
            <a:r>
              <a:rPr lang="en-US" sz="1800" dirty="0">
                <a:solidFill>
                  <a:srgbClr val="000000"/>
                </a:solidFill>
                <a:latin typeface="Helvetica Neue Light" panose="020B0604020202020204" charset="0"/>
                <a:sym typeface="Consolas"/>
              </a:rPr>
              <a:t>-var and -var-file options on the command-line</a:t>
            </a:r>
          </a:p>
        </p:txBody>
      </p:sp>
      <p:sp>
        <p:nvSpPr>
          <p:cNvPr id="305" name="Google Shape;305;p44"/>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110</a:t>
            </a:fld>
            <a:endParaRPr/>
          </a:p>
        </p:txBody>
      </p:sp>
    </p:spTree>
    <p:extLst>
      <p:ext uri="{BB962C8B-B14F-4D97-AF65-F5344CB8AC3E}">
        <p14:creationId xmlns:p14="http://schemas.microsoft.com/office/powerpoint/2010/main" val="668951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4"/>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dirty="0">
                <a:latin typeface="Helvetica Neue"/>
                <a:ea typeface="Helvetica Neue"/>
                <a:cs typeface="Helvetica Neue"/>
                <a:sym typeface="Helvetica Neue"/>
              </a:rPr>
              <a:t>Providing Values for Input Variables</a:t>
            </a:r>
            <a:endParaRPr b="1" dirty="0">
              <a:latin typeface="Helvetica Neue"/>
              <a:ea typeface="Helvetica Neue"/>
              <a:cs typeface="Helvetica Neue"/>
              <a:sym typeface="Helvetica Neue"/>
            </a:endParaRPr>
          </a:p>
        </p:txBody>
      </p:sp>
      <p:sp>
        <p:nvSpPr>
          <p:cNvPr id="305" name="Google Shape;305;p44"/>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111</a:t>
            </a:fld>
            <a:endParaRPr/>
          </a:p>
        </p:txBody>
      </p:sp>
      <p:sp>
        <p:nvSpPr>
          <p:cNvPr id="4" name="Rectangle: Rounded Corners 3">
            <a:extLst>
              <a:ext uri="{FF2B5EF4-FFF2-40B4-BE49-F238E27FC236}">
                <a16:creationId xmlns:a16="http://schemas.microsoft.com/office/drawing/2014/main" id="{E0AFA5E1-FDEE-4343-A892-8F0113D4D575}"/>
              </a:ext>
            </a:extLst>
          </p:cNvPr>
          <p:cNvSpPr/>
          <p:nvPr/>
        </p:nvSpPr>
        <p:spPr>
          <a:xfrm>
            <a:off x="3657600" y="1267097"/>
            <a:ext cx="1397726" cy="41801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900" b="1" dirty="0">
                <a:solidFill>
                  <a:schemeClr val="tx1"/>
                </a:solidFill>
              </a:rPr>
              <a:t>Environment Variables</a:t>
            </a:r>
          </a:p>
        </p:txBody>
      </p:sp>
      <p:sp>
        <p:nvSpPr>
          <p:cNvPr id="8" name="Rectangle: Rounded Corners 7">
            <a:extLst>
              <a:ext uri="{FF2B5EF4-FFF2-40B4-BE49-F238E27FC236}">
                <a16:creationId xmlns:a16="http://schemas.microsoft.com/office/drawing/2014/main" id="{DD0BE580-0D89-43F9-B23D-B4E504ED97B7}"/>
              </a:ext>
            </a:extLst>
          </p:cNvPr>
          <p:cNvSpPr/>
          <p:nvPr/>
        </p:nvSpPr>
        <p:spPr>
          <a:xfrm>
            <a:off x="3657600" y="1752600"/>
            <a:ext cx="1397726" cy="41801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900" b="1" dirty="0" err="1">
                <a:solidFill>
                  <a:schemeClr val="tx1"/>
                </a:solidFill>
              </a:rPr>
              <a:t>terraform.tfvars</a:t>
            </a:r>
            <a:r>
              <a:rPr lang="en-US" sz="900" b="1" dirty="0">
                <a:solidFill>
                  <a:schemeClr val="tx1"/>
                </a:solidFill>
              </a:rPr>
              <a:t> File (if present)</a:t>
            </a:r>
          </a:p>
        </p:txBody>
      </p:sp>
      <p:sp>
        <p:nvSpPr>
          <p:cNvPr id="9" name="Rectangle: Rounded Corners 8">
            <a:extLst>
              <a:ext uri="{FF2B5EF4-FFF2-40B4-BE49-F238E27FC236}">
                <a16:creationId xmlns:a16="http://schemas.microsoft.com/office/drawing/2014/main" id="{4C4BB51F-FE5E-4C33-A77E-FF0FC9A654F6}"/>
              </a:ext>
            </a:extLst>
          </p:cNvPr>
          <p:cNvSpPr/>
          <p:nvPr/>
        </p:nvSpPr>
        <p:spPr>
          <a:xfrm>
            <a:off x="3657600" y="2238103"/>
            <a:ext cx="1397726" cy="41801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900" b="1" dirty="0" err="1">
                <a:solidFill>
                  <a:schemeClr val="tx1"/>
                </a:solidFill>
              </a:rPr>
              <a:t>terraform.tfvars.json</a:t>
            </a:r>
            <a:r>
              <a:rPr lang="en-US" sz="900" b="1" dirty="0">
                <a:solidFill>
                  <a:schemeClr val="tx1"/>
                </a:solidFill>
              </a:rPr>
              <a:t> File (if present)</a:t>
            </a:r>
          </a:p>
        </p:txBody>
      </p:sp>
      <p:sp>
        <p:nvSpPr>
          <p:cNvPr id="10" name="Rectangle: Rounded Corners 9">
            <a:extLst>
              <a:ext uri="{FF2B5EF4-FFF2-40B4-BE49-F238E27FC236}">
                <a16:creationId xmlns:a16="http://schemas.microsoft.com/office/drawing/2014/main" id="{470035E5-3677-4FD4-AD50-464218ED8626}"/>
              </a:ext>
            </a:extLst>
          </p:cNvPr>
          <p:cNvSpPr/>
          <p:nvPr/>
        </p:nvSpPr>
        <p:spPr>
          <a:xfrm>
            <a:off x="3657600" y="2723606"/>
            <a:ext cx="1397726" cy="41801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900" b="1" dirty="0">
                <a:solidFill>
                  <a:schemeClr val="tx1"/>
                </a:solidFill>
              </a:rPr>
              <a:t>*.</a:t>
            </a:r>
            <a:r>
              <a:rPr lang="en-US" sz="900" b="1" dirty="0" err="1">
                <a:solidFill>
                  <a:schemeClr val="tx1"/>
                </a:solidFill>
              </a:rPr>
              <a:t>auto.tfvars</a:t>
            </a:r>
            <a:r>
              <a:rPr lang="en-US" sz="900" b="1" dirty="0">
                <a:solidFill>
                  <a:schemeClr val="tx1"/>
                </a:solidFill>
              </a:rPr>
              <a:t> File(s) (if present)</a:t>
            </a:r>
          </a:p>
        </p:txBody>
      </p:sp>
      <p:sp>
        <p:nvSpPr>
          <p:cNvPr id="11" name="Rectangle: Rounded Corners 10">
            <a:extLst>
              <a:ext uri="{FF2B5EF4-FFF2-40B4-BE49-F238E27FC236}">
                <a16:creationId xmlns:a16="http://schemas.microsoft.com/office/drawing/2014/main" id="{8AF1CC39-0082-489F-967D-B0C4BA67BB36}"/>
              </a:ext>
            </a:extLst>
          </p:cNvPr>
          <p:cNvSpPr/>
          <p:nvPr/>
        </p:nvSpPr>
        <p:spPr>
          <a:xfrm>
            <a:off x="3657600" y="3209109"/>
            <a:ext cx="1397726" cy="41801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900" b="1" dirty="0">
                <a:solidFill>
                  <a:schemeClr val="tx1"/>
                </a:solidFill>
              </a:rPr>
              <a:t>*.</a:t>
            </a:r>
            <a:r>
              <a:rPr lang="en-US" sz="900" b="1" dirty="0" err="1">
                <a:solidFill>
                  <a:schemeClr val="tx1"/>
                </a:solidFill>
              </a:rPr>
              <a:t>auto.tfvars.json</a:t>
            </a:r>
            <a:r>
              <a:rPr lang="en-US" sz="900" b="1" dirty="0">
                <a:solidFill>
                  <a:schemeClr val="tx1"/>
                </a:solidFill>
              </a:rPr>
              <a:t> File(s) (if present)</a:t>
            </a:r>
          </a:p>
        </p:txBody>
      </p:sp>
      <p:sp>
        <p:nvSpPr>
          <p:cNvPr id="12" name="Rectangle: Rounded Corners 11">
            <a:extLst>
              <a:ext uri="{FF2B5EF4-FFF2-40B4-BE49-F238E27FC236}">
                <a16:creationId xmlns:a16="http://schemas.microsoft.com/office/drawing/2014/main" id="{5A361556-E476-4399-89BD-71B20EEB690C}"/>
              </a:ext>
            </a:extLst>
          </p:cNvPr>
          <p:cNvSpPr/>
          <p:nvPr/>
        </p:nvSpPr>
        <p:spPr>
          <a:xfrm>
            <a:off x="3657600" y="3694612"/>
            <a:ext cx="1397726" cy="41801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900" b="1" dirty="0">
                <a:solidFill>
                  <a:schemeClr val="tx1"/>
                </a:solidFill>
              </a:rPr>
              <a:t>-var and -var-file </a:t>
            </a:r>
            <a:r>
              <a:rPr lang="en-US" sz="900" b="1" dirty="0" err="1">
                <a:solidFill>
                  <a:schemeClr val="tx1"/>
                </a:solidFill>
              </a:rPr>
              <a:t>Cmd</a:t>
            </a:r>
            <a:r>
              <a:rPr lang="en-US" sz="900" b="1" dirty="0">
                <a:solidFill>
                  <a:schemeClr val="tx1"/>
                </a:solidFill>
              </a:rPr>
              <a:t> Line Options</a:t>
            </a:r>
          </a:p>
        </p:txBody>
      </p:sp>
      <p:sp>
        <p:nvSpPr>
          <p:cNvPr id="5" name="Arrow: Down 4">
            <a:extLst>
              <a:ext uri="{FF2B5EF4-FFF2-40B4-BE49-F238E27FC236}">
                <a16:creationId xmlns:a16="http://schemas.microsoft.com/office/drawing/2014/main" id="{70F519FD-BDCE-45ED-B810-B7AFB8C27643}"/>
              </a:ext>
            </a:extLst>
          </p:cNvPr>
          <p:cNvSpPr/>
          <p:nvPr/>
        </p:nvSpPr>
        <p:spPr>
          <a:xfrm>
            <a:off x="5512526" y="1267097"/>
            <a:ext cx="646611" cy="2845527"/>
          </a:xfrm>
          <a:prstGeom prst="downArrow">
            <a:avLst/>
          </a:prstGeom>
        </p:spPr>
        <p:style>
          <a:lnRef idx="0">
            <a:schemeClr val="accent3"/>
          </a:lnRef>
          <a:fillRef idx="3">
            <a:schemeClr val="accent3"/>
          </a:fillRef>
          <a:effectRef idx="3">
            <a:schemeClr val="accent3"/>
          </a:effectRef>
          <a:fontRef idx="minor">
            <a:schemeClr val="lt1"/>
          </a:fontRef>
        </p:style>
        <p:txBody>
          <a:bodyPr vert="vert" rtlCol="0" anchor="ctr"/>
          <a:lstStyle/>
          <a:p>
            <a:pPr algn="ctr"/>
            <a:r>
              <a:rPr lang="en-US" dirty="0">
                <a:solidFill>
                  <a:schemeClr val="tx1"/>
                </a:solidFill>
              </a:rPr>
              <a:t>Order Loaded</a:t>
            </a:r>
          </a:p>
        </p:txBody>
      </p:sp>
      <p:sp>
        <p:nvSpPr>
          <p:cNvPr id="14" name="Arrow: Down 13">
            <a:extLst>
              <a:ext uri="{FF2B5EF4-FFF2-40B4-BE49-F238E27FC236}">
                <a16:creationId xmlns:a16="http://schemas.microsoft.com/office/drawing/2014/main" id="{1EE0E45E-B1D9-4672-A683-BE88E4E99531}"/>
              </a:ext>
            </a:extLst>
          </p:cNvPr>
          <p:cNvSpPr/>
          <p:nvPr/>
        </p:nvSpPr>
        <p:spPr>
          <a:xfrm>
            <a:off x="6212181" y="1267097"/>
            <a:ext cx="646611" cy="2845527"/>
          </a:xfrm>
          <a:prstGeom prst="downArrow">
            <a:avLst/>
          </a:prstGeom>
        </p:spPr>
        <p:style>
          <a:lnRef idx="0">
            <a:schemeClr val="accent3"/>
          </a:lnRef>
          <a:fillRef idx="3">
            <a:schemeClr val="accent3"/>
          </a:fillRef>
          <a:effectRef idx="3">
            <a:schemeClr val="accent3"/>
          </a:effectRef>
          <a:fontRef idx="minor">
            <a:schemeClr val="lt1"/>
          </a:fontRef>
        </p:style>
        <p:txBody>
          <a:bodyPr vert="vert" rtlCol="0" anchor="ctr"/>
          <a:lstStyle/>
          <a:p>
            <a:pPr algn="ctr"/>
            <a:r>
              <a:rPr lang="en-US" dirty="0">
                <a:solidFill>
                  <a:schemeClr val="tx1"/>
                </a:solidFill>
              </a:rPr>
              <a:t>Precedence</a:t>
            </a:r>
          </a:p>
        </p:txBody>
      </p:sp>
      <p:sp>
        <p:nvSpPr>
          <p:cNvPr id="6" name="TextBox 5">
            <a:extLst>
              <a:ext uri="{FF2B5EF4-FFF2-40B4-BE49-F238E27FC236}">
                <a16:creationId xmlns:a16="http://schemas.microsoft.com/office/drawing/2014/main" id="{03008B41-7BF8-4FDD-8E03-1EA80B49AADE}"/>
              </a:ext>
            </a:extLst>
          </p:cNvPr>
          <p:cNvSpPr txBox="1"/>
          <p:nvPr/>
        </p:nvSpPr>
        <p:spPr>
          <a:xfrm>
            <a:off x="1058686" y="2121615"/>
            <a:ext cx="1397726" cy="415498"/>
          </a:xfrm>
          <a:prstGeom prst="rect">
            <a:avLst/>
          </a:prstGeom>
          <a:noFill/>
        </p:spPr>
        <p:txBody>
          <a:bodyPr wrap="square" rtlCol="0">
            <a:spAutoFit/>
          </a:bodyPr>
          <a:lstStyle/>
          <a:p>
            <a:pPr algn="ctr"/>
            <a:r>
              <a:rPr lang="en-US" sz="1050" dirty="0"/>
              <a:t>Processed in lexical order of filenames</a:t>
            </a:r>
          </a:p>
        </p:txBody>
      </p:sp>
      <p:cxnSp>
        <p:nvCxnSpPr>
          <p:cNvPr id="13" name="Straight Arrow Connector 12">
            <a:extLst>
              <a:ext uri="{FF2B5EF4-FFF2-40B4-BE49-F238E27FC236}">
                <a16:creationId xmlns:a16="http://schemas.microsoft.com/office/drawing/2014/main" id="{3A1B68C0-F76C-4976-97D2-2083647C1BED}"/>
              </a:ext>
            </a:extLst>
          </p:cNvPr>
          <p:cNvCxnSpPr>
            <a:stCxn id="6" idx="3"/>
          </p:cNvCxnSpPr>
          <p:nvPr/>
        </p:nvCxnSpPr>
        <p:spPr>
          <a:xfrm>
            <a:off x="2456412" y="2329364"/>
            <a:ext cx="1270461" cy="46232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395431E-120E-4C70-96CB-26B38FD5B624}"/>
              </a:ext>
            </a:extLst>
          </p:cNvPr>
          <p:cNvCxnSpPr>
            <a:stCxn id="6" idx="3"/>
          </p:cNvCxnSpPr>
          <p:nvPr/>
        </p:nvCxnSpPr>
        <p:spPr>
          <a:xfrm>
            <a:off x="2456412" y="2329364"/>
            <a:ext cx="1249679" cy="954163"/>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49B6DC4-6A54-4D61-8EC5-BC54929030B1}"/>
              </a:ext>
            </a:extLst>
          </p:cNvPr>
          <p:cNvSpPr txBox="1"/>
          <p:nvPr/>
        </p:nvSpPr>
        <p:spPr>
          <a:xfrm>
            <a:off x="1411977" y="4121719"/>
            <a:ext cx="1397726" cy="415498"/>
          </a:xfrm>
          <a:prstGeom prst="rect">
            <a:avLst/>
          </a:prstGeom>
          <a:noFill/>
        </p:spPr>
        <p:txBody>
          <a:bodyPr wrap="square" rtlCol="0">
            <a:spAutoFit/>
          </a:bodyPr>
          <a:lstStyle/>
          <a:p>
            <a:pPr algn="ctr"/>
            <a:r>
              <a:rPr lang="en-US" sz="1050" dirty="0"/>
              <a:t>Processed in order provided on </a:t>
            </a:r>
            <a:r>
              <a:rPr lang="en-US" sz="1050" dirty="0" err="1"/>
              <a:t>cmd</a:t>
            </a:r>
            <a:endParaRPr lang="en-US" sz="1050" dirty="0"/>
          </a:p>
        </p:txBody>
      </p:sp>
      <p:cxnSp>
        <p:nvCxnSpPr>
          <p:cNvPr id="18" name="Straight Arrow Connector 17">
            <a:extLst>
              <a:ext uri="{FF2B5EF4-FFF2-40B4-BE49-F238E27FC236}">
                <a16:creationId xmlns:a16="http://schemas.microsoft.com/office/drawing/2014/main" id="{9A78CD6C-7B45-4D04-A89C-C79FEFF92CC0}"/>
              </a:ext>
            </a:extLst>
          </p:cNvPr>
          <p:cNvCxnSpPr>
            <a:stCxn id="20" idx="3"/>
          </p:cNvCxnSpPr>
          <p:nvPr/>
        </p:nvCxnSpPr>
        <p:spPr>
          <a:xfrm flipV="1">
            <a:off x="2809703" y="4045527"/>
            <a:ext cx="917170" cy="28394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749546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4"/>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dirty="0">
                <a:latin typeface="Helvetica Neue"/>
                <a:ea typeface="Helvetica Neue"/>
                <a:cs typeface="Helvetica Neue"/>
                <a:sym typeface="Helvetica Neue"/>
              </a:rPr>
              <a:t>Providing Values for Input Variables</a:t>
            </a:r>
            <a:endParaRPr b="1" dirty="0">
              <a:latin typeface="Helvetica Neue"/>
              <a:ea typeface="Helvetica Neue"/>
              <a:cs typeface="Helvetica Neue"/>
              <a:sym typeface="Helvetica Neue"/>
            </a:endParaRPr>
          </a:p>
        </p:txBody>
      </p:sp>
      <p:sp>
        <p:nvSpPr>
          <p:cNvPr id="304" name="Google Shape;304;p44"/>
          <p:cNvSpPr txBox="1">
            <a:spLocks noGrp="1"/>
          </p:cNvSpPr>
          <p:nvPr>
            <p:ph type="subTitle" idx="1"/>
          </p:nvPr>
        </p:nvSpPr>
        <p:spPr>
          <a:prstGeom prst="rect">
            <a:avLst/>
          </a:prstGeom>
          <a:noFill/>
          <a:ln>
            <a:noFill/>
          </a:ln>
        </p:spPr>
        <p:txBody>
          <a:bodyPr spcFirstLastPara="1" wrap="square" lIns="67500" tIns="35100" rIns="68575" bIns="34275" anchor="t" anchorCtr="0">
            <a:noAutofit/>
          </a:bodyPr>
          <a:lstStyle/>
          <a:p>
            <a:pPr marL="342900" lvl="0" indent="-292100" algn="l" rtl="0">
              <a:lnSpc>
                <a:spcPct val="115000"/>
              </a:lnSpc>
              <a:spcBef>
                <a:spcPts val="0"/>
              </a:spcBef>
              <a:spcAft>
                <a:spcPts val="0"/>
              </a:spcAft>
              <a:buClr>
                <a:srgbClr val="000000"/>
              </a:buClr>
              <a:buSzPts val="2000"/>
              <a:buChar char="●"/>
            </a:pPr>
            <a:r>
              <a:rPr lang="en-US" sz="2000" dirty="0">
                <a:solidFill>
                  <a:srgbClr val="000000"/>
                </a:solidFill>
              </a:rPr>
              <a:t>Primarily used when executing Terraform via CLI</a:t>
            </a:r>
          </a:p>
          <a:p>
            <a:pPr marL="342900" lvl="0" indent="-292100" algn="l" rtl="0">
              <a:lnSpc>
                <a:spcPct val="115000"/>
              </a:lnSpc>
              <a:spcBef>
                <a:spcPts val="0"/>
              </a:spcBef>
              <a:spcAft>
                <a:spcPts val="0"/>
              </a:spcAft>
              <a:buClr>
                <a:srgbClr val="000000"/>
              </a:buClr>
              <a:buSzPts val="2000"/>
              <a:buChar char="●"/>
            </a:pPr>
            <a:r>
              <a:rPr lang="en-US" sz="2000" dirty="0">
                <a:solidFill>
                  <a:srgbClr val="000000"/>
                </a:solidFill>
              </a:rPr>
              <a:t>Not really used with Terraform Enterprise</a:t>
            </a:r>
          </a:p>
          <a:p>
            <a:pPr marL="342900" lvl="0" indent="-292100" algn="l" rtl="0">
              <a:lnSpc>
                <a:spcPct val="115000"/>
              </a:lnSpc>
              <a:spcBef>
                <a:spcPts val="0"/>
              </a:spcBef>
              <a:spcAft>
                <a:spcPts val="0"/>
              </a:spcAft>
              <a:buClr>
                <a:srgbClr val="000000"/>
              </a:buClr>
              <a:buSzPts val="2000"/>
              <a:buChar char="●"/>
            </a:pPr>
            <a:r>
              <a:rPr lang="en-US" sz="2000" dirty="0">
                <a:solidFill>
                  <a:srgbClr val="000000"/>
                </a:solidFill>
              </a:rPr>
              <a:t>Can “push” those variables + values to Enterprise (in files)</a:t>
            </a:r>
          </a:p>
          <a:p>
            <a:pPr marL="342900" lvl="0" indent="-292100" algn="l" rtl="0">
              <a:lnSpc>
                <a:spcPct val="115000"/>
              </a:lnSpc>
              <a:spcBef>
                <a:spcPts val="0"/>
              </a:spcBef>
              <a:spcAft>
                <a:spcPts val="0"/>
              </a:spcAft>
              <a:buClr>
                <a:srgbClr val="000000"/>
              </a:buClr>
              <a:buSzPts val="2000"/>
              <a:buChar char="●"/>
            </a:pPr>
            <a:r>
              <a:rPr lang="en-US" sz="2000" dirty="0">
                <a:solidFill>
                  <a:srgbClr val="000000"/>
                </a:solidFill>
              </a:rPr>
              <a:t>But manage from “Variables” section of the environment</a:t>
            </a:r>
          </a:p>
        </p:txBody>
      </p:sp>
      <p:sp>
        <p:nvSpPr>
          <p:cNvPr id="305" name="Google Shape;305;p44"/>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112</a:t>
            </a:fld>
            <a:endParaRPr/>
          </a:p>
        </p:txBody>
      </p:sp>
    </p:spTree>
    <p:extLst>
      <p:ext uri="{BB962C8B-B14F-4D97-AF65-F5344CB8AC3E}">
        <p14:creationId xmlns:p14="http://schemas.microsoft.com/office/powerpoint/2010/main" val="1756670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6"/>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State</a:t>
            </a:r>
            <a:endParaRPr b="1">
              <a:latin typeface="Helvetica Neue"/>
              <a:ea typeface="Helvetica Neue"/>
              <a:cs typeface="Helvetica Neue"/>
              <a:sym typeface="Helvetica Neue"/>
            </a:endParaRPr>
          </a:p>
        </p:txBody>
      </p:sp>
      <p:sp>
        <p:nvSpPr>
          <p:cNvPr id="388" name="Google Shape;388;p56"/>
          <p:cNvSpPr txBox="1">
            <a:spLocks noGrp="1"/>
          </p:cNvSpPr>
          <p:nvPr>
            <p:ph type="subTitle" idx="1"/>
          </p:nvPr>
        </p:nvSpPr>
        <p:spPr>
          <a:prstGeom prst="rect">
            <a:avLst/>
          </a:prstGeom>
          <a:noFill/>
          <a:ln>
            <a:noFill/>
          </a:ln>
        </p:spPr>
        <p:txBody>
          <a:bodyPr spcFirstLastPara="1" wrap="square" lIns="67500" tIns="35100" rIns="68575" bIns="34275" anchor="t" anchorCtr="0">
            <a:noAutofit/>
          </a:bodyPr>
          <a:lstStyle/>
          <a:p>
            <a:pPr marL="342900" marR="0" lvl="0" indent="-292100" algn="l" rtl="0">
              <a:lnSpc>
                <a:spcPct val="90000"/>
              </a:lnSpc>
              <a:spcBef>
                <a:spcPts val="0"/>
              </a:spcBef>
              <a:spcAft>
                <a:spcPts val="0"/>
              </a:spcAft>
              <a:buClr>
                <a:srgbClr val="000000"/>
              </a:buClr>
              <a:buSzPts val="2000"/>
              <a:buChar char="●"/>
            </a:pPr>
            <a:r>
              <a:rPr lang="en-US" sz="2000" dirty="0">
                <a:solidFill>
                  <a:srgbClr val="000000"/>
                </a:solidFill>
              </a:rPr>
              <a:t>Stores information about resources that are created by Terraform</a:t>
            </a:r>
            <a:endParaRPr sz="2000" dirty="0">
              <a:solidFill>
                <a:srgbClr val="000000"/>
              </a:solidFill>
            </a:endParaRPr>
          </a:p>
          <a:p>
            <a:pPr marL="685800" marR="0" lvl="1" indent="-292100" algn="l" rtl="0">
              <a:lnSpc>
                <a:spcPct val="90000"/>
              </a:lnSpc>
              <a:spcBef>
                <a:spcPts val="0"/>
              </a:spcBef>
              <a:spcAft>
                <a:spcPts val="0"/>
              </a:spcAft>
              <a:buClr>
                <a:srgbClr val="000000"/>
              </a:buClr>
              <a:buSzPts val="2000"/>
              <a:buChar char="○"/>
            </a:pPr>
            <a:r>
              <a:rPr lang="en-US" sz="2000" dirty="0">
                <a:solidFill>
                  <a:srgbClr val="000000"/>
                </a:solidFill>
              </a:rPr>
              <a:t>Also includes values computed by the provider APIs</a:t>
            </a:r>
            <a:endParaRPr sz="2000" dirty="0">
              <a:solidFill>
                <a:srgbClr val="000000"/>
              </a:solidFill>
            </a:endParaRPr>
          </a:p>
          <a:p>
            <a:pPr marL="685800" marR="0" lvl="0" indent="0" algn="l" rtl="0">
              <a:lnSpc>
                <a:spcPct val="90000"/>
              </a:lnSpc>
              <a:spcBef>
                <a:spcPts val="0"/>
              </a:spcBef>
              <a:spcAft>
                <a:spcPts val="0"/>
              </a:spcAft>
              <a:buNone/>
            </a:pPr>
            <a:endParaRPr sz="2000" dirty="0">
              <a:solidFill>
                <a:srgbClr val="000000"/>
              </a:solidFill>
            </a:endParaRPr>
          </a:p>
          <a:p>
            <a:pPr marL="342900" marR="0" lvl="0" indent="-292100" algn="l" rtl="0">
              <a:lnSpc>
                <a:spcPct val="90000"/>
              </a:lnSpc>
              <a:spcBef>
                <a:spcPts val="0"/>
              </a:spcBef>
              <a:spcAft>
                <a:spcPts val="0"/>
              </a:spcAft>
              <a:buClr>
                <a:srgbClr val="000000"/>
              </a:buClr>
              <a:buSzPts val="2000"/>
              <a:buChar char="●"/>
            </a:pPr>
            <a:r>
              <a:rPr lang="en-US" sz="2000" dirty="0">
                <a:solidFill>
                  <a:srgbClr val="000000"/>
                </a:solidFill>
              </a:rPr>
              <a:t>Local file</a:t>
            </a:r>
            <a:endParaRPr sz="2000" dirty="0">
              <a:solidFill>
                <a:srgbClr val="000000"/>
              </a:solidFill>
            </a:endParaRPr>
          </a:p>
          <a:p>
            <a:pPr marL="685800" marR="0" lvl="1" indent="-292100" algn="l" rtl="0">
              <a:lnSpc>
                <a:spcPct val="90000"/>
              </a:lnSpc>
              <a:spcBef>
                <a:spcPts val="0"/>
              </a:spcBef>
              <a:spcAft>
                <a:spcPts val="0"/>
              </a:spcAft>
              <a:buClr>
                <a:srgbClr val="000000"/>
              </a:buClr>
              <a:buSzPts val="2000"/>
              <a:buFont typeface="Consolas"/>
              <a:buChar char="○"/>
            </a:pPr>
            <a:r>
              <a:rPr lang="en-US" sz="2000" b="1" dirty="0">
                <a:solidFill>
                  <a:srgbClr val="000000"/>
                </a:solidFill>
                <a:latin typeface="Consolas"/>
                <a:ea typeface="Consolas"/>
                <a:cs typeface="Consolas"/>
                <a:sym typeface="Consolas"/>
              </a:rPr>
              <a:t>.</a:t>
            </a:r>
            <a:r>
              <a:rPr lang="en-US" sz="2000" b="1" dirty="0" err="1">
                <a:solidFill>
                  <a:srgbClr val="000000"/>
                </a:solidFill>
                <a:latin typeface="Consolas"/>
                <a:ea typeface="Consolas"/>
                <a:cs typeface="Consolas"/>
                <a:sym typeface="Consolas"/>
              </a:rPr>
              <a:t>tfstate</a:t>
            </a:r>
            <a:endParaRPr sz="2000" b="1" dirty="0">
              <a:solidFill>
                <a:srgbClr val="000000"/>
              </a:solidFill>
              <a:latin typeface="Consolas"/>
              <a:ea typeface="Consolas"/>
              <a:cs typeface="Consolas"/>
              <a:sym typeface="Consolas"/>
            </a:endParaRPr>
          </a:p>
          <a:p>
            <a:pPr marL="685800" marR="0" lvl="0" indent="0" algn="l" rtl="0">
              <a:lnSpc>
                <a:spcPct val="90000"/>
              </a:lnSpc>
              <a:spcBef>
                <a:spcPts val="0"/>
              </a:spcBef>
              <a:spcAft>
                <a:spcPts val="0"/>
              </a:spcAft>
              <a:buNone/>
            </a:pPr>
            <a:endParaRPr sz="2000" b="1" dirty="0">
              <a:solidFill>
                <a:srgbClr val="000000"/>
              </a:solidFill>
              <a:latin typeface="Consolas"/>
              <a:ea typeface="Consolas"/>
              <a:cs typeface="Consolas"/>
              <a:sym typeface="Consolas"/>
            </a:endParaRPr>
          </a:p>
          <a:p>
            <a:pPr marL="342900" marR="0" lvl="0" indent="-292100" algn="l" rtl="0">
              <a:lnSpc>
                <a:spcPct val="90000"/>
              </a:lnSpc>
              <a:spcBef>
                <a:spcPts val="0"/>
              </a:spcBef>
              <a:spcAft>
                <a:spcPts val="0"/>
              </a:spcAft>
              <a:buClr>
                <a:srgbClr val="000000"/>
              </a:buClr>
              <a:buSzPts val="2000"/>
              <a:buFont typeface="Consolas"/>
              <a:buChar char="●"/>
            </a:pPr>
            <a:r>
              <a:rPr lang="en-US" sz="2000" dirty="0">
                <a:solidFill>
                  <a:srgbClr val="000000"/>
                </a:solidFill>
              </a:rPr>
              <a:t>Or backends are also available…</a:t>
            </a:r>
            <a:endParaRPr sz="2000" dirty="0">
              <a:solidFill>
                <a:srgbClr val="000000"/>
              </a:solidFill>
            </a:endParaRPr>
          </a:p>
        </p:txBody>
      </p:sp>
      <p:sp>
        <p:nvSpPr>
          <p:cNvPr id="389" name="Google Shape;389;p56"/>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113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7"/>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Backends</a:t>
            </a:r>
            <a:endParaRPr b="1">
              <a:latin typeface="Helvetica Neue"/>
              <a:ea typeface="Helvetica Neue"/>
              <a:cs typeface="Helvetica Neue"/>
              <a:sym typeface="Helvetica Neue"/>
            </a:endParaRPr>
          </a:p>
        </p:txBody>
      </p:sp>
      <p:sp>
        <p:nvSpPr>
          <p:cNvPr id="395" name="Google Shape;395;p57"/>
          <p:cNvSpPr txBox="1">
            <a:spLocks noGrp="1"/>
          </p:cNvSpPr>
          <p:nvPr>
            <p:ph type="subTitle" idx="1"/>
          </p:nvPr>
        </p:nvSpPr>
        <p:spPr>
          <a:prstGeom prst="rect">
            <a:avLst/>
          </a:prstGeom>
          <a:noFill/>
          <a:ln>
            <a:noFill/>
          </a:ln>
        </p:spPr>
        <p:txBody>
          <a:bodyPr spcFirstLastPara="1" wrap="square" lIns="67500" tIns="35100" rIns="68575" bIns="34275" anchor="t" anchorCtr="0">
            <a:noAutofit/>
          </a:bodyPr>
          <a:lstStyle/>
          <a:p>
            <a:pPr marL="342900" lvl="0" indent="-292100" algn="l" rtl="0">
              <a:spcBef>
                <a:spcPts val="0"/>
              </a:spcBef>
              <a:spcAft>
                <a:spcPts val="0"/>
              </a:spcAft>
              <a:buClr>
                <a:srgbClr val="000000"/>
              </a:buClr>
              <a:buSzPts val="2000"/>
              <a:buChar char="●"/>
            </a:pPr>
            <a:r>
              <a:rPr lang="en-US" sz="2000" dirty="0"/>
              <a:t>D</a:t>
            </a:r>
            <a:r>
              <a:rPr lang="en-US" sz="2000" dirty="0">
                <a:solidFill>
                  <a:schemeClr val="dk1"/>
                </a:solidFill>
              </a:rPr>
              <a:t>etermines how state is loaded and how operations like </a:t>
            </a:r>
            <a:r>
              <a:rPr lang="en-US" sz="2000" b="1" dirty="0">
                <a:solidFill>
                  <a:schemeClr val="dk1"/>
                </a:solidFill>
                <a:latin typeface="Consolas"/>
                <a:ea typeface="Consolas"/>
                <a:cs typeface="Consolas"/>
                <a:sym typeface="Consolas"/>
              </a:rPr>
              <a:t>apply</a:t>
            </a:r>
            <a:r>
              <a:rPr lang="en-US" sz="2000" dirty="0">
                <a:solidFill>
                  <a:schemeClr val="dk1"/>
                </a:solidFill>
              </a:rPr>
              <a:t> are executed</a:t>
            </a:r>
            <a:endParaRPr sz="2000" dirty="0">
              <a:solidFill>
                <a:schemeClr val="dk1"/>
              </a:solidFill>
            </a:endParaRPr>
          </a:p>
          <a:p>
            <a:pPr marL="342900" lvl="0" indent="0" algn="l" rtl="0">
              <a:spcBef>
                <a:spcPts val="0"/>
              </a:spcBef>
              <a:spcAft>
                <a:spcPts val="0"/>
              </a:spcAft>
              <a:buNone/>
            </a:pPr>
            <a:endParaRPr sz="2000" dirty="0">
              <a:solidFill>
                <a:schemeClr val="dk1"/>
              </a:solidFill>
            </a:endParaRPr>
          </a:p>
          <a:p>
            <a:pPr marL="342900" lvl="0" indent="-292100" algn="l" rtl="0">
              <a:spcBef>
                <a:spcPts val="0"/>
              </a:spcBef>
              <a:spcAft>
                <a:spcPts val="0"/>
              </a:spcAft>
              <a:buClr>
                <a:schemeClr val="dk1"/>
              </a:buClr>
              <a:buSzPts val="2000"/>
              <a:buChar char="●"/>
            </a:pPr>
            <a:r>
              <a:rPr lang="en-US" sz="2000" dirty="0"/>
              <a:t>E</a:t>
            </a:r>
            <a:r>
              <a:rPr lang="en-US" sz="2000" dirty="0">
                <a:solidFill>
                  <a:schemeClr val="dk1"/>
                </a:solidFill>
              </a:rPr>
              <a:t>nables non-local file state storage, remote execution, etc.</a:t>
            </a:r>
            <a:endParaRPr sz="2000" dirty="0">
              <a:solidFill>
                <a:schemeClr val="dk1"/>
              </a:solidFill>
            </a:endParaRPr>
          </a:p>
          <a:p>
            <a:pPr marL="342900" lvl="0" indent="0" algn="l" rtl="0">
              <a:spcBef>
                <a:spcPts val="0"/>
              </a:spcBef>
              <a:spcAft>
                <a:spcPts val="0"/>
              </a:spcAft>
              <a:buNone/>
            </a:pPr>
            <a:endParaRPr sz="2000" dirty="0">
              <a:solidFill>
                <a:schemeClr val="dk1"/>
              </a:solidFill>
            </a:endParaRPr>
          </a:p>
          <a:p>
            <a:pPr marL="342900" lvl="0" indent="-292100" algn="l" rtl="0">
              <a:spcBef>
                <a:spcPts val="0"/>
              </a:spcBef>
              <a:spcAft>
                <a:spcPts val="0"/>
              </a:spcAft>
              <a:buClr>
                <a:schemeClr val="dk1"/>
              </a:buClr>
              <a:buSzPts val="2000"/>
              <a:buChar char="●"/>
            </a:pPr>
            <a:r>
              <a:rPr lang="en-US" sz="2000" dirty="0"/>
              <a:t>W</a:t>
            </a:r>
            <a:r>
              <a:rPr lang="en-US" sz="2000" dirty="0">
                <a:solidFill>
                  <a:schemeClr val="dk1"/>
                </a:solidFill>
              </a:rPr>
              <a:t>hy use a backend?	</a:t>
            </a:r>
            <a:endParaRPr sz="2000" dirty="0">
              <a:solidFill>
                <a:schemeClr val="dk1"/>
              </a:solidFill>
            </a:endParaRPr>
          </a:p>
          <a:p>
            <a:pPr marL="685800" lvl="1" indent="-292100" algn="l" rtl="0">
              <a:spcBef>
                <a:spcPts val="0"/>
              </a:spcBef>
              <a:spcAft>
                <a:spcPts val="0"/>
              </a:spcAft>
              <a:buClr>
                <a:schemeClr val="dk1"/>
              </a:buClr>
              <a:buSzPts val="2000"/>
              <a:buChar char="○"/>
            </a:pPr>
            <a:r>
              <a:rPr lang="en-US" sz="2000" dirty="0">
                <a:solidFill>
                  <a:schemeClr val="dk1"/>
                </a:solidFill>
              </a:rPr>
              <a:t>Can store their state remotely and protect it to prevent corruption</a:t>
            </a:r>
            <a:endParaRPr sz="2000" dirty="0">
              <a:solidFill>
                <a:schemeClr val="dk1"/>
              </a:solidFill>
            </a:endParaRPr>
          </a:p>
          <a:p>
            <a:pPr marL="1028700" lvl="2" indent="-292100" algn="l" rtl="0">
              <a:spcBef>
                <a:spcPts val="0"/>
              </a:spcBef>
              <a:spcAft>
                <a:spcPts val="0"/>
              </a:spcAft>
              <a:buClr>
                <a:schemeClr val="dk1"/>
              </a:buClr>
              <a:buSzPts val="2000"/>
              <a:buChar char="■"/>
            </a:pPr>
            <a:r>
              <a:rPr lang="en-US" sz="2000" dirty="0">
                <a:solidFill>
                  <a:schemeClr val="dk1"/>
                </a:solidFill>
              </a:rPr>
              <a:t>Some backends, e.g., </a:t>
            </a:r>
            <a:r>
              <a:rPr lang="en-US" sz="2000" i="1" dirty="0">
                <a:solidFill>
                  <a:schemeClr val="dk1"/>
                </a:solidFill>
              </a:rPr>
              <a:t>Terraform Cloud </a:t>
            </a:r>
            <a:r>
              <a:rPr lang="en-US" sz="2000" dirty="0">
                <a:solidFill>
                  <a:schemeClr val="dk1"/>
                </a:solidFill>
              </a:rPr>
              <a:t>automatically store all revisions</a:t>
            </a:r>
            <a:endParaRPr sz="2000" dirty="0">
              <a:solidFill>
                <a:schemeClr val="dk1"/>
              </a:solidFill>
            </a:endParaRPr>
          </a:p>
          <a:p>
            <a:pPr marL="685800" lvl="1" indent="-292100" algn="l" rtl="0">
              <a:spcBef>
                <a:spcPts val="0"/>
              </a:spcBef>
              <a:spcAft>
                <a:spcPts val="0"/>
              </a:spcAft>
              <a:buClr>
                <a:schemeClr val="dk1"/>
              </a:buClr>
              <a:buSzPts val="2000"/>
              <a:buChar char="○"/>
            </a:pPr>
            <a:r>
              <a:rPr lang="en-US" sz="2000" dirty="0">
                <a:solidFill>
                  <a:schemeClr val="dk1"/>
                </a:solidFill>
              </a:rPr>
              <a:t>Keep sensitive information off local disk</a:t>
            </a:r>
            <a:endParaRPr sz="2000" dirty="0">
              <a:solidFill>
                <a:schemeClr val="dk1"/>
              </a:solidFill>
            </a:endParaRPr>
          </a:p>
          <a:p>
            <a:pPr marL="685800" lvl="1" indent="-292100" algn="l" rtl="0">
              <a:spcBef>
                <a:spcPts val="0"/>
              </a:spcBef>
              <a:spcAft>
                <a:spcPts val="0"/>
              </a:spcAft>
              <a:buClr>
                <a:schemeClr val="dk1"/>
              </a:buClr>
              <a:buSzPts val="2000"/>
              <a:buChar char="○"/>
            </a:pPr>
            <a:r>
              <a:rPr lang="en-US" sz="2000" dirty="0">
                <a:solidFill>
                  <a:schemeClr val="dk1"/>
                </a:solidFill>
              </a:rPr>
              <a:t>Remote operations</a:t>
            </a:r>
            <a:endParaRPr sz="2000" dirty="0">
              <a:solidFill>
                <a:schemeClr val="dk1"/>
              </a:solidFill>
            </a:endParaRPr>
          </a:p>
          <a:p>
            <a:pPr marL="1028700" lvl="2" indent="-292100" algn="l" rtl="0">
              <a:spcBef>
                <a:spcPts val="0"/>
              </a:spcBef>
              <a:spcAft>
                <a:spcPts val="0"/>
              </a:spcAft>
              <a:buClr>
                <a:schemeClr val="dk1"/>
              </a:buClr>
              <a:buSzPts val="2000"/>
              <a:buChar char="■"/>
            </a:pPr>
            <a:r>
              <a:rPr lang="en-US" sz="2000" dirty="0">
                <a:solidFill>
                  <a:schemeClr val="dk1"/>
                </a:solidFill>
              </a:rPr>
              <a:t>Apply can take a </a:t>
            </a:r>
            <a:r>
              <a:rPr lang="en-US" sz="2000" i="1" dirty="0">
                <a:solidFill>
                  <a:schemeClr val="dk1"/>
                </a:solidFill>
              </a:rPr>
              <a:t>LONG</a:t>
            </a:r>
            <a:r>
              <a:rPr lang="en-US" sz="2000" dirty="0">
                <a:solidFill>
                  <a:schemeClr val="dk1"/>
                </a:solidFill>
              </a:rPr>
              <a:t> time for large infrastructures</a:t>
            </a:r>
            <a:endParaRPr sz="2000" dirty="0">
              <a:solidFill>
                <a:srgbClr val="000000"/>
              </a:solidFill>
            </a:endParaRPr>
          </a:p>
        </p:txBody>
      </p:sp>
      <p:sp>
        <p:nvSpPr>
          <p:cNvPr id="396" name="Google Shape;396;p57"/>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114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8"/>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Backends (cont’d)</a:t>
            </a:r>
            <a:endParaRPr b="1">
              <a:latin typeface="Helvetica Neue"/>
              <a:ea typeface="Helvetica Neue"/>
              <a:cs typeface="Helvetica Neue"/>
              <a:sym typeface="Helvetica Neue"/>
            </a:endParaRPr>
          </a:p>
        </p:txBody>
      </p:sp>
      <p:sp>
        <p:nvSpPr>
          <p:cNvPr id="402" name="Google Shape;402;p58"/>
          <p:cNvSpPr txBox="1">
            <a:spLocks noGrp="1"/>
          </p:cNvSpPr>
          <p:nvPr>
            <p:ph type="subTitle" idx="1"/>
          </p:nvPr>
        </p:nvSpPr>
        <p:spPr>
          <a:prstGeom prst="rect">
            <a:avLst/>
          </a:prstGeom>
          <a:noFill/>
          <a:ln>
            <a:noFill/>
          </a:ln>
        </p:spPr>
        <p:txBody>
          <a:bodyPr spcFirstLastPara="1" wrap="square" lIns="67500" tIns="35100" rIns="68575" bIns="34275" anchor="t" anchorCtr="0">
            <a:noAutofit/>
          </a:bodyPr>
          <a:lstStyle/>
          <a:p>
            <a:pPr marL="342900" lvl="0" indent="-292100" algn="l" rtl="0">
              <a:spcBef>
                <a:spcPts val="0"/>
              </a:spcBef>
              <a:spcAft>
                <a:spcPts val="0"/>
              </a:spcAft>
              <a:buClr>
                <a:schemeClr val="dk1"/>
              </a:buClr>
              <a:buSzPts val="2000"/>
              <a:buChar char="●"/>
            </a:pPr>
            <a:r>
              <a:rPr lang="en-US" sz="2000" dirty="0">
                <a:solidFill>
                  <a:srgbClr val="000000"/>
                </a:solidFill>
              </a:rPr>
              <a:t>Examples</a:t>
            </a:r>
            <a:endParaRPr sz="2000" dirty="0">
              <a:solidFill>
                <a:srgbClr val="000000"/>
              </a:solidFill>
            </a:endParaRPr>
          </a:p>
          <a:p>
            <a:pPr marL="685800" marR="0" lvl="1" indent="-292100" algn="l" rtl="0">
              <a:lnSpc>
                <a:spcPct val="90000"/>
              </a:lnSpc>
              <a:spcBef>
                <a:spcPts val="0"/>
              </a:spcBef>
              <a:spcAft>
                <a:spcPts val="0"/>
              </a:spcAft>
              <a:buClr>
                <a:srgbClr val="000000"/>
              </a:buClr>
              <a:buSzPts val="2000"/>
              <a:buChar char="○"/>
            </a:pPr>
            <a:r>
              <a:rPr lang="en-US" sz="2000" dirty="0">
                <a:solidFill>
                  <a:srgbClr val="000000"/>
                </a:solidFill>
              </a:rPr>
              <a:t>S3</a:t>
            </a:r>
          </a:p>
          <a:p>
            <a:pPr marL="685800" marR="0" lvl="1" indent="-292100" algn="l" rtl="0">
              <a:lnSpc>
                <a:spcPct val="90000"/>
              </a:lnSpc>
              <a:spcBef>
                <a:spcPts val="0"/>
              </a:spcBef>
              <a:spcAft>
                <a:spcPts val="0"/>
              </a:spcAft>
              <a:buClr>
                <a:srgbClr val="000000"/>
              </a:buClr>
              <a:buSzPts val="2000"/>
              <a:buChar char="○"/>
            </a:pPr>
            <a:r>
              <a:rPr lang="en-US" sz="2000" dirty="0">
                <a:solidFill>
                  <a:srgbClr val="000000"/>
                </a:solidFill>
              </a:rPr>
              <a:t>swift</a:t>
            </a:r>
            <a:endParaRPr sz="2000" dirty="0">
              <a:solidFill>
                <a:srgbClr val="000000"/>
              </a:solidFill>
            </a:endParaRPr>
          </a:p>
          <a:p>
            <a:pPr marL="685800" marR="0" lvl="1" indent="-292100" algn="l" rtl="0">
              <a:lnSpc>
                <a:spcPct val="90000"/>
              </a:lnSpc>
              <a:spcBef>
                <a:spcPts val="0"/>
              </a:spcBef>
              <a:spcAft>
                <a:spcPts val="0"/>
              </a:spcAft>
              <a:buClr>
                <a:srgbClr val="000000"/>
              </a:buClr>
              <a:buSzPts val="2000"/>
              <a:buChar char="○"/>
            </a:pPr>
            <a:r>
              <a:rPr lang="en-US" sz="2000" dirty="0">
                <a:solidFill>
                  <a:srgbClr val="000000"/>
                </a:solidFill>
              </a:rPr>
              <a:t>http</a:t>
            </a:r>
            <a:endParaRPr sz="2000" dirty="0">
              <a:solidFill>
                <a:srgbClr val="000000"/>
              </a:solidFill>
            </a:endParaRPr>
          </a:p>
          <a:p>
            <a:pPr marL="685800" lvl="1" indent="-292100" algn="l" rtl="0">
              <a:spcBef>
                <a:spcPts val="0"/>
              </a:spcBef>
              <a:spcAft>
                <a:spcPts val="0"/>
              </a:spcAft>
              <a:buClr>
                <a:schemeClr val="dk1"/>
              </a:buClr>
              <a:buSzPts val="2000"/>
              <a:buChar char="○"/>
            </a:pPr>
            <a:r>
              <a:rPr lang="en-US" sz="2000" dirty="0">
                <a:solidFill>
                  <a:schemeClr val="dk1"/>
                </a:solidFill>
              </a:rPr>
              <a:t>Terraform Enterprise</a:t>
            </a:r>
            <a:endParaRPr sz="2000" dirty="0">
              <a:solidFill>
                <a:schemeClr val="dk1"/>
              </a:solidFill>
            </a:endParaRPr>
          </a:p>
          <a:p>
            <a:pPr marL="685800" marR="0" lvl="1" indent="-292100" algn="l" rtl="0">
              <a:lnSpc>
                <a:spcPct val="90000"/>
              </a:lnSpc>
              <a:spcBef>
                <a:spcPts val="0"/>
              </a:spcBef>
              <a:spcAft>
                <a:spcPts val="0"/>
              </a:spcAft>
              <a:buClr>
                <a:srgbClr val="000000"/>
              </a:buClr>
              <a:buSzPts val="2000"/>
              <a:buChar char="○"/>
            </a:pPr>
            <a:r>
              <a:rPr lang="en-US" sz="2000" dirty="0">
                <a:solidFill>
                  <a:srgbClr val="000000"/>
                </a:solidFill>
              </a:rPr>
              <a:t>etc.</a:t>
            </a:r>
            <a:endParaRPr sz="2000" dirty="0">
              <a:solidFill>
                <a:srgbClr val="000000"/>
              </a:solidFill>
            </a:endParaRPr>
          </a:p>
        </p:txBody>
      </p:sp>
      <p:sp>
        <p:nvSpPr>
          <p:cNvPr id="403" name="Google Shape;403;p58"/>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115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64"/>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Providers</a:t>
            </a:r>
            <a:endParaRPr b="1">
              <a:latin typeface="Helvetica Neue"/>
              <a:ea typeface="Helvetica Neue"/>
              <a:cs typeface="Helvetica Neue"/>
              <a:sym typeface="Helvetica Neue"/>
            </a:endParaRPr>
          </a:p>
        </p:txBody>
      </p:sp>
      <p:sp>
        <p:nvSpPr>
          <p:cNvPr id="444" name="Google Shape;444;p64"/>
          <p:cNvSpPr txBox="1">
            <a:spLocks noGrp="1"/>
          </p:cNvSpPr>
          <p:nvPr>
            <p:ph type="subTitle" idx="1"/>
          </p:nvPr>
        </p:nvSpPr>
        <p:spPr>
          <a:prstGeom prst="rect">
            <a:avLst/>
          </a:prstGeom>
          <a:noFill/>
          <a:ln>
            <a:noFill/>
          </a:ln>
        </p:spPr>
        <p:txBody>
          <a:bodyPr spcFirstLastPara="1" wrap="square" lIns="67500" tIns="35100" rIns="68575" bIns="34275" anchor="t" anchorCtr="0">
            <a:noAutofit/>
          </a:bodyPr>
          <a:lstStyle/>
          <a:p>
            <a:pPr marL="342900" marR="0" lvl="0" indent="-279400" algn="l" rtl="0">
              <a:lnSpc>
                <a:spcPct val="115000"/>
              </a:lnSpc>
              <a:spcBef>
                <a:spcPts val="0"/>
              </a:spcBef>
              <a:spcAft>
                <a:spcPts val="0"/>
              </a:spcAft>
              <a:buClr>
                <a:srgbClr val="000000"/>
              </a:buClr>
              <a:buSzPts val="1800"/>
              <a:buChar char="●"/>
            </a:pPr>
            <a:r>
              <a:rPr lang="en-US" dirty="0">
                <a:solidFill>
                  <a:srgbClr val="000000"/>
                </a:solidFill>
              </a:rPr>
              <a:t>Responsible for understanding API interactions and exposing resources</a:t>
            </a:r>
            <a:endParaRPr dirty="0">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dirty="0" err="1">
                <a:solidFill>
                  <a:srgbClr val="000000"/>
                </a:solidFill>
              </a:rPr>
              <a:t>Hashicorp</a:t>
            </a:r>
            <a:r>
              <a:rPr lang="en-US" dirty="0">
                <a:solidFill>
                  <a:srgbClr val="000000"/>
                </a:solidFill>
              </a:rPr>
              <a:t> helps companies create providers to be added to ecosystem</a:t>
            </a:r>
            <a:endParaRPr dirty="0">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dirty="0">
                <a:solidFill>
                  <a:srgbClr val="000000"/>
                </a:solidFill>
              </a:rPr>
              <a:t>Declared in HCL config files as a </a:t>
            </a:r>
            <a:r>
              <a:rPr lang="en-US" b="1" dirty="0">
                <a:solidFill>
                  <a:srgbClr val="000000"/>
                </a:solidFill>
                <a:latin typeface="Consolas"/>
                <a:ea typeface="Consolas"/>
                <a:cs typeface="Consolas"/>
                <a:sym typeface="Consolas"/>
              </a:rPr>
              <a:t>provider</a:t>
            </a:r>
            <a:r>
              <a:rPr lang="en-US" dirty="0">
                <a:solidFill>
                  <a:srgbClr val="000000"/>
                </a:solidFill>
              </a:rPr>
              <a:t> stanza</a:t>
            </a:r>
            <a:endParaRPr dirty="0">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dirty="0">
                <a:solidFill>
                  <a:srgbClr val="000000"/>
                </a:solidFill>
              </a:rPr>
              <a:t>Each Terraform project can have multiple providers, even of the same type</a:t>
            </a:r>
            <a:endParaRPr dirty="0">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dirty="0">
                <a:solidFill>
                  <a:srgbClr val="000000"/>
                </a:solidFill>
              </a:rPr>
              <a:t>Describes resources, their inputs, outputs, and the logic to create and change them</a:t>
            </a:r>
            <a:endParaRPr dirty="0">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dirty="0">
                <a:solidFill>
                  <a:srgbClr val="000000"/>
                </a:solidFill>
              </a:rPr>
              <a:t>Many options</a:t>
            </a:r>
            <a:endParaRPr dirty="0">
              <a:solidFill>
                <a:srgbClr val="000000"/>
              </a:solidFill>
            </a:endParaRPr>
          </a:p>
          <a:p>
            <a:pPr marL="685800" marR="0" lvl="1" indent="-273050" algn="l" rtl="0">
              <a:lnSpc>
                <a:spcPct val="115000"/>
              </a:lnSpc>
              <a:spcBef>
                <a:spcPts val="0"/>
              </a:spcBef>
              <a:spcAft>
                <a:spcPts val="0"/>
              </a:spcAft>
              <a:buClr>
                <a:srgbClr val="000000"/>
              </a:buClr>
              <a:buSzPts val="1700"/>
              <a:buChar char="○"/>
            </a:pPr>
            <a:r>
              <a:rPr lang="en-US" sz="1600" dirty="0">
                <a:solidFill>
                  <a:srgbClr val="000000"/>
                </a:solidFill>
              </a:rPr>
              <a:t>AWS, GCP, Azure, and many </a:t>
            </a:r>
            <a:r>
              <a:rPr lang="en-US" sz="1600" dirty="0" err="1">
                <a:solidFill>
                  <a:srgbClr val="000000"/>
                </a:solidFill>
              </a:rPr>
              <a:t>many</a:t>
            </a:r>
            <a:r>
              <a:rPr lang="en-US" sz="1600" dirty="0">
                <a:solidFill>
                  <a:srgbClr val="000000"/>
                </a:solidFill>
              </a:rPr>
              <a:t> others</a:t>
            </a:r>
            <a:endParaRPr sz="1600" dirty="0">
              <a:solidFill>
                <a:srgbClr val="000000"/>
              </a:solidFill>
            </a:endParaRPr>
          </a:p>
          <a:p>
            <a:pPr marL="685800" marR="0" lvl="1" indent="-273050" algn="l" rtl="0">
              <a:lnSpc>
                <a:spcPct val="115000"/>
              </a:lnSpc>
              <a:spcBef>
                <a:spcPts val="0"/>
              </a:spcBef>
              <a:spcAft>
                <a:spcPts val="0"/>
              </a:spcAft>
              <a:buClr>
                <a:srgbClr val="000000"/>
              </a:buClr>
              <a:buSzPts val="1700"/>
              <a:buChar char="○"/>
            </a:pPr>
            <a:r>
              <a:rPr lang="en-US" sz="1600" dirty="0">
                <a:solidFill>
                  <a:srgbClr val="000000"/>
                </a:solidFill>
              </a:rPr>
              <a:t>providers available for non-infra services as well such as </a:t>
            </a:r>
            <a:r>
              <a:rPr lang="en-US" sz="1600" dirty="0" err="1">
                <a:solidFill>
                  <a:srgbClr val="000000"/>
                </a:solidFill>
              </a:rPr>
              <a:t>gmail</a:t>
            </a:r>
            <a:r>
              <a:rPr lang="en-US" sz="1600" dirty="0">
                <a:solidFill>
                  <a:srgbClr val="000000"/>
                </a:solidFill>
              </a:rPr>
              <a:t>, MySQL, and </a:t>
            </a:r>
            <a:r>
              <a:rPr lang="en-US" sz="1600" dirty="0" err="1">
                <a:solidFill>
                  <a:srgbClr val="000000"/>
                </a:solidFill>
              </a:rPr>
              <a:t>Pagerduty</a:t>
            </a:r>
            <a:endParaRPr sz="1600" dirty="0">
              <a:solidFill>
                <a:srgbClr val="000000"/>
              </a:solidFill>
            </a:endParaRPr>
          </a:p>
        </p:txBody>
      </p:sp>
      <p:sp>
        <p:nvSpPr>
          <p:cNvPr id="445" name="Google Shape;445;p64"/>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116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65"/>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sz="2000" b="1">
                <a:latin typeface="Helvetica Neue"/>
                <a:ea typeface="Helvetica Neue"/>
                <a:cs typeface="Helvetica Neue"/>
                <a:sym typeface="Helvetica Neue"/>
              </a:rPr>
              <a:t>The AWS Provider</a:t>
            </a:r>
            <a:endParaRPr sz="2000" b="1">
              <a:latin typeface="Helvetica Neue"/>
              <a:ea typeface="Helvetica Neue"/>
              <a:cs typeface="Helvetica Neue"/>
              <a:sym typeface="Helvetica Neue"/>
            </a:endParaRPr>
          </a:p>
        </p:txBody>
      </p:sp>
      <p:sp>
        <p:nvSpPr>
          <p:cNvPr id="451" name="Google Shape;451;p65"/>
          <p:cNvSpPr txBox="1">
            <a:spLocks noGrp="1"/>
          </p:cNvSpPr>
          <p:nvPr>
            <p:ph type="subTitle" idx="1"/>
          </p:nvPr>
        </p:nvSpPr>
        <p:spPr>
          <a:prstGeom prst="rect">
            <a:avLst/>
          </a:prstGeom>
          <a:noFill/>
          <a:ln>
            <a:noFill/>
          </a:ln>
        </p:spPr>
        <p:txBody>
          <a:bodyPr spcFirstLastPara="1" wrap="square" lIns="67500" tIns="35100" rIns="68575" bIns="34275" anchor="t" anchorCtr="0">
            <a:noAutofit/>
          </a:bodyPr>
          <a:lstStyle/>
          <a:p>
            <a:pPr marL="342900" marR="0" lvl="0" indent="-292100" algn="l" rtl="0">
              <a:lnSpc>
                <a:spcPct val="115000"/>
              </a:lnSpc>
              <a:spcBef>
                <a:spcPts val="0"/>
              </a:spcBef>
              <a:spcAft>
                <a:spcPts val="0"/>
              </a:spcAft>
              <a:buClr>
                <a:srgbClr val="000000"/>
              </a:buClr>
              <a:buSzPts val="2000"/>
              <a:buChar char="●"/>
            </a:pPr>
            <a:r>
              <a:rPr lang="en-US" sz="2000" dirty="0">
                <a:solidFill>
                  <a:srgbClr val="000000"/>
                </a:solidFill>
              </a:rPr>
              <a:t>Provider documentation</a:t>
            </a:r>
            <a:endParaRPr sz="2000" dirty="0">
              <a:solidFill>
                <a:srgbClr val="000000"/>
              </a:solidFill>
            </a:endParaRPr>
          </a:p>
          <a:p>
            <a:pPr marL="685800" marR="0" lvl="1" indent="-292100" algn="l" rtl="0">
              <a:lnSpc>
                <a:spcPct val="115000"/>
              </a:lnSpc>
              <a:spcBef>
                <a:spcPts val="0"/>
              </a:spcBef>
              <a:spcAft>
                <a:spcPts val="0"/>
              </a:spcAft>
              <a:buClr>
                <a:srgbClr val="000000"/>
              </a:buClr>
              <a:buSzPts val="2000"/>
              <a:buChar char="○"/>
            </a:pPr>
            <a:r>
              <a:rPr lang="en-US" sz="2000" u="sng" dirty="0">
                <a:solidFill>
                  <a:schemeClr val="hlink"/>
                </a:solidFill>
                <a:hlinkClick r:id="rId3"/>
              </a:rPr>
              <a:t>https://www.terraform.io/docs/providers/aws/index.html</a:t>
            </a:r>
            <a:r>
              <a:rPr lang="en-US" sz="2000" dirty="0">
                <a:solidFill>
                  <a:srgbClr val="000000"/>
                </a:solidFill>
              </a:rPr>
              <a:t> </a:t>
            </a:r>
            <a:endParaRPr sz="2000" dirty="0">
              <a:solidFill>
                <a:srgbClr val="000000"/>
              </a:solidFill>
            </a:endParaRPr>
          </a:p>
          <a:p>
            <a:pPr marL="0" marR="0" lvl="0" indent="0" algn="l" rtl="0">
              <a:lnSpc>
                <a:spcPct val="115000"/>
              </a:lnSpc>
              <a:spcBef>
                <a:spcPts val="0"/>
              </a:spcBef>
              <a:spcAft>
                <a:spcPts val="0"/>
              </a:spcAft>
              <a:buNone/>
            </a:pPr>
            <a:endParaRPr sz="2000" dirty="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dirty="0">
                <a:solidFill>
                  <a:srgbClr val="000000"/>
                </a:solidFill>
              </a:rPr>
              <a:t>HUGE amount of resources</a:t>
            </a:r>
            <a:endParaRPr sz="2000" dirty="0">
              <a:solidFill>
                <a:srgbClr val="000000"/>
              </a:solidFill>
            </a:endParaRPr>
          </a:p>
          <a:p>
            <a:pPr marL="0" marR="0" lvl="0" indent="0" algn="l" rtl="0">
              <a:lnSpc>
                <a:spcPct val="115000"/>
              </a:lnSpc>
              <a:spcBef>
                <a:spcPts val="0"/>
              </a:spcBef>
              <a:spcAft>
                <a:spcPts val="0"/>
              </a:spcAft>
              <a:buNone/>
            </a:pPr>
            <a:endParaRPr sz="2000" dirty="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dirty="0">
                <a:solidFill>
                  <a:srgbClr val="000000"/>
                </a:solidFill>
              </a:rPr>
              <a:t>Something like 8 resources per service on average</a:t>
            </a:r>
            <a:endParaRPr sz="2000" dirty="0">
              <a:solidFill>
                <a:srgbClr val="000000"/>
              </a:solidFill>
            </a:endParaRPr>
          </a:p>
        </p:txBody>
      </p:sp>
      <p:sp>
        <p:nvSpPr>
          <p:cNvPr id="2" name="Google Shape;445;p64">
            <a:extLst>
              <a:ext uri="{FF2B5EF4-FFF2-40B4-BE49-F238E27FC236}">
                <a16:creationId xmlns:a16="http://schemas.microsoft.com/office/drawing/2014/main" id="{41F2C394-6003-7813-8AA0-9025677E0747}"/>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117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66"/>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Configuring the Provider</a:t>
            </a:r>
            <a:endParaRPr b="1">
              <a:latin typeface="Helvetica Neue"/>
              <a:ea typeface="Helvetica Neue"/>
              <a:cs typeface="Helvetica Neue"/>
              <a:sym typeface="Helvetica Neue"/>
            </a:endParaRPr>
          </a:p>
        </p:txBody>
      </p:sp>
      <p:sp>
        <p:nvSpPr>
          <p:cNvPr id="459" name="Google Shape;459;p66"/>
          <p:cNvSpPr txBox="1">
            <a:spLocks noGrp="1"/>
          </p:cNvSpPr>
          <p:nvPr>
            <p:ph type="subTitle" idx="1"/>
          </p:nvPr>
        </p:nvSpPr>
        <p:spPr>
          <a:xfrm>
            <a:off x="613700" y="1401237"/>
            <a:ext cx="7625100" cy="3173100"/>
          </a:xfrm>
          <a:prstGeom prst="rect">
            <a:avLst/>
          </a:prstGeom>
          <a:solidFill>
            <a:srgbClr val="000000"/>
          </a:solidFill>
          <a:ln>
            <a:noFill/>
          </a:ln>
        </p:spPr>
        <p:txBody>
          <a:bodyPr spcFirstLastPara="1" wrap="square" lIns="342900" tIns="308600" rIns="342900" bIns="308600" anchor="t" anchorCtr="0">
            <a:noAutofit/>
          </a:bodyPr>
          <a:lstStyle/>
          <a:p>
            <a:pPr marL="0" lvl="0" indent="0" algn="l" rtl="0">
              <a:spcBef>
                <a:spcPts val="0"/>
              </a:spcBef>
              <a:spcAft>
                <a:spcPts val="0"/>
              </a:spcAft>
              <a:buNone/>
            </a:pPr>
            <a:endParaRPr sz="2400" b="1" dirty="0">
              <a:solidFill>
                <a:srgbClr val="FF9900"/>
              </a:solidFill>
              <a:latin typeface="Arial" panose="020B0604020202020204" pitchFamily="34" charset="0"/>
              <a:ea typeface="Courier"/>
              <a:cs typeface="Arial" panose="020B0604020202020204" pitchFamily="34" charset="0"/>
              <a:sym typeface="Courier"/>
            </a:endParaRPr>
          </a:p>
          <a:p>
            <a:pPr marL="0" lvl="0" indent="0" algn="l" rtl="0">
              <a:spcBef>
                <a:spcPts val="0"/>
              </a:spcBef>
              <a:spcAft>
                <a:spcPts val="0"/>
              </a:spcAft>
              <a:buNone/>
            </a:pPr>
            <a:endParaRPr sz="2400" b="1" dirty="0">
              <a:solidFill>
                <a:srgbClr val="FF9900"/>
              </a:solidFill>
              <a:latin typeface="Arial" panose="020B0604020202020204" pitchFamily="34" charset="0"/>
              <a:ea typeface="Courier"/>
              <a:cs typeface="Arial" panose="020B0604020202020204" pitchFamily="34" charset="0"/>
              <a:sym typeface="Courier"/>
            </a:endParaRPr>
          </a:p>
          <a:p>
            <a:pPr marL="0" lvl="0" indent="0" algn="l" rtl="0">
              <a:spcBef>
                <a:spcPts val="0"/>
              </a:spcBef>
              <a:spcAft>
                <a:spcPts val="0"/>
              </a:spcAft>
              <a:buNone/>
            </a:pPr>
            <a:r>
              <a:rPr lang="en-US" sz="2400" b="1" dirty="0">
                <a:solidFill>
                  <a:srgbClr val="FF9900"/>
                </a:solidFill>
                <a:latin typeface="Arial" panose="020B0604020202020204" pitchFamily="34" charset="0"/>
                <a:ea typeface="Courier"/>
                <a:cs typeface="Arial" panose="020B0604020202020204" pitchFamily="34" charset="0"/>
                <a:sym typeface="Courier"/>
              </a:rPr>
              <a:t>provider</a:t>
            </a:r>
            <a:r>
              <a:rPr lang="en-US" sz="2400" b="1" dirty="0">
                <a:solidFill>
                  <a:srgbClr val="FFFFFF"/>
                </a:solidFill>
                <a:latin typeface="Arial" panose="020B0604020202020204" pitchFamily="34" charset="0"/>
                <a:ea typeface="Courier"/>
                <a:cs typeface="Arial" panose="020B0604020202020204" pitchFamily="34" charset="0"/>
                <a:sym typeface="Courier"/>
              </a:rPr>
              <a:t> </a:t>
            </a:r>
            <a:r>
              <a:rPr lang="en-US" sz="2400" b="1" dirty="0">
                <a:solidFill>
                  <a:srgbClr val="6FA8DC"/>
                </a:solidFill>
                <a:latin typeface="Arial" panose="020B0604020202020204" pitchFamily="34" charset="0"/>
                <a:ea typeface="Courier"/>
                <a:cs typeface="Arial" panose="020B0604020202020204" pitchFamily="34" charset="0"/>
                <a:sym typeface="Courier"/>
              </a:rPr>
              <a:t>“</a:t>
            </a:r>
            <a:r>
              <a:rPr lang="en-US" sz="2400" b="1" dirty="0" err="1">
                <a:solidFill>
                  <a:srgbClr val="6FA8DC"/>
                </a:solidFill>
                <a:latin typeface="Arial" panose="020B0604020202020204" pitchFamily="34" charset="0"/>
                <a:ea typeface="Courier"/>
                <a:cs typeface="Arial" panose="020B0604020202020204" pitchFamily="34" charset="0"/>
                <a:sym typeface="Courier"/>
              </a:rPr>
              <a:t>aws</a:t>
            </a:r>
            <a:r>
              <a:rPr lang="en-US" sz="2400" b="1" dirty="0">
                <a:solidFill>
                  <a:srgbClr val="6FA8DC"/>
                </a:solidFill>
                <a:latin typeface="Arial" panose="020B0604020202020204" pitchFamily="34" charset="0"/>
                <a:ea typeface="Courier"/>
                <a:cs typeface="Arial" panose="020B0604020202020204" pitchFamily="34" charset="0"/>
                <a:sym typeface="Courier"/>
              </a:rPr>
              <a:t>”</a:t>
            </a:r>
            <a:r>
              <a:rPr lang="en-US" sz="2400" b="1" dirty="0">
                <a:solidFill>
                  <a:srgbClr val="FFFFFF"/>
                </a:solidFill>
                <a:latin typeface="Arial" panose="020B0604020202020204" pitchFamily="34" charset="0"/>
                <a:ea typeface="Courier"/>
                <a:cs typeface="Arial" panose="020B0604020202020204" pitchFamily="34" charset="0"/>
                <a:sym typeface="Courier"/>
              </a:rPr>
              <a:t> </a:t>
            </a:r>
            <a:r>
              <a:rPr lang="en-US" sz="2400" b="1" dirty="0">
                <a:solidFill>
                  <a:srgbClr val="C9DAF8"/>
                </a:solidFill>
                <a:latin typeface="Arial" panose="020B0604020202020204" pitchFamily="34" charset="0"/>
                <a:ea typeface="Courier"/>
                <a:cs typeface="Arial" panose="020B0604020202020204" pitchFamily="34" charset="0"/>
                <a:sym typeface="Courier"/>
              </a:rPr>
              <a:t>{</a:t>
            </a:r>
            <a:endParaRPr sz="2400" b="1" dirty="0">
              <a:solidFill>
                <a:srgbClr val="C9DAF8"/>
              </a:solidFill>
              <a:latin typeface="Arial" panose="020B0604020202020204" pitchFamily="34" charset="0"/>
              <a:ea typeface="Courier"/>
              <a:cs typeface="Arial" panose="020B0604020202020204" pitchFamily="34" charset="0"/>
              <a:sym typeface="Courier"/>
            </a:endParaRPr>
          </a:p>
          <a:p>
            <a:pPr marL="0" lvl="0" indent="0" algn="l" rtl="0">
              <a:spcBef>
                <a:spcPts val="0"/>
              </a:spcBef>
              <a:spcAft>
                <a:spcPts val="0"/>
              </a:spcAft>
              <a:buNone/>
            </a:pPr>
            <a:r>
              <a:rPr lang="en-US" sz="2400" b="1" dirty="0">
                <a:solidFill>
                  <a:srgbClr val="C9DAF8"/>
                </a:solidFill>
                <a:latin typeface="Arial" panose="020B0604020202020204" pitchFamily="34" charset="0"/>
                <a:ea typeface="Courier"/>
                <a:cs typeface="Arial" panose="020B0604020202020204" pitchFamily="34" charset="0"/>
                <a:sym typeface="Courier"/>
              </a:rPr>
              <a:t>  </a:t>
            </a:r>
            <a:r>
              <a:rPr lang="en-US" sz="2400" b="1" dirty="0">
                <a:solidFill>
                  <a:srgbClr val="8E7CC3"/>
                </a:solidFill>
                <a:latin typeface="Arial" panose="020B0604020202020204" pitchFamily="34" charset="0"/>
                <a:ea typeface="Courier"/>
                <a:cs typeface="Arial" panose="020B0604020202020204" pitchFamily="34" charset="0"/>
                <a:sym typeface="Courier"/>
              </a:rPr>
              <a:t>region</a:t>
            </a:r>
            <a:r>
              <a:rPr lang="en-US" sz="2400" b="1" dirty="0">
                <a:solidFill>
                  <a:srgbClr val="C9DAF8"/>
                </a:solidFill>
                <a:latin typeface="Arial" panose="020B0604020202020204" pitchFamily="34" charset="0"/>
                <a:ea typeface="Courier"/>
                <a:cs typeface="Arial" panose="020B0604020202020204" pitchFamily="34" charset="0"/>
                <a:sym typeface="Courier"/>
              </a:rPr>
              <a:t>     = </a:t>
            </a:r>
            <a:r>
              <a:rPr lang="en-US" sz="2400" b="1" dirty="0">
                <a:solidFill>
                  <a:srgbClr val="6AA84F"/>
                </a:solidFill>
                <a:latin typeface="Arial" panose="020B0604020202020204" pitchFamily="34" charset="0"/>
                <a:ea typeface="Courier"/>
                <a:cs typeface="Arial" panose="020B0604020202020204" pitchFamily="34" charset="0"/>
                <a:sym typeface="Courier"/>
              </a:rPr>
              <a:t>“us-west-1”</a:t>
            </a:r>
            <a:endParaRPr sz="2400" b="1" dirty="0">
              <a:solidFill>
                <a:srgbClr val="6AA84F"/>
              </a:solidFill>
              <a:latin typeface="Arial" panose="020B0604020202020204" pitchFamily="34" charset="0"/>
              <a:ea typeface="Courier"/>
              <a:cs typeface="Arial" panose="020B0604020202020204" pitchFamily="34" charset="0"/>
              <a:sym typeface="Courier"/>
            </a:endParaRPr>
          </a:p>
          <a:p>
            <a:pPr marL="0" lvl="0" indent="0" algn="l" rtl="0">
              <a:spcBef>
                <a:spcPts val="0"/>
              </a:spcBef>
              <a:spcAft>
                <a:spcPts val="0"/>
              </a:spcAft>
              <a:buNone/>
            </a:pPr>
            <a:r>
              <a:rPr lang="en-US" sz="2400" b="1" dirty="0">
                <a:solidFill>
                  <a:srgbClr val="C9DAF8"/>
                </a:solidFill>
                <a:latin typeface="Arial" panose="020B0604020202020204" pitchFamily="34" charset="0"/>
                <a:ea typeface="Courier"/>
                <a:cs typeface="Arial" panose="020B0604020202020204" pitchFamily="34" charset="0"/>
                <a:sym typeface="Courier"/>
              </a:rPr>
              <a:t>  </a:t>
            </a:r>
            <a:r>
              <a:rPr lang="en-US" sz="2400" b="1" dirty="0" err="1">
                <a:solidFill>
                  <a:srgbClr val="8E7CC3"/>
                </a:solidFill>
                <a:latin typeface="Arial" panose="020B0604020202020204" pitchFamily="34" charset="0"/>
                <a:ea typeface="Courier"/>
                <a:cs typeface="Arial" panose="020B0604020202020204" pitchFamily="34" charset="0"/>
                <a:sym typeface="Courier"/>
              </a:rPr>
              <a:t>access_key</a:t>
            </a:r>
            <a:r>
              <a:rPr lang="en-US" sz="2400" b="1" dirty="0">
                <a:solidFill>
                  <a:srgbClr val="C9DAF8"/>
                </a:solidFill>
                <a:latin typeface="Arial" panose="020B0604020202020204" pitchFamily="34" charset="0"/>
                <a:ea typeface="Courier"/>
                <a:cs typeface="Arial" panose="020B0604020202020204" pitchFamily="34" charset="0"/>
                <a:sym typeface="Courier"/>
              </a:rPr>
              <a:t> = </a:t>
            </a:r>
            <a:r>
              <a:rPr lang="en-US" sz="2400" b="1" dirty="0">
                <a:solidFill>
                  <a:srgbClr val="6AA84F"/>
                </a:solidFill>
                <a:latin typeface="Arial" panose="020B0604020202020204" pitchFamily="34" charset="0"/>
                <a:ea typeface="Courier"/>
                <a:cs typeface="Arial" panose="020B0604020202020204" pitchFamily="34" charset="0"/>
                <a:sym typeface="Courier"/>
              </a:rPr>
              <a:t>“[your access key]”</a:t>
            </a:r>
            <a:endParaRPr sz="2400" b="1" dirty="0">
              <a:solidFill>
                <a:srgbClr val="6AA84F"/>
              </a:solidFill>
              <a:latin typeface="Arial" panose="020B0604020202020204" pitchFamily="34" charset="0"/>
              <a:ea typeface="Courier"/>
              <a:cs typeface="Arial" panose="020B0604020202020204" pitchFamily="34" charset="0"/>
              <a:sym typeface="Courier"/>
            </a:endParaRPr>
          </a:p>
          <a:p>
            <a:pPr marL="0" lvl="0" indent="0" algn="l" rtl="0">
              <a:spcBef>
                <a:spcPts val="0"/>
              </a:spcBef>
              <a:spcAft>
                <a:spcPts val="0"/>
              </a:spcAft>
              <a:buNone/>
            </a:pPr>
            <a:r>
              <a:rPr lang="en-US" sz="2400" b="1" dirty="0">
                <a:solidFill>
                  <a:srgbClr val="C9DAF8"/>
                </a:solidFill>
                <a:latin typeface="Arial" panose="020B0604020202020204" pitchFamily="34" charset="0"/>
                <a:ea typeface="Courier"/>
                <a:cs typeface="Arial" panose="020B0604020202020204" pitchFamily="34" charset="0"/>
                <a:sym typeface="Courier"/>
              </a:rPr>
              <a:t>  </a:t>
            </a:r>
            <a:r>
              <a:rPr lang="en-US" sz="2400" b="1" dirty="0" err="1">
                <a:solidFill>
                  <a:srgbClr val="8E7CC3"/>
                </a:solidFill>
                <a:latin typeface="Arial" panose="020B0604020202020204" pitchFamily="34" charset="0"/>
                <a:ea typeface="Courier"/>
                <a:cs typeface="Arial" panose="020B0604020202020204" pitchFamily="34" charset="0"/>
                <a:sym typeface="Courier"/>
              </a:rPr>
              <a:t>secret_key</a:t>
            </a:r>
            <a:r>
              <a:rPr lang="en-US" sz="2400" b="1" dirty="0">
                <a:solidFill>
                  <a:srgbClr val="C9DAF8"/>
                </a:solidFill>
                <a:latin typeface="Arial" panose="020B0604020202020204" pitchFamily="34" charset="0"/>
                <a:ea typeface="Courier"/>
                <a:cs typeface="Arial" panose="020B0604020202020204" pitchFamily="34" charset="0"/>
                <a:sym typeface="Courier"/>
              </a:rPr>
              <a:t> = </a:t>
            </a:r>
            <a:r>
              <a:rPr lang="en-US" sz="2400" b="1" dirty="0">
                <a:solidFill>
                  <a:srgbClr val="6AA84F"/>
                </a:solidFill>
                <a:latin typeface="Arial" panose="020B0604020202020204" pitchFamily="34" charset="0"/>
                <a:ea typeface="Courier"/>
                <a:cs typeface="Arial" panose="020B0604020202020204" pitchFamily="34" charset="0"/>
                <a:sym typeface="Courier"/>
              </a:rPr>
              <a:t>“[your secret access key]”</a:t>
            </a:r>
            <a:endParaRPr sz="2400" b="1" dirty="0">
              <a:solidFill>
                <a:srgbClr val="6AA84F"/>
              </a:solidFill>
              <a:latin typeface="Arial" panose="020B0604020202020204" pitchFamily="34" charset="0"/>
              <a:ea typeface="Courier"/>
              <a:cs typeface="Arial" panose="020B0604020202020204" pitchFamily="34" charset="0"/>
              <a:sym typeface="Courier"/>
            </a:endParaRPr>
          </a:p>
          <a:p>
            <a:pPr marL="0" lvl="0" indent="0" algn="l" rtl="0">
              <a:spcBef>
                <a:spcPts val="0"/>
              </a:spcBef>
              <a:spcAft>
                <a:spcPts val="0"/>
              </a:spcAft>
              <a:buNone/>
            </a:pPr>
            <a:r>
              <a:rPr lang="en-US" sz="2400" b="1" dirty="0">
                <a:solidFill>
                  <a:srgbClr val="C9DAF8"/>
                </a:solidFill>
                <a:latin typeface="Arial" panose="020B0604020202020204" pitchFamily="34" charset="0"/>
                <a:ea typeface="Courier"/>
                <a:cs typeface="Arial" panose="020B0604020202020204" pitchFamily="34" charset="0"/>
                <a:sym typeface="Courier"/>
              </a:rPr>
              <a:t>}</a:t>
            </a:r>
            <a:endParaRPr sz="2400" b="1" dirty="0">
              <a:solidFill>
                <a:srgbClr val="FF9900"/>
              </a:solidFill>
              <a:latin typeface="Arial" panose="020B0604020202020204" pitchFamily="34" charset="0"/>
              <a:ea typeface="Courier"/>
              <a:cs typeface="Arial" panose="020B0604020202020204" pitchFamily="34" charset="0"/>
              <a:sym typeface="Courier"/>
            </a:endParaRPr>
          </a:p>
        </p:txBody>
      </p:sp>
      <p:sp>
        <p:nvSpPr>
          <p:cNvPr id="458" name="Google Shape;458;p66"/>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118</a:t>
            </a:fld>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69"/>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dirty="0">
                <a:latin typeface="Helvetica Neue"/>
                <a:ea typeface="Helvetica Neue"/>
                <a:cs typeface="Helvetica Neue"/>
                <a:sym typeface="Helvetica Neue"/>
              </a:rPr>
              <a:t>Output Variables</a:t>
            </a:r>
            <a:endParaRPr b="1" dirty="0">
              <a:latin typeface="Helvetica Neue"/>
              <a:ea typeface="Helvetica Neue"/>
              <a:cs typeface="Helvetica Neue"/>
              <a:sym typeface="Helvetica Neue"/>
            </a:endParaRPr>
          </a:p>
        </p:txBody>
      </p:sp>
      <p:sp>
        <p:nvSpPr>
          <p:cNvPr id="479" name="Google Shape;479;p69"/>
          <p:cNvSpPr txBox="1">
            <a:spLocks noGrp="1"/>
          </p:cNvSpPr>
          <p:nvPr>
            <p:ph type="subTitle" idx="1"/>
          </p:nvPr>
        </p:nvSpPr>
        <p:spPr>
          <a:xfrm>
            <a:off x="613700" y="1363272"/>
            <a:ext cx="7625100" cy="3173100"/>
          </a:xfrm>
          <a:prstGeom prst="rect">
            <a:avLst/>
          </a:prstGeom>
          <a:noFill/>
          <a:ln>
            <a:noFill/>
          </a:ln>
        </p:spPr>
        <p:txBody>
          <a:bodyPr spcFirstLastPara="1" wrap="square" lIns="67500" tIns="35100" rIns="68575" bIns="34275" anchor="t" anchorCtr="0">
            <a:noAutofit/>
          </a:bodyPr>
          <a:lstStyle/>
          <a:p>
            <a:pPr marL="342900" marR="0" lvl="0" indent="-292100" algn="l" rtl="0">
              <a:lnSpc>
                <a:spcPct val="115000"/>
              </a:lnSpc>
              <a:spcBef>
                <a:spcPts val="0"/>
              </a:spcBef>
              <a:spcAft>
                <a:spcPts val="0"/>
              </a:spcAft>
              <a:buClr>
                <a:srgbClr val="000000"/>
              </a:buClr>
              <a:buSzPts val="2000"/>
              <a:buChar char="●"/>
            </a:pPr>
            <a:r>
              <a:rPr lang="en-US" sz="2000" i="1" dirty="0">
                <a:solidFill>
                  <a:srgbClr val="000000"/>
                </a:solidFill>
              </a:rPr>
              <a:t>inputs</a:t>
            </a:r>
            <a:r>
              <a:rPr lang="en-US" sz="2000" dirty="0">
                <a:solidFill>
                  <a:srgbClr val="000000"/>
                </a:solidFill>
              </a:rPr>
              <a:t> to a Terraform config are declared with variables stanzas</a:t>
            </a:r>
            <a:endParaRPr sz="2000" dirty="0">
              <a:solidFill>
                <a:srgbClr val="000000"/>
              </a:solidFill>
            </a:endParaRPr>
          </a:p>
          <a:p>
            <a:pPr marL="342900" marR="0" lvl="0" indent="0" algn="l" rtl="0">
              <a:lnSpc>
                <a:spcPct val="115000"/>
              </a:lnSpc>
              <a:spcBef>
                <a:spcPts val="0"/>
              </a:spcBef>
              <a:spcAft>
                <a:spcPts val="0"/>
              </a:spcAft>
              <a:buNone/>
            </a:pPr>
            <a:endParaRPr sz="2000" dirty="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i="1" dirty="0">
                <a:solidFill>
                  <a:srgbClr val="000000"/>
                </a:solidFill>
              </a:rPr>
              <a:t>outputs</a:t>
            </a:r>
            <a:r>
              <a:rPr lang="en-US" sz="2000" dirty="0">
                <a:solidFill>
                  <a:srgbClr val="000000"/>
                </a:solidFill>
              </a:rPr>
              <a:t> are declared with a special output stanza</a:t>
            </a:r>
            <a:endParaRPr sz="2000" dirty="0">
              <a:solidFill>
                <a:srgbClr val="000000"/>
              </a:solidFill>
            </a:endParaRPr>
          </a:p>
          <a:p>
            <a:pPr marL="342900" marR="0" lvl="0" indent="0" algn="l" rtl="0">
              <a:lnSpc>
                <a:spcPct val="115000"/>
              </a:lnSpc>
              <a:spcBef>
                <a:spcPts val="0"/>
              </a:spcBef>
              <a:spcAft>
                <a:spcPts val="0"/>
              </a:spcAft>
              <a:buNone/>
            </a:pPr>
            <a:endParaRPr sz="2000" dirty="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dirty="0">
                <a:solidFill>
                  <a:srgbClr val="000000"/>
                </a:solidFill>
              </a:rPr>
              <a:t>Can be referenced through the modules interface or the CLI</a:t>
            </a:r>
            <a:endParaRPr sz="2000" dirty="0">
              <a:solidFill>
                <a:srgbClr val="000000"/>
              </a:solidFill>
            </a:endParaRPr>
          </a:p>
        </p:txBody>
      </p:sp>
      <p:sp>
        <p:nvSpPr>
          <p:cNvPr id="480" name="Google Shape;480;p69"/>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119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sz="3200" dirty="0"/>
              <a:t>DevOps – What it is &amp; why it’s valuable</a:t>
            </a:r>
          </a:p>
        </p:txBody>
      </p:sp>
      <p:sp>
        <p:nvSpPr>
          <p:cNvPr id="5" name="Slide Number Placeholder 4">
            <a:extLst>
              <a:ext uri="{FF2B5EF4-FFF2-40B4-BE49-F238E27FC236}">
                <a16:creationId xmlns:a16="http://schemas.microsoft.com/office/drawing/2014/main" id="{342872FD-5BA0-19D8-ABAD-BBD1307A9979}"/>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10361826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4"/>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dirty="0">
                <a:latin typeface="Helvetica Neue"/>
                <a:ea typeface="Helvetica Neue"/>
                <a:cs typeface="Helvetica Neue"/>
                <a:sym typeface="Helvetica Neue"/>
              </a:rPr>
              <a:t>Output Variables</a:t>
            </a:r>
            <a:endParaRPr b="1" dirty="0">
              <a:latin typeface="Helvetica Neue"/>
              <a:ea typeface="Helvetica Neue"/>
              <a:cs typeface="Helvetica Neue"/>
              <a:sym typeface="Helvetica Neue"/>
            </a:endParaRPr>
          </a:p>
        </p:txBody>
      </p:sp>
      <p:sp>
        <p:nvSpPr>
          <p:cNvPr id="304" name="Google Shape;304;p44"/>
          <p:cNvSpPr txBox="1">
            <a:spLocks noGrp="1"/>
          </p:cNvSpPr>
          <p:nvPr>
            <p:ph type="subTitle" idx="1"/>
          </p:nvPr>
        </p:nvSpPr>
        <p:spPr>
          <a:xfrm>
            <a:off x="613700" y="1354394"/>
            <a:ext cx="7625100" cy="3173100"/>
          </a:xfrm>
          <a:prstGeom prst="rect">
            <a:avLst/>
          </a:prstGeom>
          <a:noFill/>
          <a:ln>
            <a:noFill/>
          </a:ln>
        </p:spPr>
        <p:txBody>
          <a:bodyPr spcFirstLastPara="1" wrap="square" lIns="67500" tIns="35100" rIns="68575" bIns="34275" anchor="t" anchorCtr="0">
            <a:noAutofit/>
          </a:bodyPr>
          <a:lstStyle/>
          <a:p>
            <a:pPr marL="342900" lvl="0" indent="-292100" algn="l" rtl="0">
              <a:lnSpc>
                <a:spcPct val="115000"/>
              </a:lnSpc>
              <a:spcBef>
                <a:spcPts val="0"/>
              </a:spcBef>
              <a:spcAft>
                <a:spcPts val="0"/>
              </a:spcAft>
              <a:buClr>
                <a:srgbClr val="000000"/>
              </a:buClr>
              <a:buSzPts val="2000"/>
              <a:buChar char="●"/>
            </a:pPr>
            <a:r>
              <a:rPr lang="en-US" sz="2000" dirty="0">
                <a:solidFill>
                  <a:srgbClr val="000000"/>
                </a:solidFill>
              </a:rPr>
              <a:t>Output variable definitions support the following</a:t>
            </a:r>
          </a:p>
          <a:p>
            <a:pPr marL="800100" lvl="1" indent="-292100">
              <a:lnSpc>
                <a:spcPct val="115000"/>
              </a:lnSpc>
              <a:spcBef>
                <a:spcPts val="0"/>
              </a:spcBef>
              <a:buClr>
                <a:srgbClr val="000000"/>
              </a:buClr>
              <a:buSzPts val="2000"/>
              <a:buFont typeface="Courier New" panose="02070309020205020404" pitchFamily="49" charset="0"/>
              <a:buChar char="o"/>
            </a:pPr>
            <a:r>
              <a:rPr lang="en-US" sz="1800" dirty="0">
                <a:solidFill>
                  <a:srgbClr val="000000"/>
                </a:solidFill>
                <a:latin typeface="Helvetica Neue Light" panose="020B0604020202020204" charset="0"/>
                <a:ea typeface="Consolas"/>
                <a:cs typeface="Consolas"/>
                <a:sym typeface="Consolas"/>
              </a:rPr>
              <a:t>value – value to be returned as output</a:t>
            </a:r>
          </a:p>
          <a:p>
            <a:pPr marL="800100" lvl="1" indent="-292100">
              <a:lnSpc>
                <a:spcPct val="115000"/>
              </a:lnSpc>
              <a:spcBef>
                <a:spcPts val="0"/>
              </a:spcBef>
              <a:buClr>
                <a:srgbClr val="000000"/>
              </a:buClr>
              <a:buSzPts val="2000"/>
              <a:buFont typeface="Courier New" panose="02070309020205020404" pitchFamily="49" charset="0"/>
              <a:buChar char="o"/>
            </a:pPr>
            <a:r>
              <a:rPr lang="en-US" sz="1800" dirty="0">
                <a:solidFill>
                  <a:srgbClr val="000000"/>
                </a:solidFill>
                <a:latin typeface="Helvetica Neue Light" panose="020B0604020202020204" charset="0"/>
                <a:ea typeface="Consolas"/>
                <a:cs typeface="Consolas"/>
                <a:sym typeface="Consolas"/>
              </a:rPr>
              <a:t>description – string description/documentation</a:t>
            </a:r>
          </a:p>
          <a:p>
            <a:pPr marL="800100" lvl="1" indent="-292100">
              <a:lnSpc>
                <a:spcPct val="115000"/>
              </a:lnSpc>
              <a:spcBef>
                <a:spcPts val="0"/>
              </a:spcBef>
              <a:buClr>
                <a:srgbClr val="000000"/>
              </a:buClr>
              <a:buSzPts val="2000"/>
              <a:buFont typeface="Courier New" panose="02070309020205020404" pitchFamily="49" charset="0"/>
              <a:buChar char="o"/>
            </a:pPr>
            <a:r>
              <a:rPr lang="en-US" sz="1800" dirty="0">
                <a:solidFill>
                  <a:srgbClr val="000000"/>
                </a:solidFill>
                <a:latin typeface="Helvetica Neue Light" panose="020B0604020202020204" charset="0"/>
                <a:ea typeface="Consolas"/>
                <a:cs typeface="Consolas"/>
                <a:sym typeface="Consolas"/>
              </a:rPr>
              <a:t>sensitive – true or false; limits output as part of TF operations (plan or apply)</a:t>
            </a:r>
            <a:endParaRPr sz="1800" dirty="0">
              <a:solidFill>
                <a:srgbClr val="000000"/>
              </a:solidFill>
              <a:latin typeface="Helvetica Neue Light" panose="020B0604020202020204" charset="0"/>
              <a:ea typeface="Consolas"/>
              <a:cs typeface="Consolas"/>
              <a:sym typeface="Consolas"/>
            </a:endParaRPr>
          </a:p>
          <a:p>
            <a:pPr marL="0" marR="0" lvl="0" indent="0" algn="l" rtl="0">
              <a:lnSpc>
                <a:spcPct val="115000"/>
              </a:lnSpc>
              <a:spcBef>
                <a:spcPts val="0"/>
              </a:spcBef>
              <a:spcAft>
                <a:spcPts val="0"/>
              </a:spcAft>
              <a:buNone/>
            </a:pPr>
            <a:endParaRPr sz="2000" dirty="0">
              <a:solidFill>
                <a:srgbClr val="000000"/>
              </a:solidFill>
            </a:endParaRPr>
          </a:p>
        </p:txBody>
      </p:sp>
      <p:sp>
        <p:nvSpPr>
          <p:cNvPr id="305" name="Google Shape;305;p44"/>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120</a:t>
            </a:fld>
            <a:endParaRPr/>
          </a:p>
        </p:txBody>
      </p:sp>
    </p:spTree>
    <p:extLst>
      <p:ext uri="{BB962C8B-B14F-4D97-AF65-F5344CB8AC3E}">
        <p14:creationId xmlns:p14="http://schemas.microsoft.com/office/powerpoint/2010/main" val="377259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70"/>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Output Definition</a:t>
            </a:r>
            <a:endParaRPr b="1">
              <a:latin typeface="Helvetica Neue"/>
              <a:ea typeface="Helvetica Neue"/>
              <a:cs typeface="Helvetica Neue"/>
              <a:sym typeface="Helvetica Neue"/>
            </a:endParaRPr>
          </a:p>
        </p:txBody>
      </p:sp>
      <p:sp>
        <p:nvSpPr>
          <p:cNvPr id="487" name="Google Shape;487;p70"/>
          <p:cNvSpPr txBox="1">
            <a:spLocks noGrp="1"/>
          </p:cNvSpPr>
          <p:nvPr>
            <p:ph type="subTitle" idx="1"/>
          </p:nvPr>
        </p:nvSpPr>
        <p:spPr>
          <a:xfrm>
            <a:off x="613700" y="1383482"/>
            <a:ext cx="7625100" cy="3173100"/>
          </a:xfrm>
          <a:prstGeom prst="rect">
            <a:avLst/>
          </a:prstGeom>
          <a:solidFill>
            <a:srgbClr val="000000"/>
          </a:solidFill>
          <a:ln>
            <a:noFill/>
          </a:ln>
        </p:spPr>
        <p:txBody>
          <a:bodyPr spcFirstLastPara="1" wrap="square" lIns="342900" tIns="308600" rIns="342900" bIns="308600" anchor="t" anchorCtr="0">
            <a:noAutofit/>
          </a:bodyPr>
          <a:lstStyle/>
          <a:p>
            <a:pPr marL="0" lvl="0" indent="0" algn="l" rtl="0">
              <a:spcBef>
                <a:spcPts val="0"/>
              </a:spcBef>
              <a:spcAft>
                <a:spcPts val="0"/>
              </a:spcAft>
              <a:buNone/>
            </a:pPr>
            <a:endParaRPr sz="2400" b="1" dirty="0">
              <a:solidFill>
                <a:srgbClr val="FF9900"/>
              </a:solidFill>
              <a:latin typeface="Arial" panose="020B0604020202020204" pitchFamily="34" charset="0"/>
              <a:ea typeface="Courier"/>
              <a:cs typeface="Arial" panose="020B0604020202020204" pitchFamily="34" charset="0"/>
              <a:sym typeface="Courier"/>
            </a:endParaRPr>
          </a:p>
          <a:p>
            <a:pPr marL="0" lvl="0" indent="0" algn="l" rtl="0">
              <a:spcBef>
                <a:spcPts val="0"/>
              </a:spcBef>
              <a:spcAft>
                <a:spcPts val="0"/>
              </a:spcAft>
              <a:buNone/>
            </a:pPr>
            <a:endParaRPr sz="2400" b="1" dirty="0">
              <a:solidFill>
                <a:srgbClr val="FF9900"/>
              </a:solidFill>
              <a:latin typeface="Arial" panose="020B0604020202020204" pitchFamily="34" charset="0"/>
              <a:ea typeface="Courier"/>
              <a:cs typeface="Arial" panose="020B0604020202020204" pitchFamily="34" charset="0"/>
              <a:sym typeface="Courier"/>
            </a:endParaRPr>
          </a:p>
          <a:p>
            <a:pPr marL="0" lvl="0" indent="0" algn="l" rtl="0">
              <a:spcBef>
                <a:spcPts val="0"/>
              </a:spcBef>
              <a:spcAft>
                <a:spcPts val="0"/>
              </a:spcAft>
              <a:buNone/>
            </a:pPr>
            <a:r>
              <a:rPr lang="en-US" sz="2400" b="1" dirty="0">
                <a:solidFill>
                  <a:srgbClr val="FF9900"/>
                </a:solidFill>
                <a:latin typeface="Arial" panose="020B0604020202020204" pitchFamily="34" charset="0"/>
                <a:ea typeface="Courier"/>
                <a:cs typeface="Arial" panose="020B0604020202020204" pitchFamily="34" charset="0"/>
                <a:sym typeface="Courier"/>
              </a:rPr>
              <a:t>output</a:t>
            </a:r>
            <a:r>
              <a:rPr lang="en-US" sz="2400" b="1" dirty="0">
                <a:solidFill>
                  <a:srgbClr val="FFFFFF"/>
                </a:solidFill>
                <a:latin typeface="Arial" panose="020B0604020202020204" pitchFamily="34" charset="0"/>
                <a:ea typeface="Courier"/>
                <a:cs typeface="Arial" panose="020B0604020202020204" pitchFamily="34" charset="0"/>
                <a:sym typeface="Courier"/>
              </a:rPr>
              <a:t> </a:t>
            </a:r>
            <a:r>
              <a:rPr lang="en-US" sz="2400" b="1" dirty="0">
                <a:solidFill>
                  <a:srgbClr val="6FA8DC"/>
                </a:solidFill>
                <a:latin typeface="Arial" panose="020B0604020202020204" pitchFamily="34" charset="0"/>
                <a:ea typeface="Courier"/>
                <a:cs typeface="Arial" panose="020B0604020202020204" pitchFamily="34" charset="0"/>
                <a:sym typeface="Courier"/>
              </a:rPr>
              <a:t>“</a:t>
            </a:r>
            <a:r>
              <a:rPr lang="en-US" sz="2400" b="1" dirty="0" err="1">
                <a:solidFill>
                  <a:srgbClr val="6FA8DC"/>
                </a:solidFill>
                <a:latin typeface="Arial" panose="020B0604020202020204" pitchFamily="34" charset="0"/>
                <a:ea typeface="Courier"/>
                <a:cs typeface="Arial" panose="020B0604020202020204" pitchFamily="34" charset="0"/>
                <a:sym typeface="Courier"/>
              </a:rPr>
              <a:t>instance_public_ip</a:t>
            </a:r>
            <a:r>
              <a:rPr lang="en-US" sz="2400" b="1" dirty="0">
                <a:solidFill>
                  <a:srgbClr val="6FA8DC"/>
                </a:solidFill>
                <a:latin typeface="Arial" panose="020B0604020202020204" pitchFamily="34" charset="0"/>
                <a:ea typeface="Courier"/>
                <a:cs typeface="Arial" panose="020B0604020202020204" pitchFamily="34" charset="0"/>
                <a:sym typeface="Courier"/>
              </a:rPr>
              <a:t>”</a:t>
            </a:r>
            <a:r>
              <a:rPr lang="en-US" sz="2400" b="1" dirty="0">
                <a:solidFill>
                  <a:srgbClr val="FFFFFF"/>
                </a:solidFill>
                <a:latin typeface="Arial" panose="020B0604020202020204" pitchFamily="34" charset="0"/>
                <a:ea typeface="Courier"/>
                <a:cs typeface="Arial" panose="020B0604020202020204" pitchFamily="34" charset="0"/>
                <a:sym typeface="Courier"/>
              </a:rPr>
              <a:t> </a:t>
            </a:r>
            <a:r>
              <a:rPr lang="en-US" sz="2400" b="1" dirty="0">
                <a:solidFill>
                  <a:srgbClr val="C9DAF8"/>
                </a:solidFill>
                <a:latin typeface="Arial" panose="020B0604020202020204" pitchFamily="34" charset="0"/>
                <a:ea typeface="Courier"/>
                <a:cs typeface="Arial" panose="020B0604020202020204" pitchFamily="34" charset="0"/>
                <a:sym typeface="Courier"/>
              </a:rPr>
              <a:t>{</a:t>
            </a:r>
            <a:endParaRPr sz="2400" b="1" dirty="0">
              <a:solidFill>
                <a:srgbClr val="C9DAF8"/>
              </a:solidFill>
              <a:latin typeface="Arial" panose="020B0604020202020204" pitchFamily="34" charset="0"/>
              <a:ea typeface="Courier"/>
              <a:cs typeface="Arial" panose="020B0604020202020204" pitchFamily="34" charset="0"/>
              <a:sym typeface="Courier"/>
            </a:endParaRPr>
          </a:p>
          <a:p>
            <a:pPr marL="0" lvl="0" indent="0" algn="l" rtl="0">
              <a:spcBef>
                <a:spcPts val="0"/>
              </a:spcBef>
              <a:spcAft>
                <a:spcPts val="0"/>
              </a:spcAft>
              <a:buNone/>
            </a:pPr>
            <a:r>
              <a:rPr lang="en-US" sz="2400" b="1" dirty="0">
                <a:solidFill>
                  <a:srgbClr val="C9DAF8"/>
                </a:solidFill>
                <a:latin typeface="Arial" panose="020B0604020202020204" pitchFamily="34" charset="0"/>
                <a:ea typeface="Courier"/>
                <a:cs typeface="Arial" panose="020B0604020202020204" pitchFamily="34" charset="0"/>
                <a:sym typeface="Courier"/>
              </a:rPr>
              <a:t>  </a:t>
            </a:r>
            <a:r>
              <a:rPr lang="en-US" sz="2400" b="1" dirty="0">
                <a:solidFill>
                  <a:srgbClr val="8E7CC3"/>
                </a:solidFill>
                <a:latin typeface="Arial" panose="020B0604020202020204" pitchFamily="34" charset="0"/>
                <a:ea typeface="Courier"/>
                <a:cs typeface="Arial" panose="020B0604020202020204" pitchFamily="34" charset="0"/>
                <a:sym typeface="Courier"/>
              </a:rPr>
              <a:t>value</a:t>
            </a:r>
            <a:r>
              <a:rPr lang="en-US" sz="2400" b="1" dirty="0">
                <a:solidFill>
                  <a:srgbClr val="C9DAF8"/>
                </a:solidFill>
                <a:latin typeface="Arial" panose="020B0604020202020204" pitchFamily="34" charset="0"/>
                <a:ea typeface="Courier"/>
                <a:cs typeface="Arial" panose="020B0604020202020204" pitchFamily="34" charset="0"/>
                <a:sym typeface="Courier"/>
              </a:rPr>
              <a:t> = </a:t>
            </a:r>
            <a:r>
              <a:rPr lang="en-US" sz="2400" b="1" dirty="0" err="1">
                <a:solidFill>
                  <a:srgbClr val="6FA8DC"/>
                </a:solidFill>
                <a:latin typeface="Arial" panose="020B0604020202020204" pitchFamily="34" charset="0"/>
                <a:ea typeface="Courier"/>
                <a:cs typeface="Arial" panose="020B0604020202020204" pitchFamily="34" charset="0"/>
                <a:sym typeface="Courier"/>
              </a:rPr>
              <a:t>aws_instance</a:t>
            </a:r>
            <a:r>
              <a:rPr lang="en-US" sz="2400" b="1" dirty="0" err="1">
                <a:solidFill>
                  <a:srgbClr val="C9DAF8"/>
                </a:solidFill>
                <a:latin typeface="Arial" panose="020B0604020202020204" pitchFamily="34" charset="0"/>
                <a:ea typeface="Courier"/>
                <a:cs typeface="Arial" panose="020B0604020202020204" pitchFamily="34" charset="0"/>
                <a:sym typeface="Courier"/>
              </a:rPr>
              <a:t>.web.</a:t>
            </a:r>
            <a:r>
              <a:rPr lang="en-US" sz="2400" b="1" dirty="0" err="1">
                <a:solidFill>
                  <a:srgbClr val="8E7CC3"/>
                </a:solidFill>
                <a:latin typeface="Arial" panose="020B0604020202020204" pitchFamily="34" charset="0"/>
                <a:ea typeface="Courier"/>
                <a:cs typeface="Arial" panose="020B0604020202020204" pitchFamily="34" charset="0"/>
                <a:sym typeface="Courier"/>
              </a:rPr>
              <a:t>public_ip</a:t>
            </a:r>
            <a:endParaRPr sz="2400" b="1" dirty="0">
              <a:solidFill>
                <a:srgbClr val="6AA84F"/>
              </a:solidFill>
              <a:latin typeface="Arial" panose="020B0604020202020204" pitchFamily="34" charset="0"/>
              <a:ea typeface="Courier"/>
              <a:cs typeface="Arial" panose="020B0604020202020204" pitchFamily="34" charset="0"/>
              <a:sym typeface="Courier"/>
            </a:endParaRPr>
          </a:p>
          <a:p>
            <a:pPr marL="0" lvl="0" indent="0" algn="l" rtl="0">
              <a:spcBef>
                <a:spcPts val="0"/>
              </a:spcBef>
              <a:spcAft>
                <a:spcPts val="0"/>
              </a:spcAft>
              <a:buNone/>
            </a:pPr>
            <a:r>
              <a:rPr lang="en-US" sz="2400" b="1" dirty="0">
                <a:solidFill>
                  <a:srgbClr val="C9DAF8"/>
                </a:solidFill>
                <a:latin typeface="Arial" panose="020B0604020202020204" pitchFamily="34" charset="0"/>
                <a:ea typeface="Courier"/>
                <a:cs typeface="Arial" panose="020B0604020202020204" pitchFamily="34" charset="0"/>
                <a:sym typeface="Courier"/>
              </a:rPr>
              <a:t>}</a:t>
            </a:r>
            <a:endParaRPr sz="2400" b="1" dirty="0">
              <a:solidFill>
                <a:srgbClr val="FF9900"/>
              </a:solidFill>
              <a:latin typeface="Arial" panose="020B0604020202020204" pitchFamily="34" charset="0"/>
              <a:ea typeface="Courier"/>
              <a:cs typeface="Arial" panose="020B0604020202020204" pitchFamily="34" charset="0"/>
              <a:sym typeface="Courier"/>
            </a:endParaRPr>
          </a:p>
        </p:txBody>
      </p:sp>
      <p:sp>
        <p:nvSpPr>
          <p:cNvPr id="486" name="Google Shape;486;p70"/>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121</a:t>
            </a:fld>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3DB4F-5300-5E40-982D-0BF7D49EF984}"/>
              </a:ext>
            </a:extLst>
          </p:cNvPr>
          <p:cNvSpPr>
            <a:spLocks noGrp="1"/>
          </p:cNvSpPr>
          <p:nvPr>
            <p:ph type="title"/>
          </p:nvPr>
        </p:nvSpPr>
        <p:spPr/>
        <p:txBody>
          <a:bodyPr/>
          <a:lstStyle/>
          <a:p>
            <a:r>
              <a:rPr lang="en-US" dirty="0"/>
              <a:t>Demo</a:t>
            </a:r>
          </a:p>
        </p:txBody>
      </p:sp>
      <p:sp>
        <p:nvSpPr>
          <p:cNvPr id="4" name="Slide Number Placeholder 3">
            <a:extLst>
              <a:ext uri="{FF2B5EF4-FFF2-40B4-BE49-F238E27FC236}">
                <a16:creationId xmlns:a16="http://schemas.microsoft.com/office/drawing/2014/main" id="{EB8C0DA2-A7F3-D544-8297-0E2159B67F0C}"/>
              </a:ext>
            </a:extLst>
          </p:cNvPr>
          <p:cNvSpPr>
            <a:spLocks noGrp="1"/>
          </p:cNvSpPr>
          <p:nvPr>
            <p:ph type="sldNum" idx="12"/>
          </p:nvPr>
        </p:nvSpPr>
        <p:spPr/>
        <p:txBody>
          <a:bodyPr/>
          <a:lstStyle/>
          <a:p>
            <a:fld id="{00000000-1234-1234-1234-123412341234}" type="slidenum">
              <a:rPr lang="en-US" smtClean="0"/>
              <a:pPr/>
              <a:t>122</a:t>
            </a:fld>
            <a:endParaRPr lang="en-US"/>
          </a:p>
        </p:txBody>
      </p:sp>
      <p:sp>
        <p:nvSpPr>
          <p:cNvPr id="5" name="TextBox 4">
            <a:extLst>
              <a:ext uri="{FF2B5EF4-FFF2-40B4-BE49-F238E27FC236}">
                <a16:creationId xmlns:a16="http://schemas.microsoft.com/office/drawing/2014/main" id="{D8E20602-2BCB-4FA7-B429-FED74B5495B2}"/>
              </a:ext>
            </a:extLst>
          </p:cNvPr>
          <p:cNvSpPr txBox="1"/>
          <p:nvPr/>
        </p:nvSpPr>
        <p:spPr>
          <a:xfrm>
            <a:off x="1995328" y="2417861"/>
            <a:ext cx="6835806" cy="307777"/>
          </a:xfrm>
          <a:prstGeom prst="rect">
            <a:avLst/>
          </a:prstGeom>
          <a:noFill/>
        </p:spPr>
        <p:txBody>
          <a:bodyPr wrap="square">
            <a:spAutoFit/>
          </a:bodyPr>
          <a:lstStyle/>
          <a:p>
            <a:r>
              <a:rPr lang="en-US" dirty="0"/>
              <a:t>https://github.com/ludesdeveloper/terraform-lambda-golang</a:t>
            </a:r>
          </a:p>
        </p:txBody>
      </p:sp>
    </p:spTree>
    <p:extLst>
      <p:ext uri="{BB962C8B-B14F-4D97-AF65-F5344CB8AC3E}">
        <p14:creationId xmlns:p14="http://schemas.microsoft.com/office/powerpoint/2010/main" val="49910148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90" name="Google Shape;390;p53"/>
          <p:cNvPicPr preferRelativeResize="0"/>
          <p:nvPr/>
        </p:nvPicPr>
        <p:blipFill>
          <a:blip r:embed="rId3">
            <a:alphaModFix amt="37000"/>
          </a:blip>
          <a:stretch>
            <a:fillRect/>
          </a:stretch>
        </p:blipFill>
        <p:spPr>
          <a:xfrm>
            <a:off x="1369354" y="158875"/>
            <a:ext cx="5070393" cy="5143501"/>
          </a:xfrm>
          <a:prstGeom prst="rect">
            <a:avLst/>
          </a:prstGeom>
          <a:noFill/>
          <a:ln>
            <a:noFill/>
          </a:ln>
        </p:spPr>
      </p:pic>
      <p:sp>
        <p:nvSpPr>
          <p:cNvPr id="391" name="Google Shape;391;p53"/>
          <p:cNvSpPr/>
          <p:nvPr/>
        </p:nvSpPr>
        <p:spPr>
          <a:xfrm flipH="1">
            <a:off x="770425" y="2009875"/>
            <a:ext cx="22263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53"/>
          <p:cNvGrpSpPr/>
          <p:nvPr/>
        </p:nvGrpSpPr>
        <p:grpSpPr>
          <a:xfrm>
            <a:off x="4491032" y="1168875"/>
            <a:ext cx="4689327" cy="4991730"/>
            <a:chOff x="3458352" y="512656"/>
            <a:chExt cx="5769350" cy="5951747"/>
          </a:xfrm>
        </p:grpSpPr>
        <p:pic>
          <p:nvPicPr>
            <p:cNvPr id="393" name="Google Shape;393;p53"/>
            <p:cNvPicPr preferRelativeResize="0"/>
            <p:nvPr/>
          </p:nvPicPr>
          <p:blipFill>
            <a:blip r:embed="rId4">
              <a:alphaModFix amt="64000"/>
            </a:blip>
            <a:stretch>
              <a:fillRect/>
            </a:stretch>
          </p:blipFill>
          <p:spPr>
            <a:xfrm rot="-5400000">
              <a:off x="4778715" y="2015416"/>
              <a:ext cx="5951747" cy="2946227"/>
            </a:xfrm>
            <a:prstGeom prst="rect">
              <a:avLst/>
            </a:prstGeom>
            <a:noFill/>
            <a:ln>
              <a:noFill/>
            </a:ln>
          </p:spPr>
        </p:pic>
        <p:pic>
          <p:nvPicPr>
            <p:cNvPr id="394" name="Google Shape;394;p53"/>
            <p:cNvPicPr preferRelativeResize="0"/>
            <p:nvPr/>
          </p:nvPicPr>
          <p:blipFill>
            <a:blip r:embed="rId4">
              <a:alphaModFix amt="64000"/>
            </a:blip>
            <a:stretch>
              <a:fillRect/>
            </a:stretch>
          </p:blipFill>
          <p:spPr>
            <a:xfrm rot="-5400000">
              <a:off x="1955593" y="2015416"/>
              <a:ext cx="5951747" cy="2946227"/>
            </a:xfrm>
            <a:prstGeom prst="rect">
              <a:avLst/>
            </a:prstGeom>
            <a:noFill/>
            <a:ln>
              <a:noFill/>
            </a:ln>
          </p:spPr>
        </p:pic>
      </p:grpSp>
      <p:sp>
        <p:nvSpPr>
          <p:cNvPr id="395" name="Google Shape;395;p53"/>
          <p:cNvSpPr/>
          <p:nvPr/>
        </p:nvSpPr>
        <p:spPr>
          <a:xfrm rot="5400000">
            <a:off x="347275" y="2418450"/>
            <a:ext cx="9297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3"/>
          <p:cNvSpPr/>
          <p:nvPr/>
        </p:nvSpPr>
        <p:spPr>
          <a:xfrm rot="5400000">
            <a:off x="1932200" y="1005450"/>
            <a:ext cx="21240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3"/>
          <p:cNvSpPr txBox="1">
            <a:spLocks noGrp="1"/>
          </p:cNvSpPr>
          <p:nvPr>
            <p:ph type="title" idx="4294967295"/>
          </p:nvPr>
        </p:nvSpPr>
        <p:spPr>
          <a:xfrm>
            <a:off x="1038750" y="2333550"/>
            <a:ext cx="7164000" cy="2555400"/>
          </a:xfrm>
          <a:prstGeom prst="rect">
            <a:avLst/>
          </a:prstGeom>
        </p:spPr>
        <p:txBody>
          <a:bodyPr spcFirstLastPara="1" wrap="square" lIns="91400" tIns="91400" rIns="91400" bIns="91400" anchor="t" anchorCtr="0">
            <a:noAutofit/>
          </a:bodyPr>
          <a:lstStyle/>
          <a:p>
            <a:pPr marL="0" lvl="0" indent="0" algn="l" rtl="0">
              <a:lnSpc>
                <a:spcPct val="83000"/>
              </a:lnSpc>
              <a:spcBef>
                <a:spcPts val="0"/>
              </a:spcBef>
              <a:spcAft>
                <a:spcPts val="0"/>
              </a:spcAft>
              <a:buNone/>
            </a:pPr>
            <a:r>
              <a:rPr lang="en" sz="4500"/>
              <a:t>Thank you!</a:t>
            </a:r>
            <a:endParaRPr sz="4500"/>
          </a:p>
          <a:p>
            <a:pPr marL="0" lvl="0" indent="0" algn="l" rtl="0">
              <a:lnSpc>
                <a:spcPct val="83000"/>
              </a:lnSpc>
              <a:spcBef>
                <a:spcPts val="0"/>
              </a:spcBef>
              <a:spcAft>
                <a:spcPts val="0"/>
              </a:spcAft>
              <a:buNone/>
            </a:pPr>
            <a:endParaRPr sz="1900"/>
          </a:p>
          <a:p>
            <a:pPr marL="0" lvl="0" indent="0" algn="l" rtl="0">
              <a:lnSpc>
                <a:spcPct val="115000"/>
              </a:lnSpc>
              <a:spcBef>
                <a:spcPts val="0"/>
              </a:spcBef>
              <a:spcAft>
                <a:spcPts val="0"/>
              </a:spcAft>
              <a:buNone/>
            </a:pPr>
            <a:r>
              <a:rPr lang="en" sz="1900"/>
              <a:t>If you have additional questions, </a:t>
            </a:r>
            <a:br>
              <a:rPr lang="en" sz="1900"/>
            </a:br>
            <a:r>
              <a:rPr lang="en" sz="1900"/>
              <a:t>please reach out to me at:</a:t>
            </a:r>
            <a:endParaRPr sz="1900"/>
          </a:p>
          <a:p>
            <a:pPr marL="0" lvl="0" indent="0" algn="l" rtl="0">
              <a:lnSpc>
                <a:spcPct val="115000"/>
              </a:lnSpc>
              <a:spcBef>
                <a:spcPts val="0"/>
              </a:spcBef>
              <a:spcAft>
                <a:spcPts val="0"/>
              </a:spcAft>
              <a:buNone/>
            </a:pPr>
            <a:r>
              <a:rPr lang="en" sz="1900"/>
              <a:t>(email address)</a:t>
            </a:r>
            <a:endParaRPr sz="1900"/>
          </a:p>
        </p:txBody>
      </p:sp>
      <p:pic>
        <p:nvPicPr>
          <p:cNvPr id="398" name="Google Shape;398;p53" descr="Google Shape;299;p42"/>
          <p:cNvPicPr preferRelativeResize="0"/>
          <p:nvPr/>
        </p:nvPicPr>
        <p:blipFill rotWithShape="1">
          <a:blip r:embed="rId5">
            <a:alphaModFix amt="38000"/>
          </a:blip>
          <a:srcRect/>
          <a:stretch/>
        </p:blipFill>
        <p:spPr>
          <a:xfrm>
            <a:off x="5053325" y="2333550"/>
            <a:ext cx="1179012" cy="866975"/>
          </a:xfrm>
          <a:prstGeom prst="rect">
            <a:avLst/>
          </a:prstGeom>
          <a:noFill/>
          <a:ln>
            <a:noFill/>
          </a:ln>
        </p:spPr>
      </p:pic>
      <p:pic>
        <p:nvPicPr>
          <p:cNvPr id="399" name="Google Shape;399;p53"/>
          <p:cNvPicPr preferRelativeResize="0"/>
          <p:nvPr/>
        </p:nvPicPr>
        <p:blipFill>
          <a:blip r:embed="rId6">
            <a:alphaModFix/>
          </a:blip>
          <a:stretch>
            <a:fillRect/>
          </a:stretch>
        </p:blipFill>
        <p:spPr>
          <a:xfrm>
            <a:off x="9306200" y="4594175"/>
            <a:ext cx="1355525" cy="294675"/>
          </a:xfrm>
          <a:prstGeom prst="rect">
            <a:avLst/>
          </a:prstGeom>
          <a:noFill/>
          <a:ln>
            <a:noFill/>
          </a:ln>
        </p:spPr>
      </p:pic>
      <p:pic>
        <p:nvPicPr>
          <p:cNvPr id="400" name="Google Shape;400;p53"/>
          <p:cNvPicPr preferRelativeResize="0"/>
          <p:nvPr/>
        </p:nvPicPr>
        <p:blipFill>
          <a:blip r:embed="rId7">
            <a:alphaModFix/>
          </a:blip>
          <a:stretch>
            <a:fillRect/>
          </a:stretch>
        </p:blipFill>
        <p:spPr>
          <a:xfrm>
            <a:off x="6848213" y="4187750"/>
            <a:ext cx="2049536" cy="9296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Approach Used In the “Olden” Times</a:t>
            </a:r>
          </a:p>
        </p:txBody>
      </p:sp>
      <p:pic>
        <p:nvPicPr>
          <p:cNvPr id="10" name="Graphic 9" descr="Silo with solid fill">
            <a:extLst>
              <a:ext uri="{FF2B5EF4-FFF2-40B4-BE49-F238E27FC236}">
                <a16:creationId xmlns:a16="http://schemas.microsoft.com/office/drawing/2014/main" id="{D91714BE-41F9-462D-99D4-DB3FD3AC2A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6915" y="1572406"/>
            <a:ext cx="685800" cy="685800"/>
          </a:xfrm>
          <a:prstGeom prst="rect">
            <a:avLst/>
          </a:prstGeom>
        </p:spPr>
      </p:pic>
      <p:sp>
        <p:nvSpPr>
          <p:cNvPr id="12" name="TextBox 11">
            <a:extLst>
              <a:ext uri="{FF2B5EF4-FFF2-40B4-BE49-F238E27FC236}">
                <a16:creationId xmlns:a16="http://schemas.microsoft.com/office/drawing/2014/main" id="{C6C68667-834D-4431-83CF-840E07F31CAF}"/>
              </a:ext>
            </a:extLst>
          </p:cNvPr>
          <p:cNvSpPr txBox="1"/>
          <p:nvPr/>
        </p:nvSpPr>
        <p:spPr>
          <a:xfrm>
            <a:off x="2583403" y="2240333"/>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pic>
        <p:nvPicPr>
          <p:cNvPr id="13" name="Graphic 12" descr="Silo with solid fill">
            <a:extLst>
              <a:ext uri="{FF2B5EF4-FFF2-40B4-BE49-F238E27FC236}">
                <a16:creationId xmlns:a16="http://schemas.microsoft.com/office/drawing/2014/main" id="{D94F8C27-E93F-4543-BE1C-7895714E7A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49694" y="1572406"/>
            <a:ext cx="685800" cy="685800"/>
          </a:xfrm>
          <a:prstGeom prst="rect">
            <a:avLst/>
          </a:prstGeom>
        </p:spPr>
      </p:pic>
      <p:sp>
        <p:nvSpPr>
          <p:cNvPr id="14" name="TextBox 13">
            <a:extLst>
              <a:ext uri="{FF2B5EF4-FFF2-40B4-BE49-F238E27FC236}">
                <a16:creationId xmlns:a16="http://schemas.microsoft.com/office/drawing/2014/main" id="{5FF67136-B46A-44CD-A3CB-B11B3ADF4B84}"/>
              </a:ext>
            </a:extLst>
          </p:cNvPr>
          <p:cNvSpPr txBox="1"/>
          <p:nvPr/>
        </p:nvSpPr>
        <p:spPr>
          <a:xfrm>
            <a:off x="5166182" y="2240333"/>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pic>
        <p:nvPicPr>
          <p:cNvPr id="18" name="Graphic 17" descr="Full Brick Wall with solid fill">
            <a:extLst>
              <a:ext uri="{FF2B5EF4-FFF2-40B4-BE49-F238E27FC236}">
                <a16:creationId xmlns:a16="http://schemas.microsoft.com/office/drawing/2014/main" id="{A37C01AF-1CA4-4970-95D2-C238B73672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50061" y="1666264"/>
            <a:ext cx="685800" cy="685800"/>
          </a:xfrm>
          <a:prstGeom prst="rect">
            <a:avLst/>
          </a:prstGeom>
        </p:spPr>
      </p:pic>
      <p:sp>
        <p:nvSpPr>
          <p:cNvPr id="19" name="Arc 18">
            <a:extLst>
              <a:ext uri="{FF2B5EF4-FFF2-40B4-BE49-F238E27FC236}">
                <a16:creationId xmlns:a16="http://schemas.microsoft.com/office/drawing/2014/main" id="{04C2CAB0-3FF9-4C03-9986-4C88160D6C63}"/>
              </a:ext>
            </a:extLst>
          </p:cNvPr>
          <p:cNvSpPr/>
          <p:nvPr/>
        </p:nvSpPr>
        <p:spPr>
          <a:xfrm>
            <a:off x="3711964" y="1499202"/>
            <a:ext cx="1561993" cy="392987"/>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21" name="Arc 20">
            <a:extLst>
              <a:ext uri="{FF2B5EF4-FFF2-40B4-BE49-F238E27FC236}">
                <a16:creationId xmlns:a16="http://schemas.microsoft.com/office/drawing/2014/main" id="{07BFF964-414A-48C3-9753-20506AE11491}"/>
              </a:ext>
            </a:extLst>
          </p:cNvPr>
          <p:cNvSpPr/>
          <p:nvPr/>
        </p:nvSpPr>
        <p:spPr>
          <a:xfrm rot="10800000">
            <a:off x="3666454" y="2126139"/>
            <a:ext cx="1561993" cy="392987"/>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20" name="TextBox 19">
            <a:extLst>
              <a:ext uri="{FF2B5EF4-FFF2-40B4-BE49-F238E27FC236}">
                <a16:creationId xmlns:a16="http://schemas.microsoft.com/office/drawing/2014/main" id="{65DF4793-040C-4038-98EF-CEF91564E4B4}"/>
              </a:ext>
            </a:extLst>
          </p:cNvPr>
          <p:cNvSpPr txBox="1"/>
          <p:nvPr/>
        </p:nvSpPr>
        <p:spPr>
          <a:xfrm>
            <a:off x="5273957" y="1360502"/>
            <a:ext cx="807047" cy="21190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#$@&amp;%*!!!</a:t>
            </a:r>
          </a:p>
        </p:txBody>
      </p:sp>
      <p:sp>
        <p:nvSpPr>
          <p:cNvPr id="23" name="TextBox 22">
            <a:extLst>
              <a:ext uri="{FF2B5EF4-FFF2-40B4-BE49-F238E27FC236}">
                <a16:creationId xmlns:a16="http://schemas.microsoft.com/office/drawing/2014/main" id="{321AA2B3-82B9-451A-9774-AB4A4B4A270B}"/>
              </a:ext>
            </a:extLst>
          </p:cNvPr>
          <p:cNvSpPr txBox="1"/>
          <p:nvPr/>
        </p:nvSpPr>
        <p:spPr>
          <a:xfrm>
            <a:off x="2666891" y="2466258"/>
            <a:ext cx="807047" cy="21190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#$@&amp;%*!!!</a:t>
            </a:r>
          </a:p>
        </p:txBody>
      </p:sp>
      <p:sp>
        <p:nvSpPr>
          <p:cNvPr id="24" name="TextBox 23">
            <a:extLst>
              <a:ext uri="{FF2B5EF4-FFF2-40B4-BE49-F238E27FC236}">
                <a16:creationId xmlns:a16="http://schemas.microsoft.com/office/drawing/2014/main" id="{70AD9A6E-B6A6-4DCF-B58E-83DF72A68F8B}"/>
              </a:ext>
            </a:extLst>
          </p:cNvPr>
          <p:cNvSpPr txBox="1"/>
          <p:nvPr/>
        </p:nvSpPr>
        <p:spPr>
          <a:xfrm>
            <a:off x="2583402" y="2958117"/>
            <a:ext cx="4202570" cy="138755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Development &amp; Operations siloes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Lack of understanding of the other perspective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Lack of communication &amp; partnership</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“Fire and forget” engagement</a:t>
            </a:r>
          </a:p>
          <a:p>
            <a:pPr marL="243000" lvl="1" indent="-162000" defTabSz="685800">
              <a:spcAft>
                <a:spcPts val="450"/>
              </a:spcAft>
              <a:buClrTx/>
              <a:buSzPct val="100000"/>
              <a:buFont typeface="Trebuchet MS" panose="020B0603020202020204" pitchFamily="34" charset="0"/>
              <a:buChar char="•"/>
              <a:defRPr/>
            </a:pPr>
            <a:endParaRPr lang="en-US" sz="1350" kern="1200" dirty="0">
              <a:solidFill>
                <a:srgbClr val="575757"/>
              </a:solidFill>
              <a:latin typeface="Trebuchet MS" panose="020B0603020202020204" pitchFamily="34" charset="0"/>
            </a:endParaRPr>
          </a:p>
        </p:txBody>
      </p:sp>
    </p:spTree>
    <p:extLst>
      <p:ext uri="{BB962C8B-B14F-4D97-AF65-F5344CB8AC3E}">
        <p14:creationId xmlns:p14="http://schemas.microsoft.com/office/powerpoint/2010/main" val="2283529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a:extLst>
              <a:ext uri="{FF2B5EF4-FFF2-40B4-BE49-F238E27FC236}">
                <a16:creationId xmlns:a16="http://schemas.microsoft.com/office/drawing/2014/main" id="{CFF1694B-402B-4251-BF35-CFBA6482E7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223" y="1340803"/>
            <a:ext cx="750094" cy="942975"/>
          </a:xfrm>
          <a:prstGeom prst="rect">
            <a:avLst/>
          </a:prstGeom>
          <a:noFill/>
          <a:extLst>
            <a:ext uri="{909E8E84-426E-40DD-AFC4-6F175D3DCCD1}">
              <a14:hiddenFill xmlns:a14="http://schemas.microsoft.com/office/drawing/2010/main">
                <a:solidFill>
                  <a:srgbClr val="FFFFFF"/>
                </a:solidFill>
              </a14:hiddenFill>
            </a:ext>
          </a:extLst>
        </p:spPr>
      </p:pic>
      <p:pic>
        <p:nvPicPr>
          <p:cNvPr id="125954" name="Picture 2">
            <a:extLst>
              <a:ext uri="{FF2B5EF4-FFF2-40B4-BE49-F238E27FC236}">
                <a16:creationId xmlns:a16="http://schemas.microsoft.com/office/drawing/2014/main" id="{A1E2212D-E348-4B1C-A956-45F628C3C6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3443" y="1340803"/>
            <a:ext cx="750094" cy="942975"/>
          </a:xfrm>
          <a:prstGeom prst="rect">
            <a:avLst/>
          </a:prstGeom>
          <a:solidFill>
            <a:schemeClr val="accent1"/>
          </a:solidFill>
        </p:spPr>
      </p:pic>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DevOps – The New Way</a:t>
            </a:r>
          </a:p>
        </p:txBody>
      </p:sp>
      <p:sp>
        <p:nvSpPr>
          <p:cNvPr id="12" name="TextBox 11">
            <a:extLst>
              <a:ext uri="{FF2B5EF4-FFF2-40B4-BE49-F238E27FC236}">
                <a16:creationId xmlns:a16="http://schemas.microsoft.com/office/drawing/2014/main" id="{C6C68667-834D-4431-83CF-840E07F31CAF}"/>
              </a:ext>
            </a:extLst>
          </p:cNvPr>
          <p:cNvSpPr txBox="1"/>
          <p:nvPr/>
        </p:nvSpPr>
        <p:spPr>
          <a:xfrm>
            <a:off x="2752079" y="2160435"/>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sp>
        <p:nvSpPr>
          <p:cNvPr id="14" name="TextBox 13">
            <a:extLst>
              <a:ext uri="{FF2B5EF4-FFF2-40B4-BE49-F238E27FC236}">
                <a16:creationId xmlns:a16="http://schemas.microsoft.com/office/drawing/2014/main" id="{5FF67136-B46A-44CD-A3CB-B11B3ADF4B84}"/>
              </a:ext>
            </a:extLst>
          </p:cNvPr>
          <p:cNvSpPr txBox="1"/>
          <p:nvPr/>
        </p:nvSpPr>
        <p:spPr>
          <a:xfrm>
            <a:off x="5334858" y="2160435"/>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sp>
        <p:nvSpPr>
          <p:cNvPr id="24" name="TextBox 23">
            <a:extLst>
              <a:ext uri="{FF2B5EF4-FFF2-40B4-BE49-F238E27FC236}">
                <a16:creationId xmlns:a16="http://schemas.microsoft.com/office/drawing/2014/main" id="{70AD9A6E-B6A6-4DCF-B58E-83DF72A68F8B}"/>
              </a:ext>
            </a:extLst>
          </p:cNvPr>
          <p:cNvSpPr txBox="1"/>
          <p:nvPr/>
        </p:nvSpPr>
        <p:spPr>
          <a:xfrm>
            <a:off x="2752078" y="2878219"/>
            <a:ext cx="4202570" cy="180305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Development &amp; Operations work together</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Each understands &amp; appreciates the position of the other</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Good communication, partnership, &amp; collaboration</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Ongoing engagement – continuous improvement</a:t>
            </a:r>
          </a:p>
          <a:p>
            <a:pPr marL="243000" lvl="1" indent="-162000" defTabSz="685800">
              <a:spcAft>
                <a:spcPts val="450"/>
              </a:spcAft>
              <a:buClrTx/>
              <a:buSzPct val="100000"/>
              <a:buFont typeface="Trebuchet MS" panose="020B0603020202020204" pitchFamily="34" charset="0"/>
              <a:buChar char="•"/>
              <a:defRPr/>
            </a:pPr>
            <a:endParaRPr lang="en-US" sz="1350" kern="1200" dirty="0">
              <a:solidFill>
                <a:srgbClr val="575757"/>
              </a:solidFill>
              <a:latin typeface="Trebuchet MS" panose="020B0603020202020204" pitchFamily="34" charset="0"/>
            </a:endParaRPr>
          </a:p>
        </p:txBody>
      </p:sp>
      <p:pic>
        <p:nvPicPr>
          <p:cNvPr id="4" name="Graphic 3" descr="Handshake with solid fill">
            <a:extLst>
              <a:ext uri="{FF2B5EF4-FFF2-40B4-BE49-F238E27FC236}">
                <a16:creationId xmlns:a16="http://schemas.microsoft.com/office/drawing/2014/main" id="{DDF0EE53-09A8-4093-97FC-DCC7C3DBC2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27225" y="1597978"/>
            <a:ext cx="685800" cy="685800"/>
          </a:xfrm>
          <a:prstGeom prst="rect">
            <a:avLst/>
          </a:prstGeom>
        </p:spPr>
      </p:pic>
    </p:spTree>
    <p:extLst>
      <p:ext uri="{BB962C8B-B14F-4D97-AF65-F5344CB8AC3E}">
        <p14:creationId xmlns:p14="http://schemas.microsoft.com/office/powerpoint/2010/main" val="1002040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DevOps – The Three Ways</a:t>
            </a:r>
          </a:p>
        </p:txBody>
      </p:sp>
      <p:sp>
        <p:nvSpPr>
          <p:cNvPr id="24" name="TextBox 23">
            <a:extLst>
              <a:ext uri="{FF2B5EF4-FFF2-40B4-BE49-F238E27FC236}">
                <a16:creationId xmlns:a16="http://schemas.microsoft.com/office/drawing/2014/main" id="{70AD9A6E-B6A6-4DCF-B58E-83DF72A68F8B}"/>
              </a:ext>
            </a:extLst>
          </p:cNvPr>
          <p:cNvSpPr txBox="1"/>
          <p:nvPr/>
        </p:nvSpPr>
        <p:spPr>
          <a:xfrm>
            <a:off x="437061" y="2728604"/>
            <a:ext cx="8334971" cy="2618666"/>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Holistic vs. siloed view – success is defined by the performance of the entire system vs. a specific team or individual</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Starts with requirements (defined by the business) and not called “done” until value is delivered to the customer</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Target outcomes:</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Trebuchet MS" panose="020B0603020202020204" pitchFamily="34" charset="0"/>
              </a:rPr>
              <a:t>Known defect never passed to downstream teams</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Trebuchet MS" panose="020B0603020202020204" pitchFamily="34" charset="0"/>
              </a:rPr>
              <a:t>Favor global performance vs. focusing on local optimization</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Trebuchet MS" panose="020B0603020202020204" pitchFamily="34" charset="0"/>
              </a:rPr>
              <a:t>Goal is increased flow (value)</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Trebuchet MS" panose="020B0603020202020204" pitchFamily="34" charset="0"/>
              </a:rPr>
              <a:t>Asking ourselves the question: “What don’t I know about our systems?”</a:t>
            </a:r>
          </a:p>
          <a:p>
            <a:pPr marL="243000" lvl="1" indent="-162000" defTabSz="685800">
              <a:spcAft>
                <a:spcPts val="450"/>
              </a:spcAft>
              <a:buClrTx/>
              <a:buSzPct val="100000"/>
              <a:buFont typeface="Trebuchet MS" panose="020B0603020202020204" pitchFamily="34" charset="0"/>
              <a:buChar char="•"/>
              <a:defRPr/>
            </a:pPr>
            <a:endParaRPr lang="en-US" sz="1350" kern="1200" dirty="0">
              <a:solidFill>
                <a:srgbClr val="575757"/>
              </a:solidFill>
              <a:latin typeface="Trebuchet MS" panose="020B0603020202020204" pitchFamily="34" charset="0"/>
            </a:endParaRPr>
          </a:p>
        </p:txBody>
      </p:sp>
      <p:sp>
        <p:nvSpPr>
          <p:cNvPr id="7" name="TextBox 6">
            <a:extLst>
              <a:ext uri="{FF2B5EF4-FFF2-40B4-BE49-F238E27FC236}">
                <a16:creationId xmlns:a16="http://schemas.microsoft.com/office/drawing/2014/main" id="{2877A8A9-E749-44FF-BF65-75A4608C1D2C}"/>
              </a:ext>
            </a:extLst>
          </p:cNvPr>
          <p:cNvSpPr txBox="1"/>
          <p:nvPr/>
        </p:nvSpPr>
        <p:spPr>
          <a:xfrm>
            <a:off x="6725116" y="1591746"/>
            <a:ext cx="2309924" cy="49055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900" dirty="0">
                <a:solidFill>
                  <a:srgbClr val="575757"/>
                </a:solidFill>
              </a:rPr>
              <a:t>Source: Gene Kim (https://itrevolution.com/the-three-ways-principles-underpinning-devops/)</a:t>
            </a:r>
          </a:p>
        </p:txBody>
      </p:sp>
      <p:grpSp>
        <p:nvGrpSpPr>
          <p:cNvPr id="9" name="Group 8">
            <a:extLst>
              <a:ext uri="{FF2B5EF4-FFF2-40B4-BE49-F238E27FC236}">
                <a16:creationId xmlns:a16="http://schemas.microsoft.com/office/drawing/2014/main" id="{652A90A9-E616-4722-99E0-1F0C59D29EEC}"/>
              </a:ext>
            </a:extLst>
          </p:cNvPr>
          <p:cNvGrpSpPr/>
          <p:nvPr/>
        </p:nvGrpSpPr>
        <p:grpSpPr>
          <a:xfrm>
            <a:off x="2714521" y="921358"/>
            <a:ext cx="3714958" cy="1650392"/>
            <a:chOff x="3619361" y="1228478"/>
            <a:chExt cx="4953277" cy="2200522"/>
          </a:xfrm>
        </p:grpSpPr>
        <p:pic>
          <p:nvPicPr>
            <p:cNvPr id="15" name="Picture 2">
              <a:extLst>
                <a:ext uri="{FF2B5EF4-FFF2-40B4-BE49-F238E27FC236}">
                  <a16:creationId xmlns:a16="http://schemas.microsoft.com/office/drawing/2014/main" id="{CFF1694B-402B-4251-BF35-CFBA6482E7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4887"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5954" name="Picture 2">
              <a:extLst>
                <a:ext uri="{FF2B5EF4-FFF2-40B4-BE49-F238E27FC236}">
                  <a16:creationId xmlns:a16="http://schemas.microsoft.com/office/drawing/2014/main" id="{A1E2212D-E348-4B1C-A956-45F628C3C6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1181"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6C68667-834D-4431-83CF-840E07F31CAF}"/>
                </a:ext>
              </a:extLst>
            </p:cNvPr>
            <p:cNvSpPr txBox="1"/>
            <p:nvPr/>
          </p:nvSpPr>
          <p:spPr>
            <a:xfrm>
              <a:off x="3619361" y="3131050"/>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sp>
          <p:nvSpPr>
            <p:cNvPr id="14" name="TextBox 13">
              <a:extLst>
                <a:ext uri="{FF2B5EF4-FFF2-40B4-BE49-F238E27FC236}">
                  <a16:creationId xmlns:a16="http://schemas.microsoft.com/office/drawing/2014/main" id="{5FF67136-B46A-44CD-A3CB-B11B3ADF4B84}"/>
                </a:ext>
              </a:extLst>
            </p:cNvPr>
            <p:cNvSpPr txBox="1"/>
            <p:nvPr/>
          </p:nvSpPr>
          <p:spPr>
            <a:xfrm>
              <a:off x="7063067" y="3131050"/>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sp>
          <p:nvSpPr>
            <p:cNvPr id="5" name="Rectangle 4">
              <a:extLst>
                <a:ext uri="{FF2B5EF4-FFF2-40B4-BE49-F238E27FC236}">
                  <a16:creationId xmlns:a16="http://schemas.microsoft.com/office/drawing/2014/main" id="{7FF3631F-3066-494D-BD20-8E2C6DE084B2}"/>
                </a:ext>
              </a:extLst>
            </p:cNvPr>
            <p:cNvSpPr/>
            <p:nvPr/>
          </p:nvSpPr>
          <p:spPr>
            <a:xfrm>
              <a:off x="3821181" y="1824378"/>
              <a:ext cx="1000125" cy="297950"/>
            </a:xfrm>
            <a:prstGeom prst="rect">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Business</a:t>
              </a:r>
            </a:p>
          </p:txBody>
        </p:sp>
        <p:sp>
          <p:nvSpPr>
            <p:cNvPr id="11" name="Rectangle 10">
              <a:extLst>
                <a:ext uri="{FF2B5EF4-FFF2-40B4-BE49-F238E27FC236}">
                  <a16:creationId xmlns:a16="http://schemas.microsoft.com/office/drawing/2014/main" id="{021E8753-0326-4496-A02B-7733D5D1213D}"/>
                </a:ext>
              </a:extLst>
            </p:cNvPr>
            <p:cNvSpPr/>
            <p:nvPr/>
          </p:nvSpPr>
          <p:spPr>
            <a:xfrm>
              <a:off x="7264886" y="1824378"/>
              <a:ext cx="1000125" cy="297950"/>
            </a:xfrm>
            <a:prstGeom prst="rect">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Customer</a:t>
              </a:r>
            </a:p>
          </p:txBody>
        </p:sp>
        <p:sp>
          <p:nvSpPr>
            <p:cNvPr id="6" name="TextBox 5">
              <a:extLst>
                <a:ext uri="{FF2B5EF4-FFF2-40B4-BE49-F238E27FC236}">
                  <a16:creationId xmlns:a16="http://schemas.microsoft.com/office/drawing/2014/main" id="{A34A07DF-FDFD-4F7C-B6A4-D3A8F3E55C3B}"/>
                </a:ext>
              </a:extLst>
            </p:cNvPr>
            <p:cNvSpPr txBox="1"/>
            <p:nvPr/>
          </p:nvSpPr>
          <p:spPr>
            <a:xfrm>
              <a:off x="3706153" y="1228478"/>
              <a:ext cx="4866485" cy="43008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2"/>
                  </a:solidFill>
                </a:rPr>
                <a:t>The First Way: Flow/Systems Thinking</a:t>
              </a:r>
            </a:p>
          </p:txBody>
        </p:sp>
        <p:sp>
          <p:nvSpPr>
            <p:cNvPr id="16" name="Arc 15">
              <a:extLst>
                <a:ext uri="{FF2B5EF4-FFF2-40B4-BE49-F238E27FC236}">
                  <a16:creationId xmlns:a16="http://schemas.microsoft.com/office/drawing/2014/main" id="{AFA4F8E6-5568-4879-9D44-9E99F431762C}"/>
                </a:ext>
              </a:extLst>
            </p:cNvPr>
            <p:cNvSpPr/>
            <p:nvPr/>
          </p:nvSpPr>
          <p:spPr>
            <a:xfrm rot="10800000" flipH="1">
              <a:off x="5054671" y="2804970"/>
              <a:ext cx="2082657" cy="523982"/>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spTree>
    <p:extLst>
      <p:ext uri="{BB962C8B-B14F-4D97-AF65-F5344CB8AC3E}">
        <p14:creationId xmlns:p14="http://schemas.microsoft.com/office/powerpoint/2010/main" val="2327097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DevOps – The Three Ways</a:t>
            </a:r>
          </a:p>
        </p:txBody>
      </p:sp>
      <p:sp>
        <p:nvSpPr>
          <p:cNvPr id="24" name="TextBox 23">
            <a:extLst>
              <a:ext uri="{FF2B5EF4-FFF2-40B4-BE49-F238E27FC236}">
                <a16:creationId xmlns:a16="http://schemas.microsoft.com/office/drawing/2014/main" id="{70AD9A6E-B6A6-4DCF-B58E-83DF72A68F8B}"/>
              </a:ext>
            </a:extLst>
          </p:cNvPr>
          <p:cNvSpPr txBox="1"/>
          <p:nvPr/>
        </p:nvSpPr>
        <p:spPr>
          <a:xfrm>
            <a:off x="734850" y="2937749"/>
            <a:ext cx="7739393" cy="186717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Create right-to-left feedback loops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Shorten &amp; amplify so information needed to make continuous improvements &amp; continuous correction is readily available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Target outcomes:</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Trebuchet MS" panose="020B0603020202020204" pitchFamily="34" charset="0"/>
              </a:rPr>
              <a:t>Understanding all customer perspectives (internal &amp; external)</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Trebuchet MS" panose="020B0603020202020204" pitchFamily="34" charset="0"/>
              </a:rPr>
              <a:t>Responding to all customer concerns (internal &amp; external)</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Trebuchet MS" panose="020B0603020202020204" pitchFamily="34" charset="0"/>
              </a:rPr>
              <a:t>Knowledge is power!</a:t>
            </a:r>
          </a:p>
        </p:txBody>
      </p:sp>
      <p:sp>
        <p:nvSpPr>
          <p:cNvPr id="7" name="TextBox 6">
            <a:extLst>
              <a:ext uri="{FF2B5EF4-FFF2-40B4-BE49-F238E27FC236}">
                <a16:creationId xmlns:a16="http://schemas.microsoft.com/office/drawing/2014/main" id="{2877A8A9-E749-44FF-BF65-75A4608C1D2C}"/>
              </a:ext>
            </a:extLst>
          </p:cNvPr>
          <p:cNvSpPr txBox="1"/>
          <p:nvPr/>
        </p:nvSpPr>
        <p:spPr>
          <a:xfrm>
            <a:off x="6725116" y="1591746"/>
            <a:ext cx="2309924" cy="49055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900" dirty="0">
                <a:solidFill>
                  <a:srgbClr val="575757"/>
                </a:solidFill>
              </a:rPr>
              <a:t>Source: Gene Kim (https://itrevolution.com/the-three-ways-principles-underpinning-devops/)</a:t>
            </a:r>
          </a:p>
        </p:txBody>
      </p:sp>
      <p:grpSp>
        <p:nvGrpSpPr>
          <p:cNvPr id="9" name="Group 8">
            <a:extLst>
              <a:ext uri="{FF2B5EF4-FFF2-40B4-BE49-F238E27FC236}">
                <a16:creationId xmlns:a16="http://schemas.microsoft.com/office/drawing/2014/main" id="{652A90A9-E616-4722-99E0-1F0C59D29EEC}"/>
              </a:ext>
            </a:extLst>
          </p:cNvPr>
          <p:cNvGrpSpPr/>
          <p:nvPr/>
        </p:nvGrpSpPr>
        <p:grpSpPr>
          <a:xfrm>
            <a:off x="2714521" y="921358"/>
            <a:ext cx="3714958" cy="1650392"/>
            <a:chOff x="3619361" y="1228478"/>
            <a:chExt cx="4953277" cy="2200522"/>
          </a:xfrm>
        </p:grpSpPr>
        <p:pic>
          <p:nvPicPr>
            <p:cNvPr id="15" name="Picture 2">
              <a:extLst>
                <a:ext uri="{FF2B5EF4-FFF2-40B4-BE49-F238E27FC236}">
                  <a16:creationId xmlns:a16="http://schemas.microsoft.com/office/drawing/2014/main" id="{CFF1694B-402B-4251-BF35-CFBA6482E7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4887"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5954" name="Picture 2">
              <a:extLst>
                <a:ext uri="{FF2B5EF4-FFF2-40B4-BE49-F238E27FC236}">
                  <a16:creationId xmlns:a16="http://schemas.microsoft.com/office/drawing/2014/main" id="{A1E2212D-E348-4B1C-A956-45F628C3C6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1181"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6C68667-834D-4431-83CF-840E07F31CAF}"/>
                </a:ext>
              </a:extLst>
            </p:cNvPr>
            <p:cNvSpPr txBox="1"/>
            <p:nvPr/>
          </p:nvSpPr>
          <p:spPr>
            <a:xfrm>
              <a:off x="3619361" y="3131050"/>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sp>
          <p:nvSpPr>
            <p:cNvPr id="14" name="TextBox 13">
              <a:extLst>
                <a:ext uri="{FF2B5EF4-FFF2-40B4-BE49-F238E27FC236}">
                  <a16:creationId xmlns:a16="http://schemas.microsoft.com/office/drawing/2014/main" id="{5FF67136-B46A-44CD-A3CB-B11B3ADF4B84}"/>
                </a:ext>
              </a:extLst>
            </p:cNvPr>
            <p:cNvSpPr txBox="1"/>
            <p:nvPr/>
          </p:nvSpPr>
          <p:spPr>
            <a:xfrm>
              <a:off x="7063067" y="3131050"/>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sp>
          <p:nvSpPr>
            <p:cNvPr id="6" name="TextBox 5">
              <a:extLst>
                <a:ext uri="{FF2B5EF4-FFF2-40B4-BE49-F238E27FC236}">
                  <a16:creationId xmlns:a16="http://schemas.microsoft.com/office/drawing/2014/main" id="{A34A07DF-FDFD-4F7C-B6A4-D3A8F3E55C3B}"/>
                </a:ext>
              </a:extLst>
            </p:cNvPr>
            <p:cNvSpPr txBox="1"/>
            <p:nvPr/>
          </p:nvSpPr>
          <p:spPr>
            <a:xfrm>
              <a:off x="3706153" y="1228478"/>
              <a:ext cx="4866485" cy="43008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2"/>
                  </a:solidFill>
                </a:rPr>
                <a:t>The Second Way: Amplify Feedback Loops</a:t>
              </a:r>
            </a:p>
          </p:txBody>
        </p:sp>
        <p:sp>
          <p:nvSpPr>
            <p:cNvPr id="16" name="Arc 15">
              <a:extLst>
                <a:ext uri="{FF2B5EF4-FFF2-40B4-BE49-F238E27FC236}">
                  <a16:creationId xmlns:a16="http://schemas.microsoft.com/office/drawing/2014/main" id="{AFA4F8E6-5568-4879-9D44-9E99F431762C}"/>
                </a:ext>
              </a:extLst>
            </p:cNvPr>
            <p:cNvSpPr/>
            <p:nvPr/>
          </p:nvSpPr>
          <p:spPr>
            <a:xfrm rot="10800000" flipH="1">
              <a:off x="5054671" y="2804970"/>
              <a:ext cx="2082657" cy="523982"/>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sp>
        <p:nvSpPr>
          <p:cNvPr id="17" name="Arc 16">
            <a:extLst>
              <a:ext uri="{FF2B5EF4-FFF2-40B4-BE49-F238E27FC236}">
                <a16:creationId xmlns:a16="http://schemas.microsoft.com/office/drawing/2014/main" id="{4DB5F05F-BCFC-4B64-804F-080847842620}"/>
              </a:ext>
            </a:extLst>
          </p:cNvPr>
          <p:cNvSpPr/>
          <p:nvPr/>
        </p:nvSpPr>
        <p:spPr>
          <a:xfrm rot="10800000" flipV="1">
            <a:off x="3711649" y="1684955"/>
            <a:ext cx="1561993" cy="392987"/>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Tree>
    <p:extLst>
      <p:ext uri="{BB962C8B-B14F-4D97-AF65-F5344CB8AC3E}">
        <p14:creationId xmlns:p14="http://schemas.microsoft.com/office/powerpoint/2010/main" val="191750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DevOps – The Three Ways</a:t>
            </a:r>
          </a:p>
        </p:txBody>
      </p:sp>
      <p:sp>
        <p:nvSpPr>
          <p:cNvPr id="24" name="TextBox 23">
            <a:extLst>
              <a:ext uri="{FF2B5EF4-FFF2-40B4-BE49-F238E27FC236}">
                <a16:creationId xmlns:a16="http://schemas.microsoft.com/office/drawing/2014/main" id="{70AD9A6E-B6A6-4DCF-B58E-83DF72A68F8B}"/>
              </a:ext>
            </a:extLst>
          </p:cNvPr>
          <p:cNvSpPr txBox="1"/>
          <p:nvPr/>
        </p:nvSpPr>
        <p:spPr>
          <a:xfrm>
            <a:off x="734850" y="2937748"/>
            <a:ext cx="7739393" cy="213904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Culture that fosters:</a:t>
            </a:r>
          </a:p>
          <a:p>
            <a:pPr marL="724397" lvl="1" indent="-214313">
              <a:spcAft>
                <a:spcPts val="450"/>
              </a:spcAft>
              <a:buClrTx/>
              <a:buSzPct val="100000"/>
              <a:buFont typeface="Wingdings" panose="05000000000000000000" pitchFamily="2" charset="2"/>
              <a:buChar char="Ø"/>
              <a:defRPr/>
            </a:pPr>
            <a:r>
              <a:rPr lang="en-US" sz="1350" kern="1200" dirty="0">
                <a:solidFill>
                  <a:srgbClr val="575757"/>
                </a:solidFill>
                <a:latin typeface="Trebuchet MS" panose="020B0603020202020204" pitchFamily="34" charset="0"/>
              </a:rPr>
              <a:t>Continual experimentation, risk-taking, and learning from failure</a:t>
            </a:r>
          </a:p>
          <a:p>
            <a:pPr marL="724397" lvl="1" indent="-214313">
              <a:spcAft>
                <a:spcPts val="450"/>
              </a:spcAft>
              <a:buClrTx/>
              <a:buSzPct val="100000"/>
              <a:buFont typeface="Wingdings" panose="05000000000000000000" pitchFamily="2" charset="2"/>
              <a:buChar char="Ø"/>
              <a:defRPr/>
            </a:pPr>
            <a:r>
              <a:rPr lang="en-US" sz="1350" kern="1200" dirty="0">
                <a:solidFill>
                  <a:srgbClr val="575757"/>
                </a:solidFill>
                <a:latin typeface="Trebuchet MS" panose="020B0603020202020204" pitchFamily="34" charset="0"/>
              </a:rPr>
              <a:t>Practice makes perfect!</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Target outcomes:</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Trebuchet MS" panose="020B0603020202020204" pitchFamily="34" charset="0"/>
              </a:rPr>
              <a:t>Allocating time for continual improvement (e.g., resolution of technical debt as a standard “category” of work)</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Trebuchet MS" panose="020B0603020202020204" pitchFamily="34" charset="0"/>
              </a:rPr>
              <a:t>Taking risks and seeing them pay off – No guts no glory!</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Trebuchet MS" panose="020B0603020202020204" pitchFamily="34" charset="0"/>
              </a:rPr>
              <a:t>Expecting failure &amp; building resiliency into the process</a:t>
            </a:r>
          </a:p>
        </p:txBody>
      </p:sp>
      <p:sp>
        <p:nvSpPr>
          <p:cNvPr id="7" name="TextBox 6">
            <a:extLst>
              <a:ext uri="{FF2B5EF4-FFF2-40B4-BE49-F238E27FC236}">
                <a16:creationId xmlns:a16="http://schemas.microsoft.com/office/drawing/2014/main" id="{2877A8A9-E749-44FF-BF65-75A4608C1D2C}"/>
              </a:ext>
            </a:extLst>
          </p:cNvPr>
          <p:cNvSpPr txBox="1"/>
          <p:nvPr/>
        </p:nvSpPr>
        <p:spPr>
          <a:xfrm>
            <a:off x="6725116" y="1591746"/>
            <a:ext cx="2309924" cy="49055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900" dirty="0">
                <a:solidFill>
                  <a:srgbClr val="575757"/>
                </a:solidFill>
              </a:rPr>
              <a:t>Source: Gene Kim (https://itrevolution.com/the-three-ways-principles-underpinning-devops/)</a:t>
            </a:r>
          </a:p>
        </p:txBody>
      </p:sp>
      <p:grpSp>
        <p:nvGrpSpPr>
          <p:cNvPr id="9" name="Group 8">
            <a:extLst>
              <a:ext uri="{FF2B5EF4-FFF2-40B4-BE49-F238E27FC236}">
                <a16:creationId xmlns:a16="http://schemas.microsoft.com/office/drawing/2014/main" id="{652A90A9-E616-4722-99E0-1F0C59D29EEC}"/>
              </a:ext>
            </a:extLst>
          </p:cNvPr>
          <p:cNvGrpSpPr/>
          <p:nvPr/>
        </p:nvGrpSpPr>
        <p:grpSpPr>
          <a:xfrm>
            <a:off x="1922991" y="918972"/>
            <a:ext cx="5363110" cy="1652778"/>
            <a:chOff x="2563987" y="1225296"/>
            <a:chExt cx="7150813" cy="2203704"/>
          </a:xfrm>
        </p:grpSpPr>
        <p:pic>
          <p:nvPicPr>
            <p:cNvPr id="15" name="Picture 2">
              <a:extLst>
                <a:ext uri="{FF2B5EF4-FFF2-40B4-BE49-F238E27FC236}">
                  <a16:creationId xmlns:a16="http://schemas.microsoft.com/office/drawing/2014/main" id="{CFF1694B-402B-4251-BF35-CFBA6482E7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4887"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5954" name="Picture 2">
              <a:extLst>
                <a:ext uri="{FF2B5EF4-FFF2-40B4-BE49-F238E27FC236}">
                  <a16:creationId xmlns:a16="http://schemas.microsoft.com/office/drawing/2014/main" id="{A1E2212D-E348-4B1C-A956-45F628C3C6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1181"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6C68667-834D-4431-83CF-840E07F31CAF}"/>
                </a:ext>
              </a:extLst>
            </p:cNvPr>
            <p:cNvSpPr txBox="1"/>
            <p:nvPr/>
          </p:nvSpPr>
          <p:spPr>
            <a:xfrm>
              <a:off x="3619361" y="3131050"/>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sp>
          <p:nvSpPr>
            <p:cNvPr id="14" name="TextBox 13">
              <a:extLst>
                <a:ext uri="{FF2B5EF4-FFF2-40B4-BE49-F238E27FC236}">
                  <a16:creationId xmlns:a16="http://schemas.microsoft.com/office/drawing/2014/main" id="{5FF67136-B46A-44CD-A3CB-B11B3ADF4B84}"/>
                </a:ext>
              </a:extLst>
            </p:cNvPr>
            <p:cNvSpPr txBox="1"/>
            <p:nvPr/>
          </p:nvSpPr>
          <p:spPr>
            <a:xfrm>
              <a:off x="7063067" y="3131050"/>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sp>
          <p:nvSpPr>
            <p:cNvPr id="6" name="TextBox 5">
              <a:extLst>
                <a:ext uri="{FF2B5EF4-FFF2-40B4-BE49-F238E27FC236}">
                  <a16:creationId xmlns:a16="http://schemas.microsoft.com/office/drawing/2014/main" id="{A34A07DF-FDFD-4F7C-B6A4-D3A8F3E55C3B}"/>
                </a:ext>
              </a:extLst>
            </p:cNvPr>
            <p:cNvSpPr txBox="1"/>
            <p:nvPr/>
          </p:nvSpPr>
          <p:spPr>
            <a:xfrm>
              <a:off x="2563987" y="1225296"/>
              <a:ext cx="7150813" cy="43008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2"/>
                  </a:solidFill>
                </a:rPr>
                <a:t>The Third Way: </a:t>
              </a:r>
              <a:r>
                <a:rPr lang="en-US" sz="1350" u="sng" dirty="0">
                  <a:solidFill>
                    <a:schemeClr val="tx2"/>
                  </a:solidFill>
                </a:rPr>
                <a:t>Culture</a:t>
              </a:r>
              <a:r>
                <a:rPr lang="en-US" sz="1350" dirty="0">
                  <a:solidFill>
                    <a:schemeClr val="tx2"/>
                  </a:solidFill>
                </a:rPr>
                <a:t> of Continual Experimentation &amp; Learning</a:t>
              </a:r>
            </a:p>
          </p:txBody>
        </p:sp>
        <p:sp>
          <p:nvSpPr>
            <p:cNvPr id="16" name="Arc 15">
              <a:extLst>
                <a:ext uri="{FF2B5EF4-FFF2-40B4-BE49-F238E27FC236}">
                  <a16:creationId xmlns:a16="http://schemas.microsoft.com/office/drawing/2014/main" id="{AFA4F8E6-5568-4879-9D44-9E99F431762C}"/>
                </a:ext>
              </a:extLst>
            </p:cNvPr>
            <p:cNvSpPr/>
            <p:nvPr/>
          </p:nvSpPr>
          <p:spPr>
            <a:xfrm rot="10800000" flipH="1">
              <a:off x="5054671" y="2804970"/>
              <a:ext cx="2082657" cy="523982"/>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sp>
        <p:nvSpPr>
          <p:cNvPr id="17" name="Arc 16">
            <a:extLst>
              <a:ext uri="{FF2B5EF4-FFF2-40B4-BE49-F238E27FC236}">
                <a16:creationId xmlns:a16="http://schemas.microsoft.com/office/drawing/2014/main" id="{4DB5F05F-BCFC-4B64-804F-080847842620}"/>
              </a:ext>
            </a:extLst>
          </p:cNvPr>
          <p:cNvSpPr/>
          <p:nvPr/>
        </p:nvSpPr>
        <p:spPr>
          <a:xfrm rot="10800000" flipV="1">
            <a:off x="3711649" y="1684955"/>
            <a:ext cx="1561993" cy="392987"/>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nvGrpSpPr>
          <p:cNvPr id="10" name="Group 9">
            <a:extLst>
              <a:ext uri="{FF2B5EF4-FFF2-40B4-BE49-F238E27FC236}">
                <a16:creationId xmlns:a16="http://schemas.microsoft.com/office/drawing/2014/main" id="{EE245043-DA17-4DBE-83F4-DDCF36EF84AF}"/>
              </a:ext>
            </a:extLst>
          </p:cNvPr>
          <p:cNvGrpSpPr/>
          <p:nvPr/>
        </p:nvGrpSpPr>
        <p:grpSpPr>
          <a:xfrm>
            <a:off x="3846061" y="1928383"/>
            <a:ext cx="1293168" cy="350687"/>
            <a:chOff x="5004498" y="2576369"/>
            <a:chExt cx="1724224" cy="467583"/>
          </a:xfrm>
        </p:grpSpPr>
        <p:pic>
          <p:nvPicPr>
            <p:cNvPr id="8" name="Graphic 7" descr="Repeat outline">
              <a:extLst>
                <a:ext uri="{FF2B5EF4-FFF2-40B4-BE49-F238E27FC236}">
                  <a16:creationId xmlns:a16="http://schemas.microsoft.com/office/drawing/2014/main" id="{02418016-3516-44FA-99B0-93B6ADA6CB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16565" y="2576369"/>
              <a:ext cx="457200" cy="457200"/>
            </a:xfrm>
            <a:prstGeom prst="rect">
              <a:avLst/>
            </a:prstGeom>
          </p:spPr>
        </p:pic>
        <p:pic>
          <p:nvPicPr>
            <p:cNvPr id="18" name="Graphic 17" descr="Repeat outline">
              <a:extLst>
                <a:ext uri="{FF2B5EF4-FFF2-40B4-BE49-F238E27FC236}">
                  <a16:creationId xmlns:a16="http://schemas.microsoft.com/office/drawing/2014/main" id="{F3D7381D-F63B-41FA-B1AB-686F5A32C2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39911" y="2576369"/>
              <a:ext cx="457200" cy="457200"/>
            </a:xfrm>
            <a:prstGeom prst="rect">
              <a:avLst/>
            </a:prstGeom>
          </p:spPr>
        </p:pic>
        <p:pic>
          <p:nvPicPr>
            <p:cNvPr id="19" name="Graphic 18" descr="Repeat outline">
              <a:extLst>
                <a:ext uri="{FF2B5EF4-FFF2-40B4-BE49-F238E27FC236}">
                  <a16:creationId xmlns:a16="http://schemas.microsoft.com/office/drawing/2014/main" id="{6DD2B3D4-C09F-4F18-85A4-C342B3DA13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71522" y="2586752"/>
              <a:ext cx="457200" cy="457200"/>
            </a:xfrm>
            <a:prstGeom prst="rect">
              <a:avLst/>
            </a:prstGeom>
          </p:spPr>
        </p:pic>
        <p:pic>
          <p:nvPicPr>
            <p:cNvPr id="20" name="Graphic 19" descr="Repeat outline">
              <a:extLst>
                <a:ext uri="{FF2B5EF4-FFF2-40B4-BE49-F238E27FC236}">
                  <a16:creationId xmlns:a16="http://schemas.microsoft.com/office/drawing/2014/main" id="{0605533A-4D80-4602-BBCB-81B7BE2769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04498" y="2586752"/>
              <a:ext cx="457200" cy="457200"/>
            </a:xfrm>
            <a:prstGeom prst="rect">
              <a:avLst/>
            </a:prstGeom>
          </p:spPr>
        </p:pic>
      </p:grpSp>
    </p:spTree>
    <p:extLst>
      <p:ext uri="{BB962C8B-B14F-4D97-AF65-F5344CB8AC3E}">
        <p14:creationId xmlns:p14="http://schemas.microsoft.com/office/powerpoint/2010/main" val="179155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DevSecOps and how businesses can benefit from it</a:t>
            </a:r>
          </a:p>
        </p:txBody>
      </p:sp>
      <p:graphicFrame>
        <p:nvGraphicFramePr>
          <p:cNvPr id="3" name="Object 2" hidden="1"/>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5" imgW="360" imgH="360" progId="TCLayout.ActiveDocument.1">
                  <p:embed/>
                </p:oleObj>
              </mc:Choice>
              <mc:Fallback>
                <p:oleObj name="think-cell Slide" r:id="rId5" imgW="360" imgH="360" progId="TCLayout.ActiveDocument.1">
                  <p:embed/>
                  <p:pic>
                    <p:nvPicPr>
                      <p:cNvPr id="3" name="Object 2" hidden="1"/>
                      <p:cNvPicPr/>
                      <p:nvPr/>
                    </p:nvPicPr>
                    <p:blipFill>
                      <a:blip r:embed="rId6"/>
                      <a:stretch>
                        <a:fillRect/>
                      </a:stretch>
                    </p:blipFill>
                    <p:spPr>
                      <a:xfrm>
                        <a:off x="1191" y="1191"/>
                        <a:ext cx="1191" cy="1191"/>
                      </a:xfrm>
                      <a:prstGeom prst="rect">
                        <a:avLst/>
                      </a:prstGeom>
                    </p:spPr>
                  </p:pic>
                </p:oleObj>
              </mc:Fallback>
            </mc:AlternateContent>
          </a:graphicData>
        </a:graphic>
      </p:graphicFrame>
      <p:sp>
        <p:nvSpPr>
          <p:cNvPr id="4" name="Rectangle 3" hidden="1"/>
          <p:cNvSpPr/>
          <p:nvPr>
            <p:custDataLst>
              <p:tags r:id="rId2"/>
            </p:custDataLst>
          </p:nvPr>
        </p:nvSpPr>
        <p:spPr>
          <a:xfrm>
            <a:off x="0" y="0"/>
            <a:ext cx="119063" cy="119063"/>
          </a:xfrm>
          <a:prstGeom prst="rect">
            <a:avLst/>
          </a:prstGeom>
          <a:solidFill>
            <a:schemeClr val="tx2"/>
          </a:solidFill>
          <a:ln w="9525" cap="flat" cmpd="sng" algn="ctr">
            <a:noFill/>
            <a:prstDash val="solid"/>
            <a:miter lim="800000"/>
            <a:headEnd type="none" w="med" len="med"/>
            <a:tailEnd type="none" w="med" len="med"/>
          </a:ln>
          <a:effectLst/>
          <a:extLst>
            <a:ext uri="{91240B29-F687-4F45-9708-019B960494DF}">
              <a14:hiddenLine xmlns:a14="http://schemas.microsoft.com/office/drawing/2010/main" w="9525" cap="flat" cmpd="sng" algn="ctr">
                <a:solidFill>
                  <a:schemeClr val="tx2"/>
                </a:solidFill>
                <a:prstDash val="solid"/>
                <a:miter lim="800000"/>
                <a:headEnd type="none" w="med" len="med"/>
                <a:tailEnd type="none" w="med" len="med"/>
              </a14:hiddenLine>
            </a:ex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sz="2550">
              <a:solidFill>
                <a:srgbClr val="FFFFFF"/>
              </a:solidFill>
              <a:latin typeface="Trebuchet MS" panose="020B0603020202020204" pitchFamily="34" charset="0"/>
              <a:ea typeface="+mj-ea"/>
              <a:cs typeface="+mj-cs"/>
              <a:sym typeface="Trebuchet MS" panose="020B0603020202020204" pitchFamily="34" charset="0"/>
            </a:endParaRPr>
          </a:p>
        </p:txBody>
      </p:sp>
      <p:sp>
        <p:nvSpPr>
          <p:cNvPr id="5" name="Rectangle 4"/>
          <p:cNvSpPr/>
          <p:nvPr/>
        </p:nvSpPr>
        <p:spPr>
          <a:xfrm>
            <a:off x="776809" y="1200801"/>
            <a:ext cx="7829993" cy="369332"/>
          </a:xfrm>
          <a:prstGeom prst="rect">
            <a:avLst/>
          </a:prstGeom>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a:spAutoFit/>
          </a:bodyPr>
          <a:lstStyle/>
          <a:p>
            <a:r>
              <a:rPr lang="en-US" sz="1200" i="1" dirty="0">
                <a:latin typeface="Trebuchet MS" panose="020B0603020202020204" pitchFamily="34" charset="0"/>
              </a:rPr>
              <a:t>DevSecOps integrates software development with IT/SEC operations, leveraging </a:t>
            </a:r>
            <a:r>
              <a:rPr lang="en-US" sz="1200" b="1" i="1" dirty="0">
                <a:solidFill>
                  <a:schemeClr val="accent1"/>
                </a:solidFill>
                <a:latin typeface="Trebuchet MS" panose="020B0603020202020204" pitchFamily="34" charset="0"/>
              </a:rPr>
              <a:t>automation</a:t>
            </a:r>
            <a:r>
              <a:rPr lang="en-US" sz="1200" i="1" dirty="0">
                <a:latin typeface="Trebuchet MS" panose="020B0603020202020204" pitchFamily="34" charset="0"/>
              </a:rPr>
              <a:t> to </a:t>
            </a:r>
            <a:r>
              <a:rPr lang="en-US" sz="1200" b="1" i="1" dirty="0">
                <a:solidFill>
                  <a:schemeClr val="accent1"/>
                </a:solidFill>
                <a:latin typeface="Trebuchet MS" panose="020B0603020202020204" pitchFamily="34" charset="0"/>
              </a:rPr>
              <a:t>shorten the product life-cycle</a:t>
            </a:r>
            <a:r>
              <a:rPr lang="en-US" sz="1200" b="1" i="1" dirty="0">
                <a:solidFill>
                  <a:srgbClr val="29BA74"/>
                </a:solidFill>
                <a:latin typeface="Trebuchet MS" panose="020B0603020202020204" pitchFamily="34" charset="0"/>
              </a:rPr>
              <a:t> </a:t>
            </a:r>
            <a:r>
              <a:rPr lang="en-US" sz="1200" i="1" dirty="0">
                <a:latin typeface="Trebuchet MS" panose="020B0603020202020204" pitchFamily="34" charset="0"/>
              </a:rPr>
              <a:t>and </a:t>
            </a:r>
            <a:r>
              <a:rPr lang="en-US" sz="1200" b="1" i="1" dirty="0">
                <a:solidFill>
                  <a:schemeClr val="accent1"/>
                </a:solidFill>
                <a:latin typeface="Trebuchet MS" panose="020B0603020202020204" pitchFamily="34" charset="0"/>
              </a:rPr>
              <a:t>enable frequent deliveries</a:t>
            </a:r>
            <a:r>
              <a:rPr lang="en-US" sz="1200" b="1" i="1" dirty="0">
                <a:solidFill>
                  <a:srgbClr val="29BA74"/>
                </a:solidFill>
                <a:latin typeface="Trebuchet MS" panose="020B0603020202020204" pitchFamily="34" charset="0"/>
              </a:rPr>
              <a:t> </a:t>
            </a:r>
            <a:r>
              <a:rPr lang="en-US" sz="1200" i="1" dirty="0">
                <a:latin typeface="Trebuchet MS" panose="020B0603020202020204" pitchFamily="34" charset="0"/>
              </a:rPr>
              <a:t>aligned with the business needs, while </a:t>
            </a:r>
            <a:r>
              <a:rPr lang="en-US" sz="1200" b="1" i="1" dirty="0">
                <a:solidFill>
                  <a:schemeClr val="accent1"/>
                </a:solidFill>
                <a:latin typeface="Trebuchet MS" panose="020B0603020202020204" pitchFamily="34" charset="0"/>
              </a:rPr>
              <a:t>ensuring quality</a:t>
            </a:r>
          </a:p>
        </p:txBody>
      </p:sp>
      <p:grpSp>
        <p:nvGrpSpPr>
          <p:cNvPr id="93" name="Group 92"/>
          <p:cNvGrpSpPr>
            <a:grpSpLocks noChangeAspect="1"/>
          </p:cNvGrpSpPr>
          <p:nvPr/>
        </p:nvGrpSpPr>
        <p:grpSpPr>
          <a:xfrm>
            <a:off x="458637" y="1070460"/>
            <a:ext cx="287683" cy="287683"/>
            <a:chOff x="628650" y="3463925"/>
            <a:chExt cx="269875" cy="269875"/>
          </a:xfrm>
        </p:grpSpPr>
        <p:sp>
          <p:nvSpPr>
            <p:cNvPr id="94" name="Oval 93"/>
            <p:cNvSpPr>
              <a:spLocks noChangeArrowheads="1"/>
            </p:cNvSpPr>
            <p:nvPr/>
          </p:nvSpPr>
          <p:spPr bwMode="auto">
            <a:xfrm>
              <a:off x="628650" y="3463925"/>
              <a:ext cx="269875" cy="269875"/>
            </a:xfrm>
            <a:prstGeom prst="ellipse">
              <a:avLst/>
            </a:prstGeom>
            <a:solidFill>
              <a:schemeClr val="tx2"/>
            </a:solidFill>
            <a:ln>
              <a:noFill/>
            </a:ln>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sp>
          <p:nvSpPr>
            <p:cNvPr id="95" name="Freeform 94"/>
            <p:cNvSpPr>
              <a:spLocks noEditPoints="1"/>
            </p:cNvSpPr>
            <p:nvPr/>
          </p:nvSpPr>
          <p:spPr bwMode="auto">
            <a:xfrm>
              <a:off x="700087" y="3549650"/>
              <a:ext cx="127000" cy="98425"/>
            </a:xfrm>
            <a:custGeom>
              <a:avLst/>
              <a:gdLst>
                <a:gd name="T0" fmla="*/ 154 w 596"/>
                <a:gd name="T1" fmla="*/ 204 h 464"/>
                <a:gd name="T2" fmla="*/ 191 w 596"/>
                <a:gd name="T3" fmla="*/ 276 h 464"/>
                <a:gd name="T4" fmla="*/ 229 w 596"/>
                <a:gd name="T5" fmla="*/ 352 h 464"/>
                <a:gd name="T6" fmla="*/ 118 w 596"/>
                <a:gd name="T7" fmla="*/ 464 h 464"/>
                <a:gd name="T8" fmla="*/ 0 w 596"/>
                <a:gd name="T9" fmla="*/ 329 h 464"/>
                <a:gd name="T10" fmla="*/ 202 w 596"/>
                <a:gd name="T11" fmla="*/ 0 h 464"/>
                <a:gd name="T12" fmla="*/ 253 w 596"/>
                <a:gd name="T13" fmla="*/ 68 h 464"/>
                <a:gd name="T14" fmla="*/ 196 w 596"/>
                <a:gd name="T15" fmla="*/ 116 h 464"/>
                <a:gd name="T16" fmla="*/ 154 w 596"/>
                <a:gd name="T17" fmla="*/ 204 h 464"/>
                <a:gd name="T18" fmla="*/ 538 w 596"/>
                <a:gd name="T19" fmla="*/ 116 h 464"/>
                <a:gd name="T20" fmla="*/ 596 w 596"/>
                <a:gd name="T21" fmla="*/ 68 h 464"/>
                <a:gd name="T22" fmla="*/ 545 w 596"/>
                <a:gd name="T23" fmla="*/ 0 h 464"/>
                <a:gd name="T24" fmla="*/ 343 w 596"/>
                <a:gd name="T25" fmla="*/ 329 h 464"/>
                <a:gd name="T26" fmla="*/ 461 w 596"/>
                <a:gd name="T27" fmla="*/ 464 h 464"/>
                <a:gd name="T28" fmla="*/ 571 w 596"/>
                <a:gd name="T29" fmla="*/ 352 h 464"/>
                <a:gd name="T30" fmla="*/ 534 w 596"/>
                <a:gd name="T31" fmla="*/ 276 h 464"/>
                <a:gd name="T32" fmla="*/ 497 w 596"/>
                <a:gd name="T33" fmla="*/ 204 h 464"/>
                <a:gd name="T34" fmla="*/ 538 w 596"/>
                <a:gd name="T35" fmla="*/ 116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6" h="464">
                  <a:moveTo>
                    <a:pt x="154" y="204"/>
                  </a:moveTo>
                  <a:cubicBezTo>
                    <a:pt x="154" y="225"/>
                    <a:pt x="166" y="249"/>
                    <a:pt x="191" y="276"/>
                  </a:cubicBezTo>
                  <a:cubicBezTo>
                    <a:pt x="216" y="304"/>
                    <a:pt x="229" y="329"/>
                    <a:pt x="229" y="352"/>
                  </a:cubicBezTo>
                  <a:cubicBezTo>
                    <a:pt x="229" y="426"/>
                    <a:pt x="192" y="464"/>
                    <a:pt x="118" y="464"/>
                  </a:cubicBezTo>
                  <a:cubicBezTo>
                    <a:pt x="40" y="464"/>
                    <a:pt x="0" y="419"/>
                    <a:pt x="0" y="329"/>
                  </a:cubicBezTo>
                  <a:cubicBezTo>
                    <a:pt x="0" y="194"/>
                    <a:pt x="67" y="85"/>
                    <a:pt x="202" y="0"/>
                  </a:cubicBezTo>
                  <a:cubicBezTo>
                    <a:pt x="253" y="68"/>
                    <a:pt x="253" y="68"/>
                    <a:pt x="253" y="68"/>
                  </a:cubicBezTo>
                  <a:cubicBezTo>
                    <a:pt x="196" y="116"/>
                    <a:pt x="196" y="116"/>
                    <a:pt x="196" y="116"/>
                  </a:cubicBezTo>
                  <a:cubicBezTo>
                    <a:pt x="168" y="140"/>
                    <a:pt x="154" y="169"/>
                    <a:pt x="154" y="204"/>
                  </a:cubicBezTo>
                  <a:close/>
                  <a:moveTo>
                    <a:pt x="538" y="116"/>
                  </a:moveTo>
                  <a:cubicBezTo>
                    <a:pt x="596" y="68"/>
                    <a:pt x="596" y="68"/>
                    <a:pt x="596" y="68"/>
                  </a:cubicBezTo>
                  <a:cubicBezTo>
                    <a:pt x="545" y="0"/>
                    <a:pt x="545" y="0"/>
                    <a:pt x="545" y="0"/>
                  </a:cubicBezTo>
                  <a:cubicBezTo>
                    <a:pt x="410" y="85"/>
                    <a:pt x="343" y="194"/>
                    <a:pt x="343" y="329"/>
                  </a:cubicBezTo>
                  <a:cubicBezTo>
                    <a:pt x="343" y="419"/>
                    <a:pt x="382" y="464"/>
                    <a:pt x="461" y="464"/>
                  </a:cubicBezTo>
                  <a:cubicBezTo>
                    <a:pt x="534" y="464"/>
                    <a:pt x="571" y="426"/>
                    <a:pt x="571" y="352"/>
                  </a:cubicBezTo>
                  <a:cubicBezTo>
                    <a:pt x="571" y="329"/>
                    <a:pt x="559" y="304"/>
                    <a:pt x="534" y="276"/>
                  </a:cubicBezTo>
                  <a:cubicBezTo>
                    <a:pt x="509" y="249"/>
                    <a:pt x="497" y="225"/>
                    <a:pt x="497" y="204"/>
                  </a:cubicBezTo>
                  <a:cubicBezTo>
                    <a:pt x="497" y="169"/>
                    <a:pt x="511" y="140"/>
                    <a:pt x="538" y="116"/>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grpSp>
      <p:sp>
        <p:nvSpPr>
          <p:cNvPr id="63" name="TextBox 62"/>
          <p:cNvSpPr txBox="1"/>
          <p:nvPr/>
        </p:nvSpPr>
        <p:spPr>
          <a:xfrm>
            <a:off x="1118343" y="2744691"/>
            <a:ext cx="3081707" cy="300082"/>
          </a:xfrm>
          <a:prstGeom prst="rect">
            <a:avLst/>
          </a:prstGeom>
          <a:noFill/>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rtlCol="0" anchor="ctr">
            <a:spAutoFit/>
          </a:bodyPr>
          <a:lstStyle/>
          <a:p>
            <a:r>
              <a:rPr lang="en-US" sz="1050" b="1">
                <a:solidFill>
                  <a:srgbClr val="575757"/>
                </a:solidFill>
                <a:latin typeface="Trebuchet MS" panose="020B0603020202020204" pitchFamily="34" charset="0"/>
                <a:sym typeface="Trebuchet MS" panose="020B0603020202020204" pitchFamily="34" charset="0"/>
              </a:rPr>
              <a:t>Continuous delivery</a:t>
            </a:r>
          </a:p>
          <a:p>
            <a:r>
              <a:rPr lang="en-US" sz="900">
                <a:solidFill>
                  <a:srgbClr val="7F7F7F"/>
                </a:solidFill>
                <a:latin typeface="Trebuchet MS" panose="020B0603020202020204" pitchFamily="34" charset="0"/>
                <a:sym typeface="Trebuchet MS" panose="020B0603020202020204" pitchFamily="34" charset="0"/>
              </a:rPr>
              <a:t>Ability to deliver software when ready</a:t>
            </a:r>
          </a:p>
        </p:txBody>
      </p:sp>
      <p:sp>
        <p:nvSpPr>
          <p:cNvPr id="64" name="TextBox 63"/>
          <p:cNvSpPr txBox="1"/>
          <p:nvPr/>
        </p:nvSpPr>
        <p:spPr>
          <a:xfrm>
            <a:off x="1091047" y="3292743"/>
            <a:ext cx="3081707" cy="300082"/>
          </a:xfrm>
          <a:prstGeom prst="rect">
            <a:avLst/>
          </a:prstGeom>
          <a:noFill/>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rtlCol="0" anchor="ctr">
            <a:spAutoFit/>
          </a:bodyPr>
          <a:lstStyle/>
          <a:p>
            <a:r>
              <a:rPr lang="en-US" sz="1050" b="1" dirty="0">
                <a:solidFill>
                  <a:srgbClr val="575757"/>
                </a:solidFill>
                <a:latin typeface="Trebuchet MS" panose="020B0603020202020204" pitchFamily="34" charset="0"/>
                <a:sym typeface="Trebuchet MS" panose="020B0603020202020204" pitchFamily="34" charset="0"/>
              </a:rPr>
              <a:t>Continuous deployment</a:t>
            </a:r>
          </a:p>
          <a:p>
            <a:r>
              <a:rPr lang="en-US" sz="900" dirty="0">
                <a:solidFill>
                  <a:srgbClr val="7F7F7F"/>
                </a:solidFill>
                <a:latin typeface="Trebuchet MS" panose="020B0603020202020204" pitchFamily="34" charset="0"/>
                <a:sym typeface="Trebuchet MS" panose="020B0603020202020204" pitchFamily="34" charset="0"/>
              </a:rPr>
              <a:t>One-click release of software to live</a:t>
            </a:r>
          </a:p>
        </p:txBody>
      </p:sp>
      <p:sp>
        <p:nvSpPr>
          <p:cNvPr id="65" name="TextBox 64"/>
          <p:cNvSpPr txBox="1"/>
          <p:nvPr/>
        </p:nvSpPr>
        <p:spPr>
          <a:xfrm>
            <a:off x="1091047" y="4348307"/>
            <a:ext cx="3252782" cy="461665"/>
          </a:xfrm>
          <a:prstGeom prst="rect">
            <a:avLst/>
          </a:prstGeom>
          <a:noFill/>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rtlCol="0" anchor="ctr">
            <a:spAutoFit/>
          </a:bodyPr>
          <a:lstStyle/>
          <a:p>
            <a:r>
              <a:rPr lang="en-US" sz="1050" b="1" dirty="0">
                <a:solidFill>
                  <a:srgbClr val="575757"/>
                </a:solidFill>
                <a:latin typeface="Trebuchet MS" panose="020B0603020202020204" pitchFamily="34" charset="0"/>
                <a:sym typeface="Trebuchet MS" panose="020B0603020202020204" pitchFamily="34" charset="0"/>
              </a:rPr>
              <a:t>Standardized and automated infrastructure mgmt. with built in security</a:t>
            </a:r>
          </a:p>
          <a:p>
            <a:r>
              <a:rPr lang="en-US" sz="900" dirty="0">
                <a:solidFill>
                  <a:srgbClr val="7F7F7F"/>
                </a:solidFill>
                <a:latin typeface="Trebuchet MS" panose="020B0603020202020204" pitchFamily="34" charset="0"/>
                <a:sym typeface="Trebuchet MS" panose="020B0603020202020204" pitchFamily="34" charset="0"/>
              </a:rPr>
              <a:t>Automate environment with infrastructure-as-a-code (</a:t>
            </a:r>
            <a:r>
              <a:rPr lang="en-US" sz="900" dirty="0" err="1">
                <a:solidFill>
                  <a:srgbClr val="7F7F7F"/>
                </a:solidFill>
                <a:latin typeface="Trebuchet MS" panose="020B0603020202020204" pitchFamily="34" charset="0"/>
                <a:sym typeface="Trebuchet MS" panose="020B0603020202020204" pitchFamily="34" charset="0"/>
              </a:rPr>
              <a:t>IaC</a:t>
            </a:r>
            <a:r>
              <a:rPr lang="en-US" sz="900" dirty="0">
                <a:solidFill>
                  <a:srgbClr val="7F7F7F"/>
                </a:solidFill>
                <a:latin typeface="Trebuchet MS" panose="020B0603020202020204" pitchFamily="34" charset="0"/>
                <a:sym typeface="Trebuchet MS" panose="020B0603020202020204" pitchFamily="34" charset="0"/>
              </a:rPr>
              <a:t>),</a:t>
            </a:r>
          </a:p>
        </p:txBody>
      </p:sp>
      <p:sp>
        <p:nvSpPr>
          <p:cNvPr id="66" name="TextBox 65"/>
          <p:cNvSpPr txBox="1"/>
          <p:nvPr/>
        </p:nvSpPr>
        <p:spPr>
          <a:xfrm>
            <a:off x="1091047" y="2237493"/>
            <a:ext cx="3081707" cy="300082"/>
          </a:xfrm>
          <a:prstGeom prst="rect">
            <a:avLst/>
          </a:prstGeom>
          <a:noFill/>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rtlCol="0" anchor="ctr">
            <a:spAutoFit/>
          </a:bodyPr>
          <a:lstStyle/>
          <a:p>
            <a:r>
              <a:rPr lang="en-US" sz="1050" b="1" dirty="0">
                <a:solidFill>
                  <a:srgbClr val="575757"/>
                </a:solidFill>
                <a:latin typeface="Trebuchet MS" panose="020B0603020202020204" pitchFamily="34" charset="0"/>
                <a:sym typeface="Trebuchet MS" panose="020B0603020202020204" pitchFamily="34" charset="0"/>
              </a:rPr>
              <a:t>Continuous integration</a:t>
            </a:r>
          </a:p>
          <a:p>
            <a:r>
              <a:rPr lang="en-US" sz="900" dirty="0">
                <a:solidFill>
                  <a:srgbClr val="7F7F7F"/>
                </a:solidFill>
                <a:latin typeface="Trebuchet MS" panose="020B0603020202020204" pitchFamily="34" charset="0"/>
                <a:sym typeface="Trebuchet MS" panose="020B0603020202020204" pitchFamily="34" charset="0"/>
              </a:rPr>
              <a:t>Automated testing and single source code mgmt. system</a:t>
            </a:r>
          </a:p>
        </p:txBody>
      </p:sp>
      <p:sp>
        <p:nvSpPr>
          <p:cNvPr id="67" name="TextBox 66"/>
          <p:cNvSpPr txBox="1"/>
          <p:nvPr/>
        </p:nvSpPr>
        <p:spPr>
          <a:xfrm>
            <a:off x="1091047" y="3658786"/>
            <a:ext cx="3081707" cy="623248"/>
          </a:xfrm>
          <a:prstGeom prst="rect">
            <a:avLst/>
          </a:prstGeom>
          <a:noFill/>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rtlCol="0" anchor="ctr">
            <a:spAutoFit/>
          </a:bodyPr>
          <a:lstStyle/>
          <a:p>
            <a:r>
              <a:rPr lang="en-US" sz="1050" b="1" dirty="0">
                <a:solidFill>
                  <a:srgbClr val="575757"/>
                </a:solidFill>
                <a:latin typeface="Trebuchet MS" panose="020B0603020202020204" pitchFamily="34" charset="0"/>
                <a:sym typeface="Trebuchet MS" panose="020B0603020202020204" pitchFamily="34" charset="0"/>
              </a:rPr>
              <a:t>Continuous monitoring and autonomic operations</a:t>
            </a:r>
          </a:p>
          <a:p>
            <a:r>
              <a:rPr lang="en-US" sz="900" dirty="0">
                <a:solidFill>
                  <a:srgbClr val="7F7F7F"/>
                </a:solidFill>
                <a:latin typeface="Trebuchet MS" panose="020B0603020202020204" pitchFamily="34" charset="0"/>
                <a:sym typeface="Trebuchet MS" panose="020B0603020202020204" pitchFamily="34" charset="0"/>
              </a:rPr>
              <a:t>Highly</a:t>
            </a:r>
            <a:r>
              <a:rPr lang="en-US" sz="1050" b="1" dirty="0">
                <a:solidFill>
                  <a:srgbClr val="575757"/>
                </a:solidFill>
                <a:latin typeface="Trebuchet MS" panose="020B0603020202020204" pitchFamily="34" charset="0"/>
                <a:sym typeface="Trebuchet MS" panose="020B0603020202020204" pitchFamily="34" charset="0"/>
              </a:rPr>
              <a:t> </a:t>
            </a:r>
            <a:r>
              <a:rPr lang="en-US" sz="900" dirty="0">
                <a:solidFill>
                  <a:srgbClr val="7F7F7F"/>
                </a:solidFill>
                <a:latin typeface="Trebuchet MS" panose="020B0603020202020204" pitchFamily="34" charset="0"/>
                <a:sym typeface="Trebuchet MS" panose="020B0603020202020204" pitchFamily="34" charset="0"/>
              </a:rPr>
              <a:t>automated IT Operations, including security, vulnerability scanning</a:t>
            </a:r>
          </a:p>
        </p:txBody>
      </p:sp>
      <p:grpSp>
        <p:nvGrpSpPr>
          <p:cNvPr id="215" name="Group 214"/>
          <p:cNvGrpSpPr/>
          <p:nvPr/>
        </p:nvGrpSpPr>
        <p:grpSpPr>
          <a:xfrm>
            <a:off x="4389993" y="2115460"/>
            <a:ext cx="229628" cy="2521075"/>
            <a:chOff x="5853323" y="2710885"/>
            <a:chExt cx="306171" cy="3361433"/>
          </a:xfrm>
        </p:grpSpPr>
        <p:cxnSp>
          <p:nvCxnSpPr>
            <p:cNvPr id="208" name="Straight Connector 207"/>
            <p:cNvCxnSpPr/>
            <p:nvPr/>
          </p:nvCxnSpPr>
          <p:spPr>
            <a:xfrm>
              <a:off x="6006409" y="2710885"/>
              <a:ext cx="0" cy="3361433"/>
            </a:xfrm>
            <a:prstGeom prst="line">
              <a:avLst/>
            </a:prstGeom>
            <a:ln w="9525" cap="rnd">
              <a:solidFill>
                <a:srgbClr val="9A9A9A"/>
              </a:solidFill>
              <a:prstDash val="solid"/>
            </a:ln>
          </p:spPr>
          <p:style>
            <a:lnRef idx="1">
              <a:schemeClr val="accent1"/>
            </a:lnRef>
            <a:fillRef idx="0">
              <a:schemeClr val="accent1"/>
            </a:fillRef>
            <a:effectRef idx="0">
              <a:schemeClr val="accent1"/>
            </a:effectRef>
            <a:fontRef idx="minor">
              <a:schemeClr val="tx1"/>
            </a:fontRef>
          </p:style>
        </p:cxnSp>
        <p:grpSp>
          <p:nvGrpSpPr>
            <p:cNvPr id="209" name="Group 208"/>
            <p:cNvGrpSpPr/>
            <p:nvPr/>
          </p:nvGrpSpPr>
          <p:grpSpPr>
            <a:xfrm>
              <a:off x="5853323" y="4238146"/>
              <a:ext cx="306171" cy="306910"/>
              <a:chOff x="5937564" y="3833745"/>
              <a:chExt cx="306171" cy="306910"/>
            </a:xfrm>
          </p:grpSpPr>
          <p:sp>
            <p:nvSpPr>
              <p:cNvPr id="210" name="Freeform 94"/>
              <p:cNvSpPr>
                <a:spLocks/>
              </p:cNvSpPr>
              <p:nvPr/>
            </p:nvSpPr>
            <p:spPr bwMode="gray">
              <a:xfrm>
                <a:off x="5937564" y="3833745"/>
                <a:ext cx="306171" cy="306910"/>
              </a:xfrm>
              <a:custGeom>
                <a:avLst/>
                <a:gdLst>
                  <a:gd name="T0" fmla="*/ 0 w 1052"/>
                  <a:gd name="T1" fmla="*/ 526 h 1052"/>
                  <a:gd name="T2" fmla="*/ 0 w 1052"/>
                  <a:gd name="T3" fmla="*/ 526 h 1052"/>
                  <a:gd name="T4" fmla="*/ 526 w 1052"/>
                  <a:gd name="T5" fmla="*/ 0 h 1052"/>
                  <a:gd name="T6" fmla="*/ 1052 w 1052"/>
                  <a:gd name="T7" fmla="*/ 526 h 1052"/>
                  <a:gd name="T8" fmla="*/ 1052 w 1052"/>
                  <a:gd name="T9" fmla="*/ 526 h 1052"/>
                  <a:gd name="T10" fmla="*/ 526 w 1052"/>
                  <a:gd name="T11" fmla="*/ 1052 h 1052"/>
                  <a:gd name="T12" fmla="*/ 526 w 1052"/>
                  <a:gd name="T13" fmla="*/ 1052 h 1052"/>
                  <a:gd name="T14" fmla="*/ 0 w 1052"/>
                  <a:gd name="T15" fmla="*/ 526 h 10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2" h="1052">
                    <a:moveTo>
                      <a:pt x="0" y="526"/>
                    </a:moveTo>
                    <a:cubicBezTo>
                      <a:pt x="0" y="526"/>
                      <a:pt x="0" y="526"/>
                      <a:pt x="0" y="526"/>
                    </a:cubicBezTo>
                    <a:cubicBezTo>
                      <a:pt x="0" y="236"/>
                      <a:pt x="236" y="0"/>
                      <a:pt x="526" y="0"/>
                    </a:cubicBezTo>
                    <a:cubicBezTo>
                      <a:pt x="817" y="0"/>
                      <a:pt x="1052" y="236"/>
                      <a:pt x="1052" y="526"/>
                    </a:cubicBezTo>
                    <a:cubicBezTo>
                      <a:pt x="1052" y="526"/>
                      <a:pt x="1052" y="526"/>
                      <a:pt x="1052" y="526"/>
                    </a:cubicBezTo>
                    <a:cubicBezTo>
                      <a:pt x="1052" y="817"/>
                      <a:pt x="817" y="1052"/>
                      <a:pt x="526" y="1052"/>
                    </a:cubicBezTo>
                    <a:cubicBezTo>
                      <a:pt x="526" y="1052"/>
                      <a:pt x="526" y="1052"/>
                      <a:pt x="526" y="1052"/>
                    </a:cubicBezTo>
                    <a:cubicBezTo>
                      <a:pt x="236" y="1052"/>
                      <a:pt x="0" y="817"/>
                      <a:pt x="0" y="526"/>
                    </a:cubicBezTo>
                    <a:close/>
                  </a:path>
                </a:pathLst>
              </a:custGeom>
              <a:solidFill>
                <a:schemeClr val="tx2"/>
              </a:solidFill>
              <a:ln>
                <a:solidFill>
                  <a:schemeClr val="tx2"/>
                </a:solidFill>
              </a:ln>
            </p:spPr>
            <p:txBody>
              <a:bodyPr vert="horz" wrap="square" lIns="66481" tIns="33241" rIns="66481" bIns="33241" numCol="1" anchor="t" anchorCtr="0" compatLnSpc="1">
                <a:prstTxWarp prst="textNoShape">
                  <a:avLst/>
                </a:prstTxWarp>
              </a:bodyPr>
              <a:lstStyle/>
              <a:p>
                <a:endParaRPr lang="en-US" sz="1050">
                  <a:solidFill>
                    <a:srgbClr val="6E6F73"/>
                  </a:solidFill>
                </a:endParaRPr>
              </a:p>
            </p:txBody>
          </p:sp>
          <p:sp>
            <p:nvSpPr>
              <p:cNvPr id="211" name="Freeform 95"/>
              <p:cNvSpPr>
                <a:spLocks/>
              </p:cNvSpPr>
              <p:nvPr/>
            </p:nvSpPr>
            <p:spPr bwMode="gray">
              <a:xfrm>
                <a:off x="6053995" y="3876005"/>
                <a:ext cx="120251" cy="224731"/>
              </a:xfrm>
              <a:custGeom>
                <a:avLst/>
                <a:gdLst>
                  <a:gd name="T0" fmla="*/ 66 w 976"/>
                  <a:gd name="T1" fmla="*/ 1824 h 1824"/>
                  <a:gd name="T2" fmla="*/ 0 w 976"/>
                  <a:gd name="T3" fmla="*/ 1758 h 1824"/>
                  <a:gd name="T4" fmla="*/ 843 w 976"/>
                  <a:gd name="T5" fmla="*/ 912 h 1824"/>
                  <a:gd name="T6" fmla="*/ 0 w 976"/>
                  <a:gd name="T7" fmla="*/ 66 h 1824"/>
                  <a:gd name="T8" fmla="*/ 66 w 976"/>
                  <a:gd name="T9" fmla="*/ 0 h 1824"/>
                  <a:gd name="T10" fmla="*/ 976 w 976"/>
                  <a:gd name="T11" fmla="*/ 912 h 1824"/>
                  <a:gd name="T12" fmla="*/ 66 w 976"/>
                  <a:gd name="T13" fmla="*/ 1824 h 1824"/>
                </a:gdLst>
                <a:ahLst/>
                <a:cxnLst>
                  <a:cxn ang="0">
                    <a:pos x="T0" y="T1"/>
                  </a:cxn>
                  <a:cxn ang="0">
                    <a:pos x="T2" y="T3"/>
                  </a:cxn>
                  <a:cxn ang="0">
                    <a:pos x="T4" y="T5"/>
                  </a:cxn>
                  <a:cxn ang="0">
                    <a:pos x="T6" y="T7"/>
                  </a:cxn>
                  <a:cxn ang="0">
                    <a:pos x="T8" y="T9"/>
                  </a:cxn>
                  <a:cxn ang="0">
                    <a:pos x="T10" y="T11"/>
                  </a:cxn>
                  <a:cxn ang="0">
                    <a:pos x="T12" y="T13"/>
                  </a:cxn>
                </a:cxnLst>
                <a:rect l="0" t="0" r="r" b="b"/>
                <a:pathLst>
                  <a:path w="976" h="1824">
                    <a:moveTo>
                      <a:pt x="66" y="1824"/>
                    </a:moveTo>
                    <a:lnTo>
                      <a:pt x="0" y="1758"/>
                    </a:lnTo>
                    <a:lnTo>
                      <a:pt x="843" y="912"/>
                    </a:lnTo>
                    <a:lnTo>
                      <a:pt x="0" y="66"/>
                    </a:lnTo>
                    <a:lnTo>
                      <a:pt x="66" y="0"/>
                    </a:lnTo>
                    <a:lnTo>
                      <a:pt x="976" y="912"/>
                    </a:lnTo>
                    <a:lnTo>
                      <a:pt x="66" y="18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6481" tIns="33241" rIns="66481" bIns="33241" numCol="1" anchor="t" anchorCtr="0" compatLnSpc="1">
                <a:prstTxWarp prst="textNoShape">
                  <a:avLst/>
                </a:prstTxWarp>
              </a:bodyPr>
              <a:lstStyle/>
              <a:p>
                <a:endParaRPr lang="en-US" sz="1050">
                  <a:solidFill>
                    <a:srgbClr val="6E6F73"/>
                  </a:solidFill>
                </a:endParaRPr>
              </a:p>
            </p:txBody>
          </p:sp>
        </p:grpSp>
      </p:grpSp>
      <p:sp>
        <p:nvSpPr>
          <p:cNvPr id="86" name="Rectangle 85"/>
          <p:cNvSpPr/>
          <p:nvPr/>
        </p:nvSpPr>
        <p:spPr>
          <a:xfrm>
            <a:off x="5501921" y="2314499"/>
            <a:ext cx="3081707" cy="346249"/>
          </a:xfrm>
          <a:prstGeom prst="rect">
            <a:avLst/>
          </a:prstGeom>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a:spAutoFit/>
          </a:bodyPr>
          <a:lstStyle/>
          <a:p>
            <a:pPr lvl="0">
              <a:defRPr/>
            </a:pPr>
            <a:r>
              <a:rPr lang="en-US" sz="1200" b="1">
                <a:solidFill>
                  <a:srgbClr val="575757"/>
                </a:solidFill>
                <a:latin typeface="Trebuchet MS" panose="020B0603020202020204" pitchFamily="34" charset="0"/>
              </a:rPr>
              <a:t>Speed</a:t>
            </a:r>
          </a:p>
          <a:p>
            <a:pPr>
              <a:defRPr/>
            </a:pPr>
            <a:r>
              <a:rPr lang="en-US" sz="1050">
                <a:solidFill>
                  <a:srgbClr val="7F7F7F"/>
                </a:solidFill>
                <a:latin typeface="Trebuchet MS" panose="020B0603020202020204" pitchFamily="34" charset="0"/>
                <a:sym typeface="Trebuchet MS" panose="020B0603020202020204" pitchFamily="34" charset="0"/>
              </a:rPr>
              <a:t>Release in days, not months</a:t>
            </a:r>
          </a:p>
        </p:txBody>
      </p:sp>
      <p:sp>
        <p:nvSpPr>
          <p:cNvPr id="87" name="Rectangle 86"/>
          <p:cNvSpPr/>
          <p:nvPr/>
        </p:nvSpPr>
        <p:spPr>
          <a:xfrm>
            <a:off x="5494420" y="2961006"/>
            <a:ext cx="3196520" cy="507831"/>
          </a:xfrm>
          <a:prstGeom prst="rect">
            <a:avLst/>
          </a:prstGeom>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a:spAutoFit/>
          </a:bodyPr>
          <a:lstStyle/>
          <a:p>
            <a:pPr lvl="0">
              <a:defRPr/>
            </a:pPr>
            <a:r>
              <a:rPr lang="en-US" sz="1200" b="1">
                <a:solidFill>
                  <a:srgbClr val="575757"/>
                </a:solidFill>
                <a:latin typeface="Trebuchet MS" panose="020B0603020202020204" pitchFamily="34" charset="0"/>
              </a:rPr>
              <a:t>Quality</a:t>
            </a:r>
          </a:p>
          <a:p>
            <a:pPr>
              <a:defRPr/>
            </a:pPr>
            <a:r>
              <a:rPr lang="en-US" sz="1050">
                <a:solidFill>
                  <a:srgbClr val="7F7F7F"/>
                </a:solidFill>
                <a:latin typeface="Trebuchet MS" panose="020B0603020202020204" pitchFamily="34" charset="0"/>
                <a:sym typeface="Trebuchet MS" panose="020B0603020202020204" pitchFamily="34" charset="0"/>
              </a:rPr>
              <a:t>Enable speed and enhance stability with rigor and confidence</a:t>
            </a:r>
          </a:p>
        </p:txBody>
      </p:sp>
      <p:sp>
        <p:nvSpPr>
          <p:cNvPr id="88" name="Rectangle 87"/>
          <p:cNvSpPr/>
          <p:nvPr/>
        </p:nvSpPr>
        <p:spPr>
          <a:xfrm>
            <a:off x="5530453" y="3726235"/>
            <a:ext cx="3081707" cy="507831"/>
          </a:xfrm>
          <a:prstGeom prst="rect">
            <a:avLst/>
          </a:prstGeom>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a:spAutoFit/>
          </a:bodyPr>
          <a:lstStyle/>
          <a:p>
            <a:pPr lvl="0">
              <a:defRPr/>
            </a:pPr>
            <a:r>
              <a:rPr lang="en-US" sz="1200" b="1">
                <a:solidFill>
                  <a:srgbClr val="575757"/>
                </a:solidFill>
                <a:latin typeface="Trebuchet MS" panose="020B0603020202020204" pitchFamily="34" charset="0"/>
              </a:rPr>
              <a:t>Efficiency</a:t>
            </a:r>
          </a:p>
          <a:p>
            <a:pPr>
              <a:defRPr/>
            </a:pPr>
            <a:r>
              <a:rPr lang="en-US" sz="1050">
                <a:solidFill>
                  <a:srgbClr val="7F7F7F"/>
                </a:solidFill>
                <a:latin typeface="Trebuchet MS" panose="020B0603020202020204" pitchFamily="34" charset="0"/>
                <a:sym typeface="Trebuchet MS" panose="020B0603020202020204" pitchFamily="34" charset="0"/>
              </a:rPr>
              <a:t>Operate in automated environment and focus on high value tasks</a:t>
            </a:r>
          </a:p>
        </p:txBody>
      </p:sp>
      <p:sp>
        <p:nvSpPr>
          <p:cNvPr id="89" name="Rectangle 88"/>
          <p:cNvSpPr/>
          <p:nvPr/>
        </p:nvSpPr>
        <p:spPr>
          <a:xfrm>
            <a:off x="472050" y="1905008"/>
            <a:ext cx="3746730" cy="184666"/>
          </a:xfrm>
          <a:prstGeom prst="rect">
            <a:avLst/>
          </a:prstGeom>
          <a:noFill/>
          <a:ln w="9525"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tx2">
                    <a:lumMod val="50000"/>
                  </a:schemeClr>
                </a:solidFill>
              </a14:hiddenFill>
            </a:ext>
            <a:ext uri="{91240B29-F687-4F45-9708-019B960494DF}">
              <a14:hiddenLine xmlns:a14="http://schemas.microsoft.com/office/drawing/2010/main" w="9525" cap="flat" cmpd="sng" algn="ctr">
                <a:solidFill>
                  <a:srgbClr val="FFFFFF"/>
                </a:solidFill>
                <a:prstDash val="solid"/>
                <a:miter lim="800000"/>
                <a:headEnd type="none" w="med" len="med"/>
                <a:tailEnd type="none" w="med" len="med"/>
              </a14:hiddenLine>
            </a:ex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defTabSz="685800">
              <a:buClrTx/>
              <a:defRPr/>
            </a:pPr>
            <a:r>
              <a:rPr lang="en-US" sz="1200" kern="1200" dirty="0">
                <a:solidFill>
                  <a:schemeClr val="accent1"/>
                </a:solidFill>
                <a:latin typeface="Trebuchet MS" panose="020B0603020202020204" pitchFamily="34" charset="0"/>
                <a:ea typeface="+mn-ea"/>
                <a:cs typeface="+mn-cs"/>
              </a:rPr>
              <a:t>DevSecOps Building Blocks</a:t>
            </a:r>
          </a:p>
        </p:txBody>
      </p:sp>
      <p:sp>
        <p:nvSpPr>
          <p:cNvPr id="90" name="Rectangle 89"/>
          <p:cNvSpPr/>
          <p:nvPr/>
        </p:nvSpPr>
        <p:spPr>
          <a:xfrm>
            <a:off x="4925671" y="1905008"/>
            <a:ext cx="3746730" cy="184666"/>
          </a:xfrm>
          <a:prstGeom prst="rect">
            <a:avLst/>
          </a:prstGeom>
          <a:noFill/>
          <a:ln w="9525"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tx2">
                    <a:lumMod val="50000"/>
                  </a:schemeClr>
                </a:solidFill>
              </a14:hiddenFill>
            </a:ext>
            <a:ext uri="{91240B29-F687-4F45-9708-019B960494DF}">
              <a14:hiddenLine xmlns:a14="http://schemas.microsoft.com/office/drawing/2010/main" w="9525" cap="flat" cmpd="sng" algn="ctr">
                <a:solidFill>
                  <a:srgbClr val="FFFFFF"/>
                </a:solidFill>
                <a:prstDash val="solid"/>
                <a:miter lim="800000"/>
                <a:headEnd type="none" w="med" len="med"/>
                <a:tailEnd type="none" w="med" len="med"/>
              </a14:hiddenLine>
            </a:ex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defTabSz="685800">
              <a:buClrTx/>
              <a:defRPr/>
            </a:pPr>
            <a:r>
              <a:rPr lang="en-US" sz="1200" kern="1200" dirty="0">
                <a:solidFill>
                  <a:schemeClr val="accent1"/>
                </a:solidFill>
                <a:latin typeface="Trebuchet MS" panose="020B0603020202020204" pitchFamily="34" charset="0"/>
                <a:ea typeface="+mn-ea"/>
                <a:cs typeface="+mn-cs"/>
              </a:rPr>
              <a:t>Impact Levers</a:t>
            </a:r>
          </a:p>
        </p:txBody>
      </p:sp>
      <p:sp>
        <p:nvSpPr>
          <p:cNvPr id="91" name="Rectangle 90"/>
          <p:cNvSpPr/>
          <p:nvPr/>
        </p:nvSpPr>
        <p:spPr>
          <a:xfrm>
            <a:off x="477531" y="2248554"/>
            <a:ext cx="4082225" cy="2447646"/>
          </a:xfrm>
          <a:prstGeom prst="rect">
            <a:avLst/>
          </a:prstGeom>
          <a:noFill/>
          <a:ln w="9525" cap="flat" cmpd="sng" algn="ctr">
            <a:noFill/>
            <a:prstDash val="sysDash"/>
            <a:miter lim="800000"/>
            <a:headEnd type="none" w="med" len="med"/>
            <a:tailEnd type="none" w="med" len="med"/>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cap="flat" cmpd="sng" algn="ctr">
                <a:solidFill>
                  <a:srgbClr val="A9A9A9"/>
                </a:solidFill>
                <a:prstDash val="sysDash"/>
                <a:miter lim="800000"/>
                <a:headEnd type="none" w="med" len="med"/>
                <a:tailEnd type="none" w="med" len="med"/>
              </a14:hiddenLine>
            </a:ex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750"/>
              </a:spcAft>
            </a:pPr>
            <a:endParaRPr lang="en-US" sz="900">
              <a:solidFill>
                <a:srgbClr val="FFFFFF"/>
              </a:solidFill>
            </a:endParaRPr>
          </a:p>
        </p:txBody>
      </p:sp>
      <p:sp>
        <p:nvSpPr>
          <p:cNvPr id="92" name="Rectangle 91"/>
          <p:cNvSpPr/>
          <p:nvPr/>
        </p:nvSpPr>
        <p:spPr>
          <a:xfrm>
            <a:off x="5220681" y="3127652"/>
            <a:ext cx="3046581" cy="2447646"/>
          </a:xfrm>
          <a:prstGeom prst="rect">
            <a:avLst/>
          </a:prstGeom>
          <a:noFill/>
          <a:ln w="9525" cap="flat" cmpd="sng" algn="ctr">
            <a:noFill/>
            <a:prstDash val="sysDash"/>
            <a:miter lim="800000"/>
            <a:headEnd type="none" w="med" len="med"/>
            <a:tailEnd type="none" w="med" len="med"/>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cap="flat" cmpd="sng" algn="ctr">
                <a:solidFill>
                  <a:srgbClr val="A9A9A9"/>
                </a:solidFill>
                <a:prstDash val="sysDash"/>
                <a:miter lim="800000"/>
                <a:headEnd type="none" w="med" len="med"/>
                <a:tailEnd type="none" w="med" len="med"/>
              </a14:hiddenLine>
            </a:ex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750"/>
              </a:spcAft>
            </a:pPr>
            <a:endParaRPr lang="en-US" sz="900">
              <a:solidFill>
                <a:srgbClr val="FFFFFF"/>
              </a:solidFill>
            </a:endParaRPr>
          </a:p>
        </p:txBody>
      </p:sp>
      <p:grpSp>
        <p:nvGrpSpPr>
          <p:cNvPr id="172" name="Group 171"/>
          <p:cNvGrpSpPr>
            <a:grpSpLocks noChangeAspect="1"/>
          </p:cNvGrpSpPr>
          <p:nvPr/>
        </p:nvGrpSpPr>
        <p:grpSpPr>
          <a:xfrm>
            <a:off x="4828917" y="2156988"/>
            <a:ext cx="665503" cy="664859"/>
            <a:chOff x="5273675" y="2606675"/>
            <a:chExt cx="1646238" cy="1644650"/>
          </a:xfrm>
        </p:grpSpPr>
        <p:sp>
          <p:nvSpPr>
            <p:cNvPr id="173" name="AutoShape 3"/>
            <p:cNvSpPr>
              <a:spLocks noChangeAspect="1" noChangeArrowheads="1" noTextEdit="1"/>
            </p:cNvSpPr>
            <p:nvPr/>
          </p:nvSpPr>
          <p:spPr bwMode="auto">
            <a:xfrm>
              <a:off x="5273675" y="2606675"/>
              <a:ext cx="1646238"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nvGrpSpPr>
            <p:cNvPr id="174" name="Group 173"/>
            <p:cNvGrpSpPr/>
            <p:nvPr/>
          </p:nvGrpSpPr>
          <p:grpSpPr>
            <a:xfrm>
              <a:off x="5565774" y="2776538"/>
              <a:ext cx="1062038" cy="1322388"/>
              <a:chOff x="5565774" y="2776538"/>
              <a:chExt cx="1062038" cy="1322388"/>
            </a:xfrm>
          </p:grpSpPr>
          <p:sp>
            <p:nvSpPr>
              <p:cNvPr id="175" name="Freeform 174"/>
              <p:cNvSpPr>
                <a:spLocks/>
              </p:cNvSpPr>
              <p:nvPr/>
            </p:nvSpPr>
            <p:spPr bwMode="auto">
              <a:xfrm>
                <a:off x="5565774" y="2776538"/>
                <a:ext cx="1062038" cy="1322388"/>
              </a:xfrm>
              <a:custGeom>
                <a:avLst/>
                <a:gdLst>
                  <a:gd name="connsiteX0" fmla="*/ 531020 w 1062038"/>
                  <a:gd name="connsiteY0" fmla="*/ 290512 h 1322388"/>
                  <a:gd name="connsiteX1" fmla="*/ 30163 w 1062038"/>
                  <a:gd name="connsiteY1" fmla="*/ 790575 h 1322388"/>
                  <a:gd name="connsiteX2" fmla="*/ 531020 w 1062038"/>
                  <a:gd name="connsiteY2" fmla="*/ 1290638 h 1322388"/>
                  <a:gd name="connsiteX3" fmla="*/ 1031877 w 1062038"/>
                  <a:gd name="connsiteY3" fmla="*/ 790575 h 1322388"/>
                  <a:gd name="connsiteX4" fmla="*/ 531020 w 1062038"/>
                  <a:gd name="connsiteY4" fmla="*/ 290512 h 1322388"/>
                  <a:gd name="connsiteX5" fmla="*/ 531019 w 1062038"/>
                  <a:gd name="connsiteY5" fmla="*/ 260350 h 1322388"/>
                  <a:gd name="connsiteX6" fmla="*/ 1062038 w 1062038"/>
                  <a:gd name="connsiteY6" fmla="*/ 791369 h 1322388"/>
                  <a:gd name="connsiteX7" fmla="*/ 531019 w 1062038"/>
                  <a:gd name="connsiteY7" fmla="*/ 1322388 h 1322388"/>
                  <a:gd name="connsiteX8" fmla="*/ 0 w 1062038"/>
                  <a:gd name="connsiteY8" fmla="*/ 791369 h 1322388"/>
                  <a:gd name="connsiteX9" fmla="*/ 531019 w 1062038"/>
                  <a:gd name="connsiteY9" fmla="*/ 260350 h 1322388"/>
                  <a:gd name="connsiteX10" fmla="*/ 931683 w 1062038"/>
                  <a:gd name="connsiteY10" fmla="*/ 238511 h 1322388"/>
                  <a:gd name="connsiteX11" fmla="*/ 943095 w 1062038"/>
                  <a:gd name="connsiteY11" fmla="*/ 242997 h 1322388"/>
                  <a:gd name="connsiteX12" fmla="*/ 1044455 w 1062038"/>
                  <a:gd name="connsiteY12" fmla="*/ 335583 h 1322388"/>
                  <a:gd name="connsiteX13" fmla="*/ 1045174 w 1062038"/>
                  <a:gd name="connsiteY13" fmla="*/ 357832 h 1322388"/>
                  <a:gd name="connsiteX14" fmla="*/ 984789 w 1062038"/>
                  <a:gd name="connsiteY14" fmla="*/ 423862 h 1322388"/>
                  <a:gd name="connsiteX15" fmla="*/ 860425 w 1062038"/>
                  <a:gd name="connsiteY15" fmla="*/ 309027 h 1322388"/>
                  <a:gd name="connsiteX16" fmla="*/ 920810 w 1062038"/>
                  <a:gd name="connsiteY16" fmla="*/ 243714 h 1322388"/>
                  <a:gd name="connsiteX17" fmla="*/ 931683 w 1062038"/>
                  <a:gd name="connsiteY17" fmla="*/ 238511 h 1322388"/>
                  <a:gd name="connsiteX18" fmla="*/ 129462 w 1062038"/>
                  <a:gd name="connsiteY18" fmla="*/ 236909 h 1322388"/>
                  <a:gd name="connsiteX19" fmla="*/ 140253 w 1062038"/>
                  <a:gd name="connsiteY19" fmla="*/ 242073 h 1322388"/>
                  <a:gd name="connsiteX20" fmla="*/ 201613 w 1062038"/>
                  <a:gd name="connsiteY20" fmla="*/ 309025 h 1322388"/>
                  <a:gd name="connsiteX21" fmla="*/ 78180 w 1062038"/>
                  <a:gd name="connsiteY21" fmla="*/ 422275 h 1322388"/>
                  <a:gd name="connsiteX22" fmla="*/ 16821 w 1062038"/>
                  <a:gd name="connsiteY22" fmla="*/ 355322 h 1322388"/>
                  <a:gd name="connsiteX23" fmla="*/ 17534 w 1062038"/>
                  <a:gd name="connsiteY23" fmla="*/ 333242 h 1322388"/>
                  <a:gd name="connsiteX24" fmla="*/ 118135 w 1062038"/>
                  <a:gd name="connsiteY24" fmla="*/ 241360 h 1322388"/>
                  <a:gd name="connsiteX25" fmla="*/ 129462 w 1062038"/>
                  <a:gd name="connsiteY25" fmla="*/ 236909 h 1322388"/>
                  <a:gd name="connsiteX26" fmla="*/ 380807 w 1062038"/>
                  <a:gd name="connsiteY26" fmla="*/ 0 h 1322388"/>
                  <a:gd name="connsiteX27" fmla="*/ 678056 w 1062038"/>
                  <a:gd name="connsiteY27" fmla="*/ 0 h 1322388"/>
                  <a:gd name="connsiteX28" fmla="*/ 693738 w 1062038"/>
                  <a:gd name="connsiteY28" fmla="*/ 15746 h 1322388"/>
                  <a:gd name="connsiteX29" fmla="*/ 693738 w 1062038"/>
                  <a:gd name="connsiteY29" fmla="*/ 163185 h 1322388"/>
                  <a:gd name="connsiteX30" fmla="*/ 588953 w 1062038"/>
                  <a:gd name="connsiteY30" fmla="*/ 163185 h 1322388"/>
                  <a:gd name="connsiteX31" fmla="*/ 588953 w 1062038"/>
                  <a:gd name="connsiteY31" fmla="*/ 210422 h 1322388"/>
                  <a:gd name="connsiteX32" fmla="*/ 531214 w 1062038"/>
                  <a:gd name="connsiteY32" fmla="*/ 207560 h 1322388"/>
                  <a:gd name="connsiteX33" fmla="*/ 469198 w 1062038"/>
                  <a:gd name="connsiteY33" fmla="*/ 211138 h 1322388"/>
                  <a:gd name="connsiteX34" fmla="*/ 469198 w 1062038"/>
                  <a:gd name="connsiteY34" fmla="*/ 163185 h 1322388"/>
                  <a:gd name="connsiteX35" fmla="*/ 365125 w 1062038"/>
                  <a:gd name="connsiteY35" fmla="*/ 163185 h 1322388"/>
                  <a:gd name="connsiteX36" fmla="*/ 365125 w 1062038"/>
                  <a:gd name="connsiteY36" fmla="*/ 15746 h 1322388"/>
                  <a:gd name="connsiteX37" fmla="*/ 380807 w 1062038"/>
                  <a:gd name="connsiteY37" fmla="*/ 0 h 1322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2038" h="1322388">
                    <a:moveTo>
                      <a:pt x="531020" y="290512"/>
                    </a:moveTo>
                    <a:cubicBezTo>
                      <a:pt x="254404" y="290512"/>
                      <a:pt x="30163" y="514398"/>
                      <a:pt x="30163" y="790575"/>
                    </a:cubicBezTo>
                    <a:cubicBezTo>
                      <a:pt x="30163" y="1066752"/>
                      <a:pt x="254404" y="1290638"/>
                      <a:pt x="531020" y="1290638"/>
                    </a:cubicBezTo>
                    <a:cubicBezTo>
                      <a:pt x="807636" y="1290638"/>
                      <a:pt x="1031877" y="1066752"/>
                      <a:pt x="1031877" y="790575"/>
                    </a:cubicBezTo>
                    <a:cubicBezTo>
                      <a:pt x="1031877" y="514398"/>
                      <a:pt x="807636" y="290512"/>
                      <a:pt x="531020" y="290512"/>
                    </a:cubicBezTo>
                    <a:close/>
                    <a:moveTo>
                      <a:pt x="531019" y="260350"/>
                    </a:moveTo>
                    <a:cubicBezTo>
                      <a:pt x="824293" y="260350"/>
                      <a:pt x="1062038" y="498095"/>
                      <a:pt x="1062038" y="791369"/>
                    </a:cubicBezTo>
                    <a:cubicBezTo>
                      <a:pt x="1062038" y="1084643"/>
                      <a:pt x="824293" y="1322388"/>
                      <a:pt x="531019" y="1322388"/>
                    </a:cubicBezTo>
                    <a:cubicBezTo>
                      <a:pt x="237745" y="1322388"/>
                      <a:pt x="0" y="1084643"/>
                      <a:pt x="0" y="791369"/>
                    </a:cubicBezTo>
                    <a:cubicBezTo>
                      <a:pt x="0" y="498095"/>
                      <a:pt x="237745" y="260350"/>
                      <a:pt x="531019" y="260350"/>
                    </a:cubicBezTo>
                    <a:close/>
                    <a:moveTo>
                      <a:pt x="931683" y="238511"/>
                    </a:moveTo>
                    <a:cubicBezTo>
                      <a:pt x="935727" y="238331"/>
                      <a:pt x="939860" y="239767"/>
                      <a:pt x="943095" y="242997"/>
                    </a:cubicBezTo>
                    <a:cubicBezTo>
                      <a:pt x="943095" y="242997"/>
                      <a:pt x="943095" y="242997"/>
                      <a:pt x="1044455" y="335583"/>
                    </a:cubicBezTo>
                    <a:cubicBezTo>
                      <a:pt x="1050925" y="341324"/>
                      <a:pt x="1050925" y="351372"/>
                      <a:pt x="1045174" y="357832"/>
                    </a:cubicBezTo>
                    <a:cubicBezTo>
                      <a:pt x="1045174" y="357832"/>
                      <a:pt x="1045174" y="357832"/>
                      <a:pt x="984789" y="423862"/>
                    </a:cubicBezTo>
                    <a:cubicBezTo>
                      <a:pt x="948846" y="380081"/>
                      <a:pt x="907152" y="341324"/>
                      <a:pt x="860425" y="309027"/>
                    </a:cubicBezTo>
                    <a:cubicBezTo>
                      <a:pt x="860425" y="309027"/>
                      <a:pt x="860425" y="309027"/>
                      <a:pt x="920810" y="243714"/>
                    </a:cubicBezTo>
                    <a:cubicBezTo>
                      <a:pt x="923686" y="240485"/>
                      <a:pt x="927640" y="238690"/>
                      <a:pt x="931683" y="238511"/>
                    </a:cubicBezTo>
                    <a:close/>
                    <a:moveTo>
                      <a:pt x="129462" y="236909"/>
                    </a:moveTo>
                    <a:cubicBezTo>
                      <a:pt x="133475" y="237087"/>
                      <a:pt x="137399" y="238867"/>
                      <a:pt x="140253" y="242073"/>
                    </a:cubicBezTo>
                    <a:cubicBezTo>
                      <a:pt x="140253" y="242073"/>
                      <a:pt x="140253" y="242073"/>
                      <a:pt x="201613" y="309025"/>
                    </a:cubicBezTo>
                    <a:cubicBezTo>
                      <a:pt x="155236" y="340365"/>
                      <a:pt x="113854" y="378827"/>
                      <a:pt x="78180" y="422275"/>
                    </a:cubicBezTo>
                    <a:lnTo>
                      <a:pt x="16821" y="355322"/>
                    </a:lnTo>
                    <a:cubicBezTo>
                      <a:pt x="11113" y="348912"/>
                      <a:pt x="11113" y="338940"/>
                      <a:pt x="17534" y="333242"/>
                    </a:cubicBezTo>
                    <a:cubicBezTo>
                      <a:pt x="17534" y="333242"/>
                      <a:pt x="17534" y="333242"/>
                      <a:pt x="118135" y="241360"/>
                    </a:cubicBezTo>
                    <a:cubicBezTo>
                      <a:pt x="121346" y="238155"/>
                      <a:pt x="125449" y="236731"/>
                      <a:pt x="129462" y="236909"/>
                    </a:cubicBezTo>
                    <a:close/>
                    <a:moveTo>
                      <a:pt x="380807" y="0"/>
                    </a:moveTo>
                    <a:cubicBezTo>
                      <a:pt x="380807" y="0"/>
                      <a:pt x="380807" y="0"/>
                      <a:pt x="678056" y="0"/>
                    </a:cubicBezTo>
                    <a:cubicBezTo>
                      <a:pt x="686610" y="0"/>
                      <a:pt x="693738" y="7157"/>
                      <a:pt x="693738" y="15746"/>
                    </a:cubicBezTo>
                    <a:cubicBezTo>
                      <a:pt x="693738" y="15746"/>
                      <a:pt x="693738" y="15746"/>
                      <a:pt x="693738" y="163185"/>
                    </a:cubicBezTo>
                    <a:cubicBezTo>
                      <a:pt x="693738" y="163185"/>
                      <a:pt x="693738" y="163185"/>
                      <a:pt x="588953" y="163185"/>
                    </a:cubicBezTo>
                    <a:cubicBezTo>
                      <a:pt x="588953" y="163185"/>
                      <a:pt x="588953" y="163185"/>
                      <a:pt x="588953" y="210422"/>
                    </a:cubicBezTo>
                    <a:cubicBezTo>
                      <a:pt x="570419" y="208275"/>
                      <a:pt x="551173" y="207560"/>
                      <a:pt x="531214" y="207560"/>
                    </a:cubicBezTo>
                    <a:cubicBezTo>
                      <a:pt x="510542" y="207560"/>
                      <a:pt x="489870" y="208991"/>
                      <a:pt x="469198" y="211138"/>
                    </a:cubicBezTo>
                    <a:lnTo>
                      <a:pt x="469198" y="163185"/>
                    </a:lnTo>
                    <a:cubicBezTo>
                      <a:pt x="469198" y="163185"/>
                      <a:pt x="469198" y="163185"/>
                      <a:pt x="365125" y="163185"/>
                    </a:cubicBezTo>
                    <a:cubicBezTo>
                      <a:pt x="365125" y="163185"/>
                      <a:pt x="365125" y="163185"/>
                      <a:pt x="365125" y="15746"/>
                    </a:cubicBezTo>
                    <a:cubicBezTo>
                      <a:pt x="365125" y="7157"/>
                      <a:pt x="372254" y="0"/>
                      <a:pt x="380807" y="0"/>
                    </a:cubicBezTo>
                    <a:close/>
                  </a:path>
                </a:pathLst>
              </a:custGeom>
              <a:solidFill>
                <a:schemeClr val="accent1"/>
              </a:solidFill>
              <a:ln>
                <a:noFill/>
              </a:ln>
            </p:spPr>
            <p:txBody>
              <a:bodyPr vert="horz" wrap="square" lIns="68580" tIns="34290" rIns="68580" bIns="34290" numCol="1" anchor="t" anchorCtr="0" compatLnSpc="1">
                <a:prstTxWarp prst="textNoShape">
                  <a:avLst/>
                </a:prstTxWarp>
                <a:noAutofit/>
              </a:bodyPr>
              <a:lstStyle/>
              <a:p>
                <a:endParaRPr lang="en-US" sz="1050"/>
              </a:p>
            </p:txBody>
          </p:sp>
          <p:sp>
            <p:nvSpPr>
              <p:cNvPr id="176" name="Freeform 175"/>
              <p:cNvSpPr>
                <a:spLocks/>
              </p:cNvSpPr>
              <p:nvPr/>
            </p:nvSpPr>
            <p:spPr bwMode="auto">
              <a:xfrm>
                <a:off x="5629275" y="3100388"/>
                <a:ext cx="935038" cy="935038"/>
              </a:xfrm>
              <a:custGeom>
                <a:avLst/>
                <a:gdLst>
                  <a:gd name="connsiteX0" fmla="*/ 254333 w 935038"/>
                  <a:gd name="connsiteY0" fmla="*/ 804700 h 935038"/>
                  <a:gd name="connsiteX1" fmla="*/ 238852 w 935038"/>
                  <a:gd name="connsiteY1" fmla="*/ 817085 h 935038"/>
                  <a:gd name="connsiteX2" fmla="*/ 248052 w 935038"/>
                  <a:gd name="connsiteY2" fmla="*/ 851761 h 935038"/>
                  <a:gd name="connsiteX3" fmla="*/ 282729 w 935038"/>
                  <a:gd name="connsiteY3" fmla="*/ 842561 h 935038"/>
                  <a:gd name="connsiteX4" fmla="*/ 273529 w 935038"/>
                  <a:gd name="connsiteY4" fmla="*/ 807177 h 935038"/>
                  <a:gd name="connsiteX5" fmla="*/ 254333 w 935038"/>
                  <a:gd name="connsiteY5" fmla="*/ 804700 h 935038"/>
                  <a:gd name="connsiteX6" fmla="*/ 684858 w 935038"/>
                  <a:gd name="connsiteY6" fmla="*/ 803112 h 935038"/>
                  <a:gd name="connsiteX7" fmla="*/ 665144 w 935038"/>
                  <a:gd name="connsiteY7" fmla="*/ 805589 h 935038"/>
                  <a:gd name="connsiteX8" fmla="*/ 654968 w 935038"/>
                  <a:gd name="connsiteY8" fmla="*/ 840973 h 935038"/>
                  <a:gd name="connsiteX9" fmla="*/ 691309 w 935038"/>
                  <a:gd name="connsiteY9" fmla="*/ 850173 h 935038"/>
                  <a:gd name="connsiteX10" fmla="*/ 700757 w 935038"/>
                  <a:gd name="connsiteY10" fmla="*/ 815497 h 935038"/>
                  <a:gd name="connsiteX11" fmla="*/ 684858 w 935038"/>
                  <a:gd name="connsiteY11" fmla="*/ 803112 h 935038"/>
                  <a:gd name="connsiteX12" fmla="*/ 113615 w 935038"/>
                  <a:gd name="connsiteY12" fmla="*/ 652212 h 935038"/>
                  <a:gd name="connsiteX13" fmla="*/ 94065 w 935038"/>
                  <a:gd name="connsiteY13" fmla="*/ 654777 h 935038"/>
                  <a:gd name="connsiteX14" fmla="*/ 84865 w 935038"/>
                  <a:gd name="connsiteY14" fmla="*/ 690161 h 935038"/>
                  <a:gd name="connsiteX15" fmla="*/ 119542 w 935038"/>
                  <a:gd name="connsiteY15" fmla="*/ 699361 h 935038"/>
                  <a:gd name="connsiteX16" fmla="*/ 129449 w 935038"/>
                  <a:gd name="connsiteY16" fmla="*/ 663977 h 935038"/>
                  <a:gd name="connsiteX17" fmla="*/ 113615 w 935038"/>
                  <a:gd name="connsiteY17" fmla="*/ 652212 h 935038"/>
                  <a:gd name="connsiteX18" fmla="*/ 824246 w 935038"/>
                  <a:gd name="connsiteY18" fmla="*/ 649249 h 935038"/>
                  <a:gd name="connsiteX19" fmla="*/ 808765 w 935038"/>
                  <a:gd name="connsiteY19" fmla="*/ 661968 h 935038"/>
                  <a:gd name="connsiteX20" fmla="*/ 817965 w 935038"/>
                  <a:gd name="connsiteY20" fmla="*/ 697582 h 935038"/>
                  <a:gd name="connsiteX21" fmla="*/ 853349 w 935038"/>
                  <a:gd name="connsiteY21" fmla="*/ 688134 h 935038"/>
                  <a:gd name="connsiteX22" fmla="*/ 843442 w 935038"/>
                  <a:gd name="connsiteY22" fmla="*/ 651793 h 935038"/>
                  <a:gd name="connsiteX23" fmla="*/ 824246 w 935038"/>
                  <a:gd name="connsiteY23" fmla="*/ 649249 h 935038"/>
                  <a:gd name="connsiteX24" fmla="*/ 710440 w 935038"/>
                  <a:gd name="connsiteY24" fmla="*/ 257904 h 935038"/>
                  <a:gd name="connsiteX25" fmla="*/ 698455 w 935038"/>
                  <a:gd name="connsiteY25" fmla="*/ 261291 h 935038"/>
                  <a:gd name="connsiteX26" fmla="*/ 492382 w 935038"/>
                  <a:gd name="connsiteY26" fmla="*/ 416019 h 935038"/>
                  <a:gd name="connsiteX27" fmla="*/ 479503 w 935038"/>
                  <a:gd name="connsiteY27" fmla="*/ 425289 h 935038"/>
                  <a:gd name="connsiteX28" fmla="*/ 468770 w 935038"/>
                  <a:gd name="connsiteY28" fmla="*/ 423862 h 935038"/>
                  <a:gd name="connsiteX29" fmla="*/ 453028 w 935038"/>
                  <a:gd name="connsiteY29" fmla="*/ 426715 h 935038"/>
                  <a:gd name="connsiteX30" fmla="*/ 443011 w 935038"/>
                  <a:gd name="connsiteY30" fmla="*/ 421010 h 935038"/>
                  <a:gd name="connsiteX31" fmla="*/ 311353 w 935038"/>
                  <a:gd name="connsiteY31" fmla="*/ 348994 h 935038"/>
                  <a:gd name="connsiteX32" fmla="*/ 288456 w 935038"/>
                  <a:gd name="connsiteY32" fmla="*/ 353985 h 935038"/>
                  <a:gd name="connsiteX33" fmla="*/ 294181 w 935038"/>
                  <a:gd name="connsiteY33" fmla="*/ 376802 h 935038"/>
                  <a:gd name="connsiteX34" fmla="*/ 426554 w 935038"/>
                  <a:gd name="connsiteY34" fmla="*/ 467357 h 935038"/>
                  <a:gd name="connsiteX35" fmla="*/ 468770 w 935038"/>
                  <a:gd name="connsiteY35" fmla="*/ 508000 h 935038"/>
                  <a:gd name="connsiteX36" fmla="*/ 510986 w 935038"/>
                  <a:gd name="connsiteY36" fmla="*/ 465931 h 935038"/>
                  <a:gd name="connsiteX37" fmla="*/ 510271 w 935038"/>
                  <a:gd name="connsiteY37" fmla="*/ 464505 h 935038"/>
                  <a:gd name="connsiteX38" fmla="*/ 719205 w 935038"/>
                  <a:gd name="connsiteY38" fmla="*/ 286960 h 935038"/>
                  <a:gd name="connsiteX39" fmla="*/ 721352 w 935038"/>
                  <a:gd name="connsiteY39" fmla="*/ 264143 h 935038"/>
                  <a:gd name="connsiteX40" fmla="*/ 710440 w 935038"/>
                  <a:gd name="connsiteY40" fmla="*/ 257904 h 935038"/>
                  <a:gd name="connsiteX41" fmla="*/ 98758 w 935038"/>
                  <a:gd name="connsiteY41" fmla="*/ 234699 h 935038"/>
                  <a:gd name="connsiteX42" fmla="*/ 83277 w 935038"/>
                  <a:gd name="connsiteY42" fmla="*/ 246464 h 935038"/>
                  <a:gd name="connsiteX43" fmla="*/ 92477 w 935038"/>
                  <a:gd name="connsiteY43" fmla="*/ 281848 h 935038"/>
                  <a:gd name="connsiteX44" fmla="*/ 127861 w 935038"/>
                  <a:gd name="connsiteY44" fmla="*/ 272648 h 935038"/>
                  <a:gd name="connsiteX45" fmla="*/ 117954 w 935038"/>
                  <a:gd name="connsiteY45" fmla="*/ 237264 h 935038"/>
                  <a:gd name="connsiteX46" fmla="*/ 98758 w 935038"/>
                  <a:gd name="connsiteY46" fmla="*/ 234699 h 935038"/>
                  <a:gd name="connsiteX47" fmla="*/ 835927 w 935038"/>
                  <a:gd name="connsiteY47" fmla="*/ 233043 h 935038"/>
                  <a:gd name="connsiteX48" fmla="*/ 816377 w 935038"/>
                  <a:gd name="connsiteY48" fmla="*/ 235570 h 935038"/>
                  <a:gd name="connsiteX49" fmla="*/ 807177 w 935038"/>
                  <a:gd name="connsiteY49" fmla="*/ 269720 h 935038"/>
                  <a:gd name="connsiteX50" fmla="*/ 841854 w 935038"/>
                  <a:gd name="connsiteY50" fmla="*/ 278781 h 935038"/>
                  <a:gd name="connsiteX51" fmla="*/ 851761 w 935038"/>
                  <a:gd name="connsiteY51" fmla="*/ 244630 h 935038"/>
                  <a:gd name="connsiteX52" fmla="*/ 835927 w 935038"/>
                  <a:gd name="connsiteY52" fmla="*/ 233043 h 935038"/>
                  <a:gd name="connsiteX53" fmla="*/ 264692 w 935038"/>
                  <a:gd name="connsiteY53" fmla="*/ 80924 h 935038"/>
                  <a:gd name="connsiteX54" fmla="*/ 244877 w 935038"/>
                  <a:gd name="connsiteY54" fmla="*/ 83468 h 935038"/>
                  <a:gd name="connsiteX55" fmla="*/ 235677 w 935038"/>
                  <a:gd name="connsiteY55" fmla="*/ 119809 h 935038"/>
                  <a:gd name="connsiteX56" fmla="*/ 271061 w 935038"/>
                  <a:gd name="connsiteY56" fmla="*/ 129257 h 935038"/>
                  <a:gd name="connsiteX57" fmla="*/ 280261 w 935038"/>
                  <a:gd name="connsiteY57" fmla="*/ 93643 h 935038"/>
                  <a:gd name="connsiteX58" fmla="*/ 264692 w 935038"/>
                  <a:gd name="connsiteY58" fmla="*/ 80924 h 935038"/>
                  <a:gd name="connsiteX59" fmla="*/ 668759 w 935038"/>
                  <a:gd name="connsiteY59" fmla="*/ 79336 h 935038"/>
                  <a:gd name="connsiteX60" fmla="*/ 653190 w 935038"/>
                  <a:gd name="connsiteY60" fmla="*/ 92055 h 935038"/>
                  <a:gd name="connsiteX61" fmla="*/ 662390 w 935038"/>
                  <a:gd name="connsiteY61" fmla="*/ 127669 h 935038"/>
                  <a:gd name="connsiteX62" fmla="*/ 697774 w 935038"/>
                  <a:gd name="connsiteY62" fmla="*/ 118221 h 935038"/>
                  <a:gd name="connsiteX63" fmla="*/ 688574 w 935038"/>
                  <a:gd name="connsiteY63" fmla="*/ 81880 h 935038"/>
                  <a:gd name="connsiteX64" fmla="*/ 668759 w 935038"/>
                  <a:gd name="connsiteY64" fmla="*/ 79336 h 935038"/>
                  <a:gd name="connsiteX65" fmla="*/ 440018 w 935038"/>
                  <a:gd name="connsiteY65" fmla="*/ 0 h 935038"/>
                  <a:gd name="connsiteX66" fmla="*/ 440018 w 935038"/>
                  <a:gd name="connsiteY66" fmla="*/ 49288 h 935038"/>
                  <a:gd name="connsiteX67" fmla="*/ 466448 w 935038"/>
                  <a:gd name="connsiteY67" fmla="*/ 75717 h 935038"/>
                  <a:gd name="connsiteX68" fmla="*/ 492163 w 935038"/>
                  <a:gd name="connsiteY68" fmla="*/ 49288 h 935038"/>
                  <a:gd name="connsiteX69" fmla="*/ 492163 w 935038"/>
                  <a:gd name="connsiteY69" fmla="*/ 0 h 935038"/>
                  <a:gd name="connsiteX70" fmla="*/ 935038 w 935038"/>
                  <a:gd name="connsiteY70" fmla="*/ 440018 h 935038"/>
                  <a:gd name="connsiteX71" fmla="*/ 885751 w 935038"/>
                  <a:gd name="connsiteY71" fmla="*/ 440018 h 935038"/>
                  <a:gd name="connsiteX72" fmla="*/ 859321 w 935038"/>
                  <a:gd name="connsiteY72" fmla="*/ 465733 h 935038"/>
                  <a:gd name="connsiteX73" fmla="*/ 885751 w 935038"/>
                  <a:gd name="connsiteY73" fmla="*/ 491449 h 935038"/>
                  <a:gd name="connsiteX74" fmla="*/ 935038 w 935038"/>
                  <a:gd name="connsiteY74" fmla="*/ 491449 h 935038"/>
                  <a:gd name="connsiteX75" fmla="*/ 495020 w 935038"/>
                  <a:gd name="connsiteY75" fmla="*/ 934324 h 935038"/>
                  <a:gd name="connsiteX76" fmla="*/ 495020 w 935038"/>
                  <a:gd name="connsiteY76" fmla="*/ 885036 h 935038"/>
                  <a:gd name="connsiteX77" fmla="*/ 469305 w 935038"/>
                  <a:gd name="connsiteY77" fmla="*/ 859321 h 935038"/>
                  <a:gd name="connsiteX78" fmla="*/ 442875 w 935038"/>
                  <a:gd name="connsiteY78" fmla="*/ 885036 h 935038"/>
                  <a:gd name="connsiteX79" fmla="*/ 442875 w 935038"/>
                  <a:gd name="connsiteY79" fmla="*/ 935038 h 935038"/>
                  <a:gd name="connsiteX80" fmla="*/ 0 w 935038"/>
                  <a:gd name="connsiteY80" fmla="*/ 495020 h 935038"/>
                  <a:gd name="connsiteX81" fmla="*/ 50002 w 935038"/>
                  <a:gd name="connsiteY81" fmla="*/ 495020 h 935038"/>
                  <a:gd name="connsiteX82" fmla="*/ 75718 w 935038"/>
                  <a:gd name="connsiteY82" fmla="*/ 468591 h 935038"/>
                  <a:gd name="connsiteX83" fmla="*/ 50002 w 935038"/>
                  <a:gd name="connsiteY83" fmla="*/ 442875 h 935038"/>
                  <a:gd name="connsiteX84" fmla="*/ 0 w 935038"/>
                  <a:gd name="connsiteY84" fmla="*/ 442875 h 935038"/>
                  <a:gd name="connsiteX85" fmla="*/ 440018 w 935038"/>
                  <a:gd name="connsiteY85" fmla="*/ 0 h 93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935038" h="935038">
                    <a:moveTo>
                      <a:pt x="254333" y="804700"/>
                    </a:moveTo>
                    <a:cubicBezTo>
                      <a:pt x="248052" y="806469"/>
                      <a:pt x="242391" y="810715"/>
                      <a:pt x="238852" y="817085"/>
                    </a:cubicBezTo>
                    <a:cubicBezTo>
                      <a:pt x="231775" y="829115"/>
                      <a:pt x="236021" y="844684"/>
                      <a:pt x="248052" y="851761"/>
                    </a:cubicBezTo>
                    <a:cubicBezTo>
                      <a:pt x="260083" y="858838"/>
                      <a:pt x="275652" y="854592"/>
                      <a:pt x="282729" y="842561"/>
                    </a:cubicBezTo>
                    <a:cubicBezTo>
                      <a:pt x="290513" y="829823"/>
                      <a:pt x="286267" y="814254"/>
                      <a:pt x="273529" y="807177"/>
                    </a:cubicBezTo>
                    <a:cubicBezTo>
                      <a:pt x="267514" y="803639"/>
                      <a:pt x="260614" y="802931"/>
                      <a:pt x="254333" y="804700"/>
                    </a:cubicBezTo>
                    <a:close/>
                    <a:moveTo>
                      <a:pt x="684858" y="803112"/>
                    </a:moveTo>
                    <a:cubicBezTo>
                      <a:pt x="678408" y="801343"/>
                      <a:pt x="671321" y="802050"/>
                      <a:pt x="665144" y="805589"/>
                    </a:cubicBezTo>
                    <a:cubicBezTo>
                      <a:pt x="652061" y="812666"/>
                      <a:pt x="647700" y="828235"/>
                      <a:pt x="654968" y="840973"/>
                    </a:cubicBezTo>
                    <a:cubicBezTo>
                      <a:pt x="662236" y="853004"/>
                      <a:pt x="678953" y="857250"/>
                      <a:pt x="691309" y="850173"/>
                    </a:cubicBezTo>
                    <a:cubicBezTo>
                      <a:pt x="703664" y="843096"/>
                      <a:pt x="708025" y="827527"/>
                      <a:pt x="700757" y="815497"/>
                    </a:cubicBezTo>
                    <a:cubicBezTo>
                      <a:pt x="697123" y="809127"/>
                      <a:pt x="691309" y="804881"/>
                      <a:pt x="684858" y="803112"/>
                    </a:cubicBezTo>
                    <a:close/>
                    <a:moveTo>
                      <a:pt x="113615" y="652212"/>
                    </a:moveTo>
                    <a:cubicBezTo>
                      <a:pt x="107157" y="650531"/>
                      <a:pt x="100081" y="651239"/>
                      <a:pt x="94065" y="654777"/>
                    </a:cubicBezTo>
                    <a:cubicBezTo>
                      <a:pt x="82034" y="661854"/>
                      <a:pt x="77788" y="677423"/>
                      <a:pt x="84865" y="690161"/>
                    </a:cubicBezTo>
                    <a:cubicBezTo>
                      <a:pt x="91942" y="702192"/>
                      <a:pt x="107511" y="706438"/>
                      <a:pt x="119542" y="699361"/>
                    </a:cubicBezTo>
                    <a:cubicBezTo>
                      <a:pt x="132280" y="692284"/>
                      <a:pt x="136526" y="676715"/>
                      <a:pt x="129449" y="663977"/>
                    </a:cubicBezTo>
                    <a:cubicBezTo>
                      <a:pt x="125911" y="657962"/>
                      <a:pt x="120073" y="653892"/>
                      <a:pt x="113615" y="652212"/>
                    </a:cubicBezTo>
                    <a:close/>
                    <a:moveTo>
                      <a:pt x="824246" y="649249"/>
                    </a:moveTo>
                    <a:cubicBezTo>
                      <a:pt x="817965" y="651066"/>
                      <a:pt x="812303" y="655427"/>
                      <a:pt x="808765" y="661968"/>
                    </a:cubicBezTo>
                    <a:cubicBezTo>
                      <a:pt x="801688" y="674324"/>
                      <a:pt x="805934" y="690314"/>
                      <a:pt x="817965" y="697582"/>
                    </a:cubicBezTo>
                    <a:cubicBezTo>
                      <a:pt x="829996" y="704850"/>
                      <a:pt x="846273" y="700489"/>
                      <a:pt x="853349" y="688134"/>
                    </a:cubicBezTo>
                    <a:cubicBezTo>
                      <a:pt x="860426" y="675778"/>
                      <a:pt x="856180" y="659061"/>
                      <a:pt x="843442" y="651793"/>
                    </a:cubicBezTo>
                    <a:cubicBezTo>
                      <a:pt x="837426" y="648159"/>
                      <a:pt x="830526" y="647432"/>
                      <a:pt x="824246" y="649249"/>
                    </a:cubicBezTo>
                    <a:close/>
                    <a:moveTo>
                      <a:pt x="710440" y="257904"/>
                    </a:moveTo>
                    <a:cubicBezTo>
                      <a:pt x="706326" y="257370"/>
                      <a:pt x="702033" y="258439"/>
                      <a:pt x="698455" y="261291"/>
                    </a:cubicBezTo>
                    <a:cubicBezTo>
                      <a:pt x="698455" y="261291"/>
                      <a:pt x="698455" y="261291"/>
                      <a:pt x="492382" y="416019"/>
                    </a:cubicBezTo>
                    <a:cubicBezTo>
                      <a:pt x="492382" y="416019"/>
                      <a:pt x="492382" y="416019"/>
                      <a:pt x="479503" y="425289"/>
                    </a:cubicBezTo>
                    <a:cubicBezTo>
                      <a:pt x="475925" y="424575"/>
                      <a:pt x="472348" y="423862"/>
                      <a:pt x="468770" y="423862"/>
                    </a:cubicBezTo>
                    <a:cubicBezTo>
                      <a:pt x="463046" y="423862"/>
                      <a:pt x="458037" y="424575"/>
                      <a:pt x="453028" y="426715"/>
                    </a:cubicBezTo>
                    <a:cubicBezTo>
                      <a:pt x="453028" y="426715"/>
                      <a:pt x="453028" y="426715"/>
                      <a:pt x="443011" y="421010"/>
                    </a:cubicBezTo>
                    <a:cubicBezTo>
                      <a:pt x="443011" y="421010"/>
                      <a:pt x="443011" y="421010"/>
                      <a:pt x="311353" y="348994"/>
                    </a:cubicBezTo>
                    <a:cubicBezTo>
                      <a:pt x="303483" y="344003"/>
                      <a:pt x="293465" y="346142"/>
                      <a:pt x="288456" y="353985"/>
                    </a:cubicBezTo>
                    <a:cubicBezTo>
                      <a:pt x="284163" y="361829"/>
                      <a:pt x="286310" y="371811"/>
                      <a:pt x="294181" y="376802"/>
                    </a:cubicBezTo>
                    <a:cubicBezTo>
                      <a:pt x="294181" y="376802"/>
                      <a:pt x="294181" y="376802"/>
                      <a:pt x="426554" y="467357"/>
                    </a:cubicBezTo>
                    <a:cubicBezTo>
                      <a:pt x="427269" y="490174"/>
                      <a:pt x="445873" y="508000"/>
                      <a:pt x="468770" y="508000"/>
                    </a:cubicBezTo>
                    <a:cubicBezTo>
                      <a:pt x="491667" y="508000"/>
                      <a:pt x="510986" y="489461"/>
                      <a:pt x="510986" y="465931"/>
                    </a:cubicBezTo>
                    <a:cubicBezTo>
                      <a:pt x="510986" y="465218"/>
                      <a:pt x="510271" y="465218"/>
                      <a:pt x="510271" y="464505"/>
                    </a:cubicBezTo>
                    <a:cubicBezTo>
                      <a:pt x="510271" y="464505"/>
                      <a:pt x="510271" y="464505"/>
                      <a:pt x="719205" y="286960"/>
                    </a:cubicBezTo>
                    <a:cubicBezTo>
                      <a:pt x="726361" y="281256"/>
                      <a:pt x="727076" y="271274"/>
                      <a:pt x="721352" y="264143"/>
                    </a:cubicBezTo>
                    <a:cubicBezTo>
                      <a:pt x="718490" y="260578"/>
                      <a:pt x="714554" y="258439"/>
                      <a:pt x="710440" y="257904"/>
                    </a:cubicBezTo>
                    <a:close/>
                    <a:moveTo>
                      <a:pt x="98758" y="234699"/>
                    </a:moveTo>
                    <a:cubicBezTo>
                      <a:pt x="92477" y="236379"/>
                      <a:pt x="86816" y="240449"/>
                      <a:pt x="83277" y="246464"/>
                    </a:cubicBezTo>
                    <a:cubicBezTo>
                      <a:pt x="76200" y="259202"/>
                      <a:pt x="80446" y="274771"/>
                      <a:pt x="92477" y="281848"/>
                    </a:cubicBezTo>
                    <a:cubicBezTo>
                      <a:pt x="104508" y="288925"/>
                      <a:pt x="120785" y="284679"/>
                      <a:pt x="127861" y="272648"/>
                    </a:cubicBezTo>
                    <a:cubicBezTo>
                      <a:pt x="134938" y="259910"/>
                      <a:pt x="130692" y="244341"/>
                      <a:pt x="117954" y="237264"/>
                    </a:cubicBezTo>
                    <a:cubicBezTo>
                      <a:pt x="111939" y="233726"/>
                      <a:pt x="105039" y="233018"/>
                      <a:pt x="98758" y="234699"/>
                    </a:cubicBezTo>
                    <a:close/>
                    <a:moveTo>
                      <a:pt x="835927" y="233043"/>
                    </a:moveTo>
                    <a:cubicBezTo>
                      <a:pt x="829469" y="231388"/>
                      <a:pt x="822393" y="232085"/>
                      <a:pt x="816377" y="235570"/>
                    </a:cubicBezTo>
                    <a:cubicBezTo>
                      <a:pt x="804346" y="242539"/>
                      <a:pt x="800100" y="257872"/>
                      <a:pt x="807177" y="269720"/>
                    </a:cubicBezTo>
                    <a:cubicBezTo>
                      <a:pt x="814254" y="282265"/>
                      <a:pt x="829823" y="285750"/>
                      <a:pt x="841854" y="278781"/>
                    </a:cubicBezTo>
                    <a:cubicBezTo>
                      <a:pt x="854592" y="271811"/>
                      <a:pt x="858838" y="256478"/>
                      <a:pt x="851761" y="244630"/>
                    </a:cubicBezTo>
                    <a:cubicBezTo>
                      <a:pt x="848223" y="238706"/>
                      <a:pt x="842385" y="234699"/>
                      <a:pt x="835927" y="233043"/>
                    </a:cubicBezTo>
                    <a:close/>
                    <a:moveTo>
                      <a:pt x="264692" y="80924"/>
                    </a:moveTo>
                    <a:cubicBezTo>
                      <a:pt x="258323" y="79107"/>
                      <a:pt x="251246" y="79834"/>
                      <a:pt x="244877" y="83468"/>
                    </a:cubicBezTo>
                    <a:cubicBezTo>
                      <a:pt x="232846" y="90736"/>
                      <a:pt x="228600" y="107453"/>
                      <a:pt x="235677" y="119809"/>
                    </a:cubicBezTo>
                    <a:cubicBezTo>
                      <a:pt x="242754" y="132164"/>
                      <a:pt x="258323" y="136525"/>
                      <a:pt x="271061" y="129257"/>
                    </a:cubicBezTo>
                    <a:cubicBezTo>
                      <a:pt x="283092" y="121989"/>
                      <a:pt x="287338" y="105999"/>
                      <a:pt x="280261" y="93643"/>
                    </a:cubicBezTo>
                    <a:cubicBezTo>
                      <a:pt x="276723" y="87102"/>
                      <a:pt x="271062" y="82741"/>
                      <a:pt x="264692" y="80924"/>
                    </a:cubicBezTo>
                    <a:close/>
                    <a:moveTo>
                      <a:pt x="668759" y="79336"/>
                    </a:moveTo>
                    <a:cubicBezTo>
                      <a:pt x="662390" y="81153"/>
                      <a:pt x="656729" y="85514"/>
                      <a:pt x="653190" y="92055"/>
                    </a:cubicBezTo>
                    <a:cubicBezTo>
                      <a:pt x="646113" y="104411"/>
                      <a:pt x="650359" y="120401"/>
                      <a:pt x="662390" y="127669"/>
                    </a:cubicBezTo>
                    <a:cubicBezTo>
                      <a:pt x="675128" y="134937"/>
                      <a:pt x="690698" y="130576"/>
                      <a:pt x="697774" y="118221"/>
                    </a:cubicBezTo>
                    <a:cubicBezTo>
                      <a:pt x="704851" y="105138"/>
                      <a:pt x="700605" y="89148"/>
                      <a:pt x="688574" y="81880"/>
                    </a:cubicBezTo>
                    <a:cubicBezTo>
                      <a:pt x="682205" y="78246"/>
                      <a:pt x="675128" y="77519"/>
                      <a:pt x="668759" y="79336"/>
                    </a:cubicBezTo>
                    <a:close/>
                    <a:moveTo>
                      <a:pt x="440018" y="0"/>
                    </a:moveTo>
                    <a:cubicBezTo>
                      <a:pt x="440018" y="0"/>
                      <a:pt x="440018" y="0"/>
                      <a:pt x="440018" y="49288"/>
                    </a:cubicBezTo>
                    <a:cubicBezTo>
                      <a:pt x="440018" y="63574"/>
                      <a:pt x="452161" y="75717"/>
                      <a:pt x="466448" y="75717"/>
                    </a:cubicBezTo>
                    <a:cubicBezTo>
                      <a:pt x="480734" y="75717"/>
                      <a:pt x="492163" y="63574"/>
                      <a:pt x="492163" y="49288"/>
                    </a:cubicBezTo>
                    <a:cubicBezTo>
                      <a:pt x="492163" y="49288"/>
                      <a:pt x="492163" y="49288"/>
                      <a:pt x="492163" y="0"/>
                    </a:cubicBezTo>
                    <a:cubicBezTo>
                      <a:pt x="730030" y="12143"/>
                      <a:pt x="921466" y="202151"/>
                      <a:pt x="935038" y="440018"/>
                    </a:cubicBezTo>
                    <a:cubicBezTo>
                      <a:pt x="935038" y="440018"/>
                      <a:pt x="935038" y="440018"/>
                      <a:pt x="885751" y="440018"/>
                    </a:cubicBezTo>
                    <a:cubicBezTo>
                      <a:pt x="871464" y="440018"/>
                      <a:pt x="859321" y="451447"/>
                      <a:pt x="859321" y="465733"/>
                    </a:cubicBezTo>
                    <a:cubicBezTo>
                      <a:pt x="859321" y="480020"/>
                      <a:pt x="871464" y="491449"/>
                      <a:pt x="885751" y="491449"/>
                    </a:cubicBezTo>
                    <a:lnTo>
                      <a:pt x="935038" y="491449"/>
                    </a:lnTo>
                    <a:cubicBezTo>
                      <a:pt x="922895" y="730030"/>
                      <a:pt x="732887" y="920752"/>
                      <a:pt x="495020" y="934324"/>
                    </a:cubicBezTo>
                    <a:cubicBezTo>
                      <a:pt x="495020" y="934324"/>
                      <a:pt x="495020" y="934324"/>
                      <a:pt x="495020" y="885036"/>
                    </a:cubicBezTo>
                    <a:cubicBezTo>
                      <a:pt x="495020" y="870750"/>
                      <a:pt x="483591" y="859321"/>
                      <a:pt x="469305" y="859321"/>
                    </a:cubicBezTo>
                    <a:cubicBezTo>
                      <a:pt x="455019" y="859321"/>
                      <a:pt x="442875" y="870750"/>
                      <a:pt x="442875" y="885036"/>
                    </a:cubicBezTo>
                    <a:cubicBezTo>
                      <a:pt x="442875" y="885036"/>
                      <a:pt x="442875" y="885036"/>
                      <a:pt x="442875" y="935038"/>
                    </a:cubicBezTo>
                    <a:cubicBezTo>
                      <a:pt x="205009" y="922895"/>
                      <a:pt x="14287" y="732173"/>
                      <a:pt x="0" y="495020"/>
                    </a:cubicBezTo>
                    <a:cubicBezTo>
                      <a:pt x="0" y="495020"/>
                      <a:pt x="0" y="495020"/>
                      <a:pt x="50002" y="495020"/>
                    </a:cubicBezTo>
                    <a:cubicBezTo>
                      <a:pt x="64289" y="495020"/>
                      <a:pt x="75718" y="482877"/>
                      <a:pt x="75718" y="468591"/>
                    </a:cubicBezTo>
                    <a:cubicBezTo>
                      <a:pt x="75718" y="454304"/>
                      <a:pt x="64289" y="442875"/>
                      <a:pt x="50002" y="442875"/>
                    </a:cubicBezTo>
                    <a:cubicBezTo>
                      <a:pt x="50002" y="442875"/>
                      <a:pt x="50002" y="442875"/>
                      <a:pt x="0" y="442875"/>
                    </a:cubicBezTo>
                    <a:cubicBezTo>
                      <a:pt x="12144" y="205008"/>
                      <a:pt x="202866" y="13572"/>
                      <a:pt x="440018" y="0"/>
                    </a:cubicBezTo>
                    <a:close/>
                  </a:path>
                </a:pathLst>
              </a:custGeom>
              <a:solidFill>
                <a:schemeClr val="tx2"/>
              </a:solidFill>
              <a:ln>
                <a:noFill/>
              </a:ln>
            </p:spPr>
            <p:txBody>
              <a:bodyPr vert="horz" wrap="square" lIns="68580" tIns="34290" rIns="68580" bIns="34290" numCol="1" anchor="t" anchorCtr="0" compatLnSpc="1">
                <a:prstTxWarp prst="textNoShape">
                  <a:avLst/>
                </a:prstTxWarp>
                <a:noAutofit/>
              </a:bodyPr>
              <a:lstStyle/>
              <a:p>
                <a:endParaRPr lang="en-US" sz="1050"/>
              </a:p>
            </p:txBody>
          </p:sp>
        </p:grpSp>
      </p:grpSp>
      <p:grpSp>
        <p:nvGrpSpPr>
          <p:cNvPr id="177" name="bcgIcons_QualityAssurance">
            <a:extLst>
              <a:ext uri="{FF2B5EF4-FFF2-40B4-BE49-F238E27FC236}">
                <a16:creationId xmlns:a16="http://schemas.microsoft.com/office/drawing/2014/main" id="{F101FE1B-ABF1-4039-9673-6A08DD44414A}"/>
              </a:ext>
            </a:extLst>
          </p:cNvPr>
          <p:cNvGrpSpPr>
            <a:grpSpLocks noChangeAspect="1"/>
          </p:cNvGrpSpPr>
          <p:nvPr/>
        </p:nvGrpSpPr>
        <p:grpSpPr bwMode="auto">
          <a:xfrm>
            <a:off x="4853790" y="2870254"/>
            <a:ext cx="664757" cy="665372"/>
            <a:chOff x="1682" y="0"/>
            <a:chExt cx="4316" cy="4320"/>
          </a:xfrm>
        </p:grpSpPr>
        <p:sp>
          <p:nvSpPr>
            <p:cNvPr id="178" name="AutoShape 8">
              <a:extLst>
                <a:ext uri="{FF2B5EF4-FFF2-40B4-BE49-F238E27FC236}">
                  <a16:creationId xmlns:a16="http://schemas.microsoft.com/office/drawing/2014/main" id="{3A858328-EF43-4987-8653-4EE03D87760C}"/>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79" name="Freeform 178">
              <a:extLst>
                <a:ext uri="{FF2B5EF4-FFF2-40B4-BE49-F238E27FC236}">
                  <a16:creationId xmlns:a16="http://schemas.microsoft.com/office/drawing/2014/main" id="{2C13CB3F-2124-45CD-9CE2-4E5D774ADF78}"/>
                </a:ext>
              </a:extLst>
            </p:cNvPr>
            <p:cNvSpPr>
              <a:spLocks noEditPoints="1"/>
            </p:cNvSpPr>
            <p:nvPr/>
          </p:nvSpPr>
          <p:spPr bwMode="auto">
            <a:xfrm>
              <a:off x="2980" y="649"/>
              <a:ext cx="1716" cy="1674"/>
            </a:xfrm>
            <a:custGeom>
              <a:avLst/>
              <a:gdLst>
                <a:gd name="T0" fmla="*/ 350 w 916"/>
                <a:gd name="T1" fmla="*/ 751 h 893"/>
                <a:gd name="T2" fmla="*/ 184 w 916"/>
                <a:gd name="T3" fmla="*/ 808 h 893"/>
                <a:gd name="T4" fmla="*/ 172 w 916"/>
                <a:gd name="T5" fmla="*/ 799 h 893"/>
                <a:gd name="T6" fmla="*/ 176 w 916"/>
                <a:gd name="T7" fmla="*/ 643 h 893"/>
                <a:gd name="T8" fmla="*/ 169 w 916"/>
                <a:gd name="T9" fmla="*/ 634 h 893"/>
                <a:gd name="T10" fmla="*/ 9 w 916"/>
                <a:gd name="T11" fmla="*/ 590 h 893"/>
                <a:gd name="T12" fmla="*/ 4 w 916"/>
                <a:gd name="T13" fmla="*/ 575 h 893"/>
                <a:gd name="T14" fmla="*/ 107 w 916"/>
                <a:gd name="T15" fmla="*/ 454 h 893"/>
                <a:gd name="T16" fmla="*/ 107 w 916"/>
                <a:gd name="T17" fmla="*/ 442 h 893"/>
                <a:gd name="T18" fmla="*/ 4 w 916"/>
                <a:gd name="T19" fmla="*/ 317 h 893"/>
                <a:gd name="T20" fmla="*/ 9 w 916"/>
                <a:gd name="T21" fmla="*/ 303 h 893"/>
                <a:gd name="T22" fmla="*/ 169 w 916"/>
                <a:gd name="T23" fmla="*/ 261 h 893"/>
                <a:gd name="T24" fmla="*/ 176 w 916"/>
                <a:gd name="T25" fmla="*/ 252 h 893"/>
                <a:gd name="T26" fmla="*/ 172 w 916"/>
                <a:gd name="T27" fmla="*/ 95 h 893"/>
                <a:gd name="T28" fmla="*/ 184 w 916"/>
                <a:gd name="T29" fmla="*/ 86 h 893"/>
                <a:gd name="T30" fmla="*/ 344 w 916"/>
                <a:gd name="T31" fmla="*/ 140 h 893"/>
                <a:gd name="T32" fmla="*/ 354 w 916"/>
                <a:gd name="T33" fmla="*/ 137 h 893"/>
                <a:gd name="T34" fmla="*/ 449 w 916"/>
                <a:gd name="T35" fmla="*/ 6 h 893"/>
                <a:gd name="T36" fmla="*/ 463 w 916"/>
                <a:gd name="T37" fmla="*/ 5 h 893"/>
                <a:gd name="T38" fmla="*/ 560 w 916"/>
                <a:gd name="T39" fmla="*/ 137 h 893"/>
                <a:gd name="T40" fmla="*/ 571 w 916"/>
                <a:gd name="T41" fmla="*/ 140 h 893"/>
                <a:gd name="T42" fmla="*/ 731 w 916"/>
                <a:gd name="T43" fmla="*/ 86 h 893"/>
                <a:gd name="T44" fmla="*/ 744 w 916"/>
                <a:gd name="T45" fmla="*/ 95 h 893"/>
                <a:gd name="T46" fmla="*/ 738 w 916"/>
                <a:gd name="T47" fmla="*/ 252 h 893"/>
                <a:gd name="T48" fmla="*/ 744 w 916"/>
                <a:gd name="T49" fmla="*/ 261 h 893"/>
                <a:gd name="T50" fmla="*/ 907 w 916"/>
                <a:gd name="T51" fmla="*/ 303 h 893"/>
                <a:gd name="T52" fmla="*/ 912 w 916"/>
                <a:gd name="T53" fmla="*/ 317 h 893"/>
                <a:gd name="T54" fmla="*/ 808 w 916"/>
                <a:gd name="T55" fmla="*/ 442 h 893"/>
                <a:gd name="T56" fmla="*/ 808 w 916"/>
                <a:gd name="T57" fmla="*/ 454 h 893"/>
                <a:gd name="T58" fmla="*/ 912 w 916"/>
                <a:gd name="T59" fmla="*/ 575 h 893"/>
                <a:gd name="T60" fmla="*/ 907 w 916"/>
                <a:gd name="T61" fmla="*/ 590 h 893"/>
                <a:gd name="T62" fmla="*/ 744 w 916"/>
                <a:gd name="T63" fmla="*/ 634 h 893"/>
                <a:gd name="T64" fmla="*/ 738 w 916"/>
                <a:gd name="T65" fmla="*/ 643 h 893"/>
                <a:gd name="T66" fmla="*/ 744 w 916"/>
                <a:gd name="T67" fmla="*/ 799 h 893"/>
                <a:gd name="T68" fmla="*/ 731 w 916"/>
                <a:gd name="T69" fmla="*/ 808 h 893"/>
                <a:gd name="T70" fmla="*/ 571 w 916"/>
                <a:gd name="T71" fmla="*/ 754 h 893"/>
                <a:gd name="T72" fmla="*/ 560 w 916"/>
                <a:gd name="T73" fmla="*/ 757 h 893"/>
                <a:gd name="T74" fmla="*/ 463 w 916"/>
                <a:gd name="T75" fmla="*/ 888 h 893"/>
                <a:gd name="T76" fmla="*/ 449 w 916"/>
                <a:gd name="T77" fmla="*/ 888 h 893"/>
                <a:gd name="T78" fmla="*/ 350 w 916"/>
                <a:gd name="T79" fmla="*/ 751 h 893"/>
                <a:gd name="T80" fmla="*/ 350 w 916"/>
                <a:gd name="T81" fmla="*/ 751 h 893"/>
                <a:gd name="T82" fmla="*/ 458 w 916"/>
                <a:gd name="T83" fmla="*/ 230 h 893"/>
                <a:gd name="T84" fmla="*/ 242 w 916"/>
                <a:gd name="T85" fmla="*/ 446 h 893"/>
                <a:gd name="T86" fmla="*/ 458 w 916"/>
                <a:gd name="T87" fmla="*/ 663 h 893"/>
                <a:gd name="T88" fmla="*/ 674 w 916"/>
                <a:gd name="T89" fmla="*/ 446 h 893"/>
                <a:gd name="T90" fmla="*/ 458 w 916"/>
                <a:gd name="T91" fmla="*/ 230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16" h="893">
                  <a:moveTo>
                    <a:pt x="350" y="751"/>
                  </a:moveTo>
                  <a:cubicBezTo>
                    <a:pt x="184" y="808"/>
                    <a:pt x="184" y="808"/>
                    <a:pt x="184" y="808"/>
                  </a:cubicBezTo>
                  <a:cubicBezTo>
                    <a:pt x="178" y="810"/>
                    <a:pt x="171" y="805"/>
                    <a:pt x="172" y="799"/>
                  </a:cubicBezTo>
                  <a:cubicBezTo>
                    <a:pt x="176" y="643"/>
                    <a:pt x="176" y="643"/>
                    <a:pt x="176" y="643"/>
                  </a:cubicBezTo>
                  <a:cubicBezTo>
                    <a:pt x="176" y="639"/>
                    <a:pt x="174" y="635"/>
                    <a:pt x="169" y="634"/>
                  </a:cubicBezTo>
                  <a:cubicBezTo>
                    <a:pt x="9" y="590"/>
                    <a:pt x="9" y="590"/>
                    <a:pt x="9" y="590"/>
                  </a:cubicBezTo>
                  <a:cubicBezTo>
                    <a:pt x="2" y="588"/>
                    <a:pt x="0" y="580"/>
                    <a:pt x="4" y="575"/>
                  </a:cubicBezTo>
                  <a:cubicBezTo>
                    <a:pt x="107" y="454"/>
                    <a:pt x="107" y="454"/>
                    <a:pt x="107" y="454"/>
                  </a:cubicBezTo>
                  <a:cubicBezTo>
                    <a:pt x="110" y="451"/>
                    <a:pt x="110" y="446"/>
                    <a:pt x="107" y="442"/>
                  </a:cubicBezTo>
                  <a:cubicBezTo>
                    <a:pt x="4" y="317"/>
                    <a:pt x="4" y="317"/>
                    <a:pt x="4" y="317"/>
                  </a:cubicBezTo>
                  <a:cubicBezTo>
                    <a:pt x="0" y="312"/>
                    <a:pt x="2" y="304"/>
                    <a:pt x="9" y="303"/>
                  </a:cubicBezTo>
                  <a:cubicBezTo>
                    <a:pt x="169" y="261"/>
                    <a:pt x="169" y="261"/>
                    <a:pt x="169" y="261"/>
                  </a:cubicBezTo>
                  <a:cubicBezTo>
                    <a:pt x="173" y="260"/>
                    <a:pt x="176" y="256"/>
                    <a:pt x="176" y="252"/>
                  </a:cubicBezTo>
                  <a:cubicBezTo>
                    <a:pt x="172" y="95"/>
                    <a:pt x="172" y="95"/>
                    <a:pt x="172" y="95"/>
                  </a:cubicBezTo>
                  <a:cubicBezTo>
                    <a:pt x="171" y="88"/>
                    <a:pt x="178" y="84"/>
                    <a:pt x="184" y="86"/>
                  </a:cubicBezTo>
                  <a:cubicBezTo>
                    <a:pt x="344" y="140"/>
                    <a:pt x="344" y="140"/>
                    <a:pt x="344" y="140"/>
                  </a:cubicBezTo>
                  <a:cubicBezTo>
                    <a:pt x="348" y="141"/>
                    <a:pt x="352" y="140"/>
                    <a:pt x="354" y="137"/>
                  </a:cubicBezTo>
                  <a:cubicBezTo>
                    <a:pt x="449" y="6"/>
                    <a:pt x="449" y="6"/>
                    <a:pt x="449" y="6"/>
                  </a:cubicBezTo>
                  <a:cubicBezTo>
                    <a:pt x="452" y="1"/>
                    <a:pt x="460" y="0"/>
                    <a:pt x="463" y="5"/>
                  </a:cubicBezTo>
                  <a:cubicBezTo>
                    <a:pt x="560" y="137"/>
                    <a:pt x="560" y="137"/>
                    <a:pt x="560" y="137"/>
                  </a:cubicBezTo>
                  <a:cubicBezTo>
                    <a:pt x="563" y="140"/>
                    <a:pt x="567" y="141"/>
                    <a:pt x="571" y="140"/>
                  </a:cubicBezTo>
                  <a:cubicBezTo>
                    <a:pt x="731" y="86"/>
                    <a:pt x="731" y="86"/>
                    <a:pt x="731" y="86"/>
                  </a:cubicBezTo>
                  <a:cubicBezTo>
                    <a:pt x="738" y="84"/>
                    <a:pt x="744" y="89"/>
                    <a:pt x="744" y="95"/>
                  </a:cubicBezTo>
                  <a:cubicBezTo>
                    <a:pt x="738" y="252"/>
                    <a:pt x="738" y="252"/>
                    <a:pt x="738" y="252"/>
                  </a:cubicBezTo>
                  <a:cubicBezTo>
                    <a:pt x="737" y="256"/>
                    <a:pt x="740" y="260"/>
                    <a:pt x="744" y="261"/>
                  </a:cubicBezTo>
                  <a:cubicBezTo>
                    <a:pt x="907" y="303"/>
                    <a:pt x="907" y="303"/>
                    <a:pt x="907" y="303"/>
                  </a:cubicBezTo>
                  <a:cubicBezTo>
                    <a:pt x="914" y="304"/>
                    <a:pt x="916" y="312"/>
                    <a:pt x="912" y="317"/>
                  </a:cubicBezTo>
                  <a:cubicBezTo>
                    <a:pt x="808" y="442"/>
                    <a:pt x="808" y="442"/>
                    <a:pt x="808" y="442"/>
                  </a:cubicBezTo>
                  <a:cubicBezTo>
                    <a:pt x="805" y="446"/>
                    <a:pt x="805" y="451"/>
                    <a:pt x="808" y="454"/>
                  </a:cubicBezTo>
                  <a:cubicBezTo>
                    <a:pt x="912" y="575"/>
                    <a:pt x="912" y="575"/>
                    <a:pt x="912" y="575"/>
                  </a:cubicBezTo>
                  <a:cubicBezTo>
                    <a:pt x="916" y="580"/>
                    <a:pt x="914" y="588"/>
                    <a:pt x="907" y="590"/>
                  </a:cubicBezTo>
                  <a:cubicBezTo>
                    <a:pt x="744" y="634"/>
                    <a:pt x="744" y="634"/>
                    <a:pt x="744" y="634"/>
                  </a:cubicBezTo>
                  <a:cubicBezTo>
                    <a:pt x="740" y="635"/>
                    <a:pt x="737" y="639"/>
                    <a:pt x="738" y="643"/>
                  </a:cubicBezTo>
                  <a:cubicBezTo>
                    <a:pt x="744" y="799"/>
                    <a:pt x="744" y="799"/>
                    <a:pt x="744" y="799"/>
                  </a:cubicBezTo>
                  <a:cubicBezTo>
                    <a:pt x="744" y="805"/>
                    <a:pt x="738" y="810"/>
                    <a:pt x="731" y="808"/>
                  </a:cubicBezTo>
                  <a:cubicBezTo>
                    <a:pt x="571" y="754"/>
                    <a:pt x="571" y="754"/>
                    <a:pt x="571" y="754"/>
                  </a:cubicBezTo>
                  <a:cubicBezTo>
                    <a:pt x="567" y="752"/>
                    <a:pt x="563" y="754"/>
                    <a:pt x="560" y="757"/>
                  </a:cubicBezTo>
                  <a:cubicBezTo>
                    <a:pt x="463" y="888"/>
                    <a:pt x="463" y="888"/>
                    <a:pt x="463" y="888"/>
                  </a:cubicBezTo>
                  <a:cubicBezTo>
                    <a:pt x="460" y="893"/>
                    <a:pt x="452" y="893"/>
                    <a:pt x="449" y="888"/>
                  </a:cubicBezTo>
                  <a:cubicBezTo>
                    <a:pt x="350" y="751"/>
                    <a:pt x="350" y="751"/>
                    <a:pt x="350" y="751"/>
                  </a:cubicBezTo>
                  <a:cubicBezTo>
                    <a:pt x="350" y="751"/>
                    <a:pt x="350" y="751"/>
                    <a:pt x="350" y="751"/>
                  </a:cubicBezTo>
                  <a:close/>
                  <a:moveTo>
                    <a:pt x="458" y="230"/>
                  </a:moveTo>
                  <a:cubicBezTo>
                    <a:pt x="340" y="230"/>
                    <a:pt x="242" y="327"/>
                    <a:pt x="242" y="446"/>
                  </a:cubicBezTo>
                  <a:cubicBezTo>
                    <a:pt x="242" y="567"/>
                    <a:pt x="340" y="663"/>
                    <a:pt x="458" y="663"/>
                  </a:cubicBezTo>
                  <a:cubicBezTo>
                    <a:pt x="576" y="663"/>
                    <a:pt x="674" y="567"/>
                    <a:pt x="674" y="446"/>
                  </a:cubicBezTo>
                  <a:cubicBezTo>
                    <a:pt x="674" y="327"/>
                    <a:pt x="576" y="230"/>
                    <a:pt x="458" y="23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80" name="Freeform 179">
              <a:extLst>
                <a:ext uri="{FF2B5EF4-FFF2-40B4-BE49-F238E27FC236}">
                  <a16:creationId xmlns:a16="http://schemas.microsoft.com/office/drawing/2014/main" id="{0177CE63-E32C-4D3E-9513-FA797E4C54C7}"/>
                </a:ext>
              </a:extLst>
            </p:cNvPr>
            <p:cNvSpPr>
              <a:spLocks noEditPoints="1"/>
            </p:cNvSpPr>
            <p:nvPr/>
          </p:nvSpPr>
          <p:spPr bwMode="auto">
            <a:xfrm>
              <a:off x="2737" y="412"/>
              <a:ext cx="2203" cy="3486"/>
            </a:xfrm>
            <a:custGeom>
              <a:avLst/>
              <a:gdLst>
                <a:gd name="T0" fmla="*/ 844 w 1176"/>
                <a:gd name="T1" fmla="*/ 1847 h 1859"/>
                <a:gd name="T2" fmla="*/ 588 w 1176"/>
                <a:gd name="T3" fmla="*/ 1660 h 1859"/>
                <a:gd name="T4" fmla="*/ 332 w 1176"/>
                <a:gd name="T5" fmla="*/ 1847 h 1859"/>
                <a:gd name="T6" fmla="*/ 433 w 1176"/>
                <a:gd name="T7" fmla="*/ 1019 h 1859"/>
                <a:gd name="T8" fmla="*/ 585 w 1176"/>
                <a:gd name="T9" fmla="*/ 1185 h 1859"/>
                <a:gd name="T10" fmla="*/ 638 w 1176"/>
                <a:gd name="T11" fmla="*/ 1159 h 1859"/>
                <a:gd name="T12" fmla="*/ 844 w 1176"/>
                <a:gd name="T13" fmla="*/ 1053 h 1859"/>
                <a:gd name="T14" fmla="*/ 726 w 1176"/>
                <a:gd name="T15" fmla="*/ 970 h 1859"/>
                <a:gd name="T16" fmla="*/ 950 w 1176"/>
                <a:gd name="T17" fmla="*/ 1036 h 1859"/>
                <a:gd name="T18" fmla="*/ 951 w 1176"/>
                <a:gd name="T19" fmla="*/ 820 h 1859"/>
                <a:gd name="T20" fmla="*/ 1174 w 1176"/>
                <a:gd name="T21" fmla="*/ 749 h 1859"/>
                <a:gd name="T22" fmla="*/ 1037 w 1176"/>
                <a:gd name="T23" fmla="*/ 574 h 1859"/>
                <a:gd name="T24" fmla="*/ 1174 w 1176"/>
                <a:gd name="T25" fmla="*/ 395 h 1859"/>
                <a:gd name="T26" fmla="*/ 951 w 1176"/>
                <a:gd name="T27" fmla="*/ 327 h 1859"/>
                <a:gd name="T28" fmla="*/ 950 w 1176"/>
                <a:gd name="T29" fmla="*/ 110 h 1859"/>
                <a:gd name="T30" fmla="*/ 726 w 1176"/>
                <a:gd name="T31" fmla="*/ 175 h 1859"/>
                <a:gd name="T32" fmla="*/ 585 w 1176"/>
                <a:gd name="T33" fmla="*/ 0 h 1859"/>
                <a:gd name="T34" fmla="*/ 568 w 1176"/>
                <a:gd name="T35" fmla="*/ 9 h 1859"/>
                <a:gd name="T36" fmla="*/ 245 w 1176"/>
                <a:gd name="T37" fmla="*/ 106 h 1859"/>
                <a:gd name="T38" fmla="*/ 216 w 1176"/>
                <a:gd name="T39" fmla="*/ 128 h 1859"/>
                <a:gd name="T40" fmla="*/ 17 w 1176"/>
                <a:gd name="T41" fmla="*/ 380 h 1859"/>
                <a:gd name="T42" fmla="*/ 6 w 1176"/>
                <a:gd name="T43" fmla="*/ 415 h 1859"/>
                <a:gd name="T44" fmla="*/ 6 w 1176"/>
                <a:gd name="T45" fmla="*/ 728 h 1859"/>
                <a:gd name="T46" fmla="*/ 17 w 1176"/>
                <a:gd name="T47" fmla="*/ 763 h 1859"/>
                <a:gd name="T48" fmla="*/ 216 w 1176"/>
                <a:gd name="T49" fmla="*/ 1018 h 1859"/>
                <a:gd name="T50" fmla="*/ 245 w 1176"/>
                <a:gd name="T51" fmla="*/ 1039 h 1859"/>
                <a:gd name="T52" fmla="*/ 568 w 1176"/>
                <a:gd name="T53" fmla="*/ 1137 h 1859"/>
                <a:gd name="T54" fmla="*/ 585 w 1176"/>
                <a:gd name="T55" fmla="*/ 1146 h 1859"/>
                <a:gd name="T56" fmla="*/ 449 w 1176"/>
                <a:gd name="T57" fmla="*/ 924 h 1859"/>
                <a:gd name="T58" fmla="*/ 266 w 1176"/>
                <a:gd name="T59" fmla="*/ 804 h 1859"/>
                <a:gd name="T60" fmla="*/ 62 w 1176"/>
                <a:gd name="T61" fmla="*/ 730 h 1859"/>
                <a:gd name="T62" fmla="*/ 182 w 1176"/>
                <a:gd name="T63" fmla="*/ 560 h 1859"/>
                <a:gd name="T64" fmla="*/ 250 w 1176"/>
                <a:gd name="T65" fmla="*/ 365 h 1859"/>
                <a:gd name="T66" fmla="*/ 261 w 1176"/>
                <a:gd name="T67" fmla="*/ 158 h 1859"/>
                <a:gd name="T68" fmla="*/ 474 w 1176"/>
                <a:gd name="T69" fmla="*/ 214 h 1859"/>
                <a:gd name="T70" fmla="*/ 700 w 1176"/>
                <a:gd name="T71" fmla="*/ 214 h 1859"/>
                <a:gd name="T72" fmla="*/ 914 w 1176"/>
                <a:gd name="T73" fmla="*/ 158 h 1859"/>
                <a:gd name="T74" fmla="*/ 923 w 1176"/>
                <a:gd name="T75" fmla="*/ 365 h 1859"/>
                <a:gd name="T76" fmla="*/ 992 w 1176"/>
                <a:gd name="T77" fmla="*/ 560 h 1859"/>
                <a:gd name="T78" fmla="*/ 1114 w 1176"/>
                <a:gd name="T79" fmla="*/ 730 h 1859"/>
                <a:gd name="T80" fmla="*/ 907 w 1176"/>
                <a:gd name="T81" fmla="*/ 805 h 1859"/>
                <a:gd name="T82" fmla="*/ 724 w 1176"/>
                <a:gd name="T83" fmla="*/ 924 h 1859"/>
                <a:gd name="T84" fmla="*/ 586 w 1176"/>
                <a:gd name="T85" fmla="*/ 1086 h 1859"/>
                <a:gd name="T86" fmla="*/ 456 w 1176"/>
                <a:gd name="T87" fmla="*/ 922 h 1859"/>
                <a:gd name="T88" fmla="*/ 563 w 1176"/>
                <a:gd name="T89" fmla="*/ 672 h 1859"/>
                <a:gd name="T90" fmla="*/ 720 w 1176"/>
                <a:gd name="T91" fmla="*/ 483 h 1859"/>
                <a:gd name="T92" fmla="*/ 547 w 1176"/>
                <a:gd name="T93" fmla="*/ 626 h 1859"/>
                <a:gd name="T94" fmla="*/ 456 w 1176"/>
                <a:gd name="T95" fmla="*/ 565 h 1859"/>
                <a:gd name="T96" fmla="*/ 531 w 1176"/>
                <a:gd name="T97" fmla="*/ 672 h 1859"/>
                <a:gd name="T98" fmla="*/ 563 w 1176"/>
                <a:gd name="T99" fmla="*/ 672 h 1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76" h="1859">
                  <a:moveTo>
                    <a:pt x="844" y="1053"/>
                  </a:moveTo>
                  <a:cubicBezTo>
                    <a:pt x="844" y="1847"/>
                    <a:pt x="844" y="1847"/>
                    <a:pt x="844" y="1847"/>
                  </a:cubicBezTo>
                  <a:cubicBezTo>
                    <a:pt x="844" y="1855"/>
                    <a:pt x="835" y="1859"/>
                    <a:pt x="829" y="1854"/>
                  </a:cubicBezTo>
                  <a:cubicBezTo>
                    <a:pt x="588" y="1660"/>
                    <a:pt x="588" y="1660"/>
                    <a:pt x="588" y="1660"/>
                  </a:cubicBezTo>
                  <a:cubicBezTo>
                    <a:pt x="347" y="1854"/>
                    <a:pt x="347" y="1854"/>
                    <a:pt x="347" y="1854"/>
                  </a:cubicBezTo>
                  <a:cubicBezTo>
                    <a:pt x="341" y="1859"/>
                    <a:pt x="332" y="1855"/>
                    <a:pt x="332" y="1847"/>
                  </a:cubicBezTo>
                  <a:cubicBezTo>
                    <a:pt x="332" y="1053"/>
                    <a:pt x="332" y="1053"/>
                    <a:pt x="332" y="1053"/>
                  </a:cubicBezTo>
                  <a:cubicBezTo>
                    <a:pt x="433" y="1019"/>
                    <a:pt x="433" y="1019"/>
                    <a:pt x="433" y="1019"/>
                  </a:cubicBezTo>
                  <a:cubicBezTo>
                    <a:pt x="533" y="1158"/>
                    <a:pt x="533" y="1158"/>
                    <a:pt x="533" y="1158"/>
                  </a:cubicBezTo>
                  <a:cubicBezTo>
                    <a:pt x="545" y="1175"/>
                    <a:pt x="564" y="1185"/>
                    <a:pt x="585" y="1185"/>
                  </a:cubicBezTo>
                  <a:cubicBezTo>
                    <a:pt x="585" y="1185"/>
                    <a:pt x="585" y="1185"/>
                    <a:pt x="585" y="1185"/>
                  </a:cubicBezTo>
                  <a:cubicBezTo>
                    <a:pt x="606" y="1185"/>
                    <a:pt x="625" y="1175"/>
                    <a:pt x="638" y="1159"/>
                  </a:cubicBezTo>
                  <a:cubicBezTo>
                    <a:pt x="741" y="1019"/>
                    <a:pt x="741" y="1019"/>
                    <a:pt x="741" y="1019"/>
                  </a:cubicBezTo>
                  <a:lnTo>
                    <a:pt x="844" y="1053"/>
                  </a:lnTo>
                  <a:close/>
                  <a:moveTo>
                    <a:pt x="603" y="1137"/>
                  </a:moveTo>
                  <a:cubicBezTo>
                    <a:pt x="726" y="970"/>
                    <a:pt x="726" y="970"/>
                    <a:pt x="726" y="970"/>
                  </a:cubicBezTo>
                  <a:cubicBezTo>
                    <a:pt x="930" y="1039"/>
                    <a:pt x="930" y="1039"/>
                    <a:pt x="930" y="1039"/>
                  </a:cubicBezTo>
                  <a:cubicBezTo>
                    <a:pt x="937" y="1042"/>
                    <a:pt x="944" y="1040"/>
                    <a:pt x="950" y="1036"/>
                  </a:cubicBezTo>
                  <a:cubicBezTo>
                    <a:pt x="956" y="1032"/>
                    <a:pt x="959" y="1025"/>
                    <a:pt x="959" y="1018"/>
                  </a:cubicBezTo>
                  <a:cubicBezTo>
                    <a:pt x="951" y="820"/>
                    <a:pt x="951" y="820"/>
                    <a:pt x="951" y="820"/>
                  </a:cubicBezTo>
                  <a:cubicBezTo>
                    <a:pt x="1159" y="763"/>
                    <a:pt x="1159" y="763"/>
                    <a:pt x="1159" y="763"/>
                  </a:cubicBezTo>
                  <a:cubicBezTo>
                    <a:pt x="1166" y="761"/>
                    <a:pt x="1172" y="756"/>
                    <a:pt x="1174" y="749"/>
                  </a:cubicBezTo>
                  <a:cubicBezTo>
                    <a:pt x="1176" y="741"/>
                    <a:pt x="1175" y="734"/>
                    <a:pt x="1170" y="728"/>
                  </a:cubicBezTo>
                  <a:cubicBezTo>
                    <a:pt x="1037" y="574"/>
                    <a:pt x="1037" y="574"/>
                    <a:pt x="1037" y="574"/>
                  </a:cubicBezTo>
                  <a:cubicBezTo>
                    <a:pt x="1170" y="416"/>
                    <a:pt x="1170" y="416"/>
                    <a:pt x="1170" y="416"/>
                  </a:cubicBezTo>
                  <a:cubicBezTo>
                    <a:pt x="1175" y="410"/>
                    <a:pt x="1176" y="402"/>
                    <a:pt x="1174" y="395"/>
                  </a:cubicBezTo>
                  <a:cubicBezTo>
                    <a:pt x="1172" y="387"/>
                    <a:pt x="1166" y="382"/>
                    <a:pt x="1159" y="380"/>
                  </a:cubicBezTo>
                  <a:cubicBezTo>
                    <a:pt x="951" y="327"/>
                    <a:pt x="951" y="327"/>
                    <a:pt x="951" y="327"/>
                  </a:cubicBezTo>
                  <a:cubicBezTo>
                    <a:pt x="959" y="128"/>
                    <a:pt x="959" y="128"/>
                    <a:pt x="959" y="128"/>
                  </a:cubicBezTo>
                  <a:cubicBezTo>
                    <a:pt x="959" y="121"/>
                    <a:pt x="956" y="114"/>
                    <a:pt x="950" y="110"/>
                  </a:cubicBezTo>
                  <a:cubicBezTo>
                    <a:pt x="944" y="105"/>
                    <a:pt x="937" y="104"/>
                    <a:pt x="930" y="106"/>
                  </a:cubicBezTo>
                  <a:cubicBezTo>
                    <a:pt x="726" y="175"/>
                    <a:pt x="726" y="175"/>
                    <a:pt x="726" y="175"/>
                  </a:cubicBezTo>
                  <a:cubicBezTo>
                    <a:pt x="603" y="9"/>
                    <a:pt x="603" y="9"/>
                    <a:pt x="603" y="9"/>
                  </a:cubicBezTo>
                  <a:cubicBezTo>
                    <a:pt x="599" y="3"/>
                    <a:pt x="592" y="0"/>
                    <a:pt x="585" y="0"/>
                  </a:cubicBezTo>
                  <a:cubicBezTo>
                    <a:pt x="585" y="0"/>
                    <a:pt x="585" y="0"/>
                    <a:pt x="585" y="0"/>
                  </a:cubicBezTo>
                  <a:cubicBezTo>
                    <a:pt x="578" y="0"/>
                    <a:pt x="572" y="3"/>
                    <a:pt x="568" y="9"/>
                  </a:cubicBezTo>
                  <a:cubicBezTo>
                    <a:pt x="448" y="175"/>
                    <a:pt x="448" y="175"/>
                    <a:pt x="448" y="175"/>
                  </a:cubicBezTo>
                  <a:cubicBezTo>
                    <a:pt x="245" y="106"/>
                    <a:pt x="245" y="106"/>
                    <a:pt x="245" y="106"/>
                  </a:cubicBezTo>
                  <a:cubicBezTo>
                    <a:pt x="238" y="104"/>
                    <a:pt x="231" y="105"/>
                    <a:pt x="225" y="110"/>
                  </a:cubicBezTo>
                  <a:cubicBezTo>
                    <a:pt x="219" y="114"/>
                    <a:pt x="216" y="121"/>
                    <a:pt x="216" y="128"/>
                  </a:cubicBezTo>
                  <a:cubicBezTo>
                    <a:pt x="222" y="327"/>
                    <a:pt x="222" y="327"/>
                    <a:pt x="222" y="327"/>
                  </a:cubicBezTo>
                  <a:cubicBezTo>
                    <a:pt x="17" y="380"/>
                    <a:pt x="17" y="380"/>
                    <a:pt x="17" y="380"/>
                  </a:cubicBezTo>
                  <a:cubicBezTo>
                    <a:pt x="10" y="382"/>
                    <a:pt x="4" y="387"/>
                    <a:pt x="2" y="395"/>
                  </a:cubicBezTo>
                  <a:cubicBezTo>
                    <a:pt x="0" y="402"/>
                    <a:pt x="1" y="410"/>
                    <a:pt x="6" y="415"/>
                  </a:cubicBezTo>
                  <a:cubicBezTo>
                    <a:pt x="137" y="574"/>
                    <a:pt x="137" y="574"/>
                    <a:pt x="137" y="574"/>
                  </a:cubicBezTo>
                  <a:cubicBezTo>
                    <a:pt x="6" y="728"/>
                    <a:pt x="6" y="728"/>
                    <a:pt x="6" y="728"/>
                  </a:cubicBezTo>
                  <a:cubicBezTo>
                    <a:pt x="1" y="734"/>
                    <a:pt x="0" y="742"/>
                    <a:pt x="2" y="749"/>
                  </a:cubicBezTo>
                  <a:cubicBezTo>
                    <a:pt x="4" y="756"/>
                    <a:pt x="10" y="761"/>
                    <a:pt x="17" y="763"/>
                  </a:cubicBezTo>
                  <a:cubicBezTo>
                    <a:pt x="222" y="820"/>
                    <a:pt x="222" y="820"/>
                    <a:pt x="222" y="820"/>
                  </a:cubicBezTo>
                  <a:cubicBezTo>
                    <a:pt x="216" y="1018"/>
                    <a:pt x="216" y="1018"/>
                    <a:pt x="216" y="1018"/>
                  </a:cubicBezTo>
                  <a:cubicBezTo>
                    <a:pt x="216" y="1025"/>
                    <a:pt x="219" y="1032"/>
                    <a:pt x="225" y="1036"/>
                  </a:cubicBezTo>
                  <a:cubicBezTo>
                    <a:pt x="231" y="1040"/>
                    <a:pt x="238" y="1042"/>
                    <a:pt x="245" y="1039"/>
                  </a:cubicBezTo>
                  <a:cubicBezTo>
                    <a:pt x="448" y="971"/>
                    <a:pt x="448" y="971"/>
                    <a:pt x="448" y="971"/>
                  </a:cubicBezTo>
                  <a:cubicBezTo>
                    <a:pt x="568" y="1137"/>
                    <a:pt x="568" y="1137"/>
                    <a:pt x="568" y="1137"/>
                  </a:cubicBezTo>
                  <a:cubicBezTo>
                    <a:pt x="572" y="1142"/>
                    <a:pt x="578" y="1146"/>
                    <a:pt x="585" y="1146"/>
                  </a:cubicBezTo>
                  <a:cubicBezTo>
                    <a:pt x="585" y="1146"/>
                    <a:pt x="585" y="1146"/>
                    <a:pt x="585" y="1146"/>
                  </a:cubicBezTo>
                  <a:cubicBezTo>
                    <a:pt x="592" y="1146"/>
                    <a:pt x="599" y="1142"/>
                    <a:pt x="603" y="1137"/>
                  </a:cubicBezTo>
                  <a:close/>
                  <a:moveTo>
                    <a:pt x="449" y="924"/>
                  </a:moveTo>
                  <a:cubicBezTo>
                    <a:pt x="261" y="987"/>
                    <a:pt x="261" y="987"/>
                    <a:pt x="261" y="987"/>
                  </a:cubicBezTo>
                  <a:cubicBezTo>
                    <a:pt x="266" y="804"/>
                    <a:pt x="266" y="804"/>
                    <a:pt x="266" y="804"/>
                  </a:cubicBezTo>
                  <a:cubicBezTo>
                    <a:pt x="267" y="794"/>
                    <a:pt x="260" y="785"/>
                    <a:pt x="250" y="783"/>
                  </a:cubicBezTo>
                  <a:cubicBezTo>
                    <a:pt x="62" y="730"/>
                    <a:pt x="62" y="730"/>
                    <a:pt x="62" y="730"/>
                  </a:cubicBezTo>
                  <a:cubicBezTo>
                    <a:pt x="182" y="589"/>
                    <a:pt x="182" y="589"/>
                    <a:pt x="182" y="589"/>
                  </a:cubicBezTo>
                  <a:cubicBezTo>
                    <a:pt x="189" y="581"/>
                    <a:pt x="189" y="569"/>
                    <a:pt x="182" y="560"/>
                  </a:cubicBezTo>
                  <a:cubicBezTo>
                    <a:pt x="62" y="414"/>
                    <a:pt x="62" y="414"/>
                    <a:pt x="62" y="414"/>
                  </a:cubicBezTo>
                  <a:cubicBezTo>
                    <a:pt x="250" y="365"/>
                    <a:pt x="250" y="365"/>
                    <a:pt x="250" y="365"/>
                  </a:cubicBezTo>
                  <a:cubicBezTo>
                    <a:pt x="260" y="363"/>
                    <a:pt x="267" y="354"/>
                    <a:pt x="266" y="343"/>
                  </a:cubicBezTo>
                  <a:cubicBezTo>
                    <a:pt x="261" y="158"/>
                    <a:pt x="261" y="158"/>
                    <a:pt x="261" y="158"/>
                  </a:cubicBezTo>
                  <a:cubicBezTo>
                    <a:pt x="449" y="222"/>
                    <a:pt x="449" y="222"/>
                    <a:pt x="449" y="222"/>
                  </a:cubicBezTo>
                  <a:cubicBezTo>
                    <a:pt x="459" y="225"/>
                    <a:pt x="469" y="222"/>
                    <a:pt x="474" y="214"/>
                  </a:cubicBezTo>
                  <a:cubicBezTo>
                    <a:pt x="586" y="59"/>
                    <a:pt x="586" y="59"/>
                    <a:pt x="586" y="59"/>
                  </a:cubicBezTo>
                  <a:cubicBezTo>
                    <a:pt x="700" y="214"/>
                    <a:pt x="700" y="214"/>
                    <a:pt x="700" y="214"/>
                  </a:cubicBezTo>
                  <a:cubicBezTo>
                    <a:pt x="705" y="222"/>
                    <a:pt x="715" y="225"/>
                    <a:pt x="724" y="222"/>
                  </a:cubicBezTo>
                  <a:cubicBezTo>
                    <a:pt x="914" y="158"/>
                    <a:pt x="914" y="158"/>
                    <a:pt x="914" y="158"/>
                  </a:cubicBezTo>
                  <a:cubicBezTo>
                    <a:pt x="907" y="343"/>
                    <a:pt x="907" y="343"/>
                    <a:pt x="907" y="343"/>
                  </a:cubicBezTo>
                  <a:cubicBezTo>
                    <a:pt x="906" y="354"/>
                    <a:pt x="913" y="363"/>
                    <a:pt x="923" y="365"/>
                  </a:cubicBezTo>
                  <a:cubicBezTo>
                    <a:pt x="1114" y="414"/>
                    <a:pt x="1114" y="414"/>
                    <a:pt x="1114" y="414"/>
                  </a:cubicBezTo>
                  <a:cubicBezTo>
                    <a:pt x="992" y="560"/>
                    <a:pt x="992" y="560"/>
                    <a:pt x="992" y="560"/>
                  </a:cubicBezTo>
                  <a:cubicBezTo>
                    <a:pt x="985" y="569"/>
                    <a:pt x="985" y="581"/>
                    <a:pt x="992" y="589"/>
                  </a:cubicBezTo>
                  <a:cubicBezTo>
                    <a:pt x="1114" y="730"/>
                    <a:pt x="1114" y="730"/>
                    <a:pt x="1114" y="730"/>
                  </a:cubicBezTo>
                  <a:cubicBezTo>
                    <a:pt x="923" y="783"/>
                    <a:pt x="923" y="783"/>
                    <a:pt x="923" y="783"/>
                  </a:cubicBezTo>
                  <a:cubicBezTo>
                    <a:pt x="913" y="785"/>
                    <a:pt x="906" y="794"/>
                    <a:pt x="907" y="805"/>
                  </a:cubicBezTo>
                  <a:cubicBezTo>
                    <a:pt x="914" y="987"/>
                    <a:pt x="914" y="987"/>
                    <a:pt x="914" y="987"/>
                  </a:cubicBezTo>
                  <a:cubicBezTo>
                    <a:pt x="724" y="924"/>
                    <a:pt x="724" y="924"/>
                    <a:pt x="724" y="924"/>
                  </a:cubicBezTo>
                  <a:cubicBezTo>
                    <a:pt x="715" y="921"/>
                    <a:pt x="705" y="924"/>
                    <a:pt x="700" y="931"/>
                  </a:cubicBezTo>
                  <a:cubicBezTo>
                    <a:pt x="586" y="1086"/>
                    <a:pt x="586" y="1086"/>
                    <a:pt x="586" y="1086"/>
                  </a:cubicBezTo>
                  <a:cubicBezTo>
                    <a:pt x="474" y="932"/>
                    <a:pt x="474" y="932"/>
                    <a:pt x="474" y="932"/>
                  </a:cubicBezTo>
                  <a:cubicBezTo>
                    <a:pt x="470" y="926"/>
                    <a:pt x="463" y="922"/>
                    <a:pt x="456" y="922"/>
                  </a:cubicBezTo>
                  <a:cubicBezTo>
                    <a:pt x="454" y="922"/>
                    <a:pt x="452" y="923"/>
                    <a:pt x="449" y="924"/>
                  </a:cubicBezTo>
                  <a:close/>
                  <a:moveTo>
                    <a:pt x="563" y="672"/>
                  </a:moveTo>
                  <a:cubicBezTo>
                    <a:pt x="720" y="515"/>
                    <a:pt x="720" y="515"/>
                    <a:pt x="720" y="515"/>
                  </a:cubicBezTo>
                  <a:cubicBezTo>
                    <a:pt x="729" y="506"/>
                    <a:pt x="729" y="492"/>
                    <a:pt x="720" y="483"/>
                  </a:cubicBezTo>
                  <a:cubicBezTo>
                    <a:pt x="712" y="475"/>
                    <a:pt x="698" y="475"/>
                    <a:pt x="689" y="483"/>
                  </a:cubicBezTo>
                  <a:cubicBezTo>
                    <a:pt x="547" y="626"/>
                    <a:pt x="547" y="626"/>
                    <a:pt x="547" y="626"/>
                  </a:cubicBezTo>
                  <a:cubicBezTo>
                    <a:pt x="487" y="565"/>
                    <a:pt x="487" y="565"/>
                    <a:pt x="487" y="565"/>
                  </a:cubicBezTo>
                  <a:cubicBezTo>
                    <a:pt x="478" y="557"/>
                    <a:pt x="464" y="557"/>
                    <a:pt x="456" y="565"/>
                  </a:cubicBezTo>
                  <a:cubicBezTo>
                    <a:pt x="447" y="574"/>
                    <a:pt x="447" y="588"/>
                    <a:pt x="456" y="596"/>
                  </a:cubicBezTo>
                  <a:cubicBezTo>
                    <a:pt x="531" y="672"/>
                    <a:pt x="531" y="672"/>
                    <a:pt x="531" y="672"/>
                  </a:cubicBezTo>
                  <a:cubicBezTo>
                    <a:pt x="536" y="676"/>
                    <a:pt x="541" y="679"/>
                    <a:pt x="547" y="679"/>
                  </a:cubicBezTo>
                  <a:cubicBezTo>
                    <a:pt x="553" y="679"/>
                    <a:pt x="558" y="676"/>
                    <a:pt x="563" y="67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181" name="bcgIcons_Efficiency">
            <a:extLst>
              <a:ext uri="{FF2B5EF4-FFF2-40B4-BE49-F238E27FC236}">
                <a16:creationId xmlns:a16="http://schemas.microsoft.com/office/drawing/2014/main" id="{EA66A0EC-26C0-447A-95EE-2E6B08B1AE0D}"/>
              </a:ext>
            </a:extLst>
          </p:cNvPr>
          <p:cNvGrpSpPr>
            <a:grpSpLocks noChangeAspect="1"/>
          </p:cNvGrpSpPr>
          <p:nvPr/>
        </p:nvGrpSpPr>
        <p:grpSpPr bwMode="auto">
          <a:xfrm>
            <a:off x="4882355" y="3520912"/>
            <a:ext cx="664757" cy="665372"/>
            <a:chOff x="1682" y="0"/>
            <a:chExt cx="4316" cy="4320"/>
          </a:xfrm>
        </p:grpSpPr>
        <p:sp>
          <p:nvSpPr>
            <p:cNvPr id="182" name="AutoShape 28">
              <a:extLst>
                <a:ext uri="{FF2B5EF4-FFF2-40B4-BE49-F238E27FC236}">
                  <a16:creationId xmlns:a16="http://schemas.microsoft.com/office/drawing/2014/main" id="{43AB32F6-33EB-4284-AB9A-1D421869BA86}"/>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83" name="Freeform 30">
              <a:extLst>
                <a:ext uri="{FF2B5EF4-FFF2-40B4-BE49-F238E27FC236}">
                  <a16:creationId xmlns:a16="http://schemas.microsoft.com/office/drawing/2014/main" id="{66D2CC3E-97A4-4899-A4ED-0D86BA74CBC8}"/>
                </a:ext>
              </a:extLst>
            </p:cNvPr>
            <p:cNvSpPr>
              <a:spLocks/>
            </p:cNvSpPr>
            <p:nvPr/>
          </p:nvSpPr>
          <p:spPr bwMode="auto">
            <a:xfrm>
              <a:off x="2401" y="2201"/>
              <a:ext cx="2881" cy="1564"/>
            </a:xfrm>
            <a:custGeom>
              <a:avLst/>
              <a:gdLst>
                <a:gd name="T0" fmla="*/ 1538 w 1538"/>
                <a:gd name="T1" fmla="*/ 129 h 834"/>
                <a:gd name="T2" fmla="*/ 1538 w 1538"/>
                <a:gd name="T3" fmla="*/ 0 h 834"/>
                <a:gd name="T4" fmla="*/ 1404 w 1538"/>
                <a:gd name="T5" fmla="*/ 0 h 834"/>
                <a:gd name="T6" fmla="*/ 1212 w 1538"/>
                <a:gd name="T7" fmla="*/ 0 h 834"/>
                <a:gd name="T8" fmla="*/ 1204 w 1538"/>
                <a:gd name="T9" fmla="*/ 0 h 834"/>
                <a:gd name="T10" fmla="*/ 769 w 1538"/>
                <a:gd name="T11" fmla="*/ 435 h 834"/>
                <a:gd name="T12" fmla="*/ 334 w 1538"/>
                <a:gd name="T13" fmla="*/ 0 h 834"/>
                <a:gd name="T14" fmla="*/ 326 w 1538"/>
                <a:gd name="T15" fmla="*/ 0 h 834"/>
                <a:gd name="T16" fmla="*/ 134 w 1538"/>
                <a:gd name="T17" fmla="*/ 0 h 834"/>
                <a:gd name="T18" fmla="*/ 0 w 1538"/>
                <a:gd name="T19" fmla="*/ 0 h 834"/>
                <a:gd name="T20" fmla="*/ 0 w 1538"/>
                <a:gd name="T21" fmla="*/ 129 h 834"/>
                <a:gd name="T22" fmla="*/ 147 w 1538"/>
                <a:gd name="T23" fmla="*/ 129 h 834"/>
                <a:gd name="T24" fmla="*/ 215 w 1538"/>
                <a:gd name="T25" fmla="*/ 310 h 834"/>
                <a:gd name="T26" fmla="*/ 69 w 1538"/>
                <a:gd name="T27" fmla="*/ 394 h 834"/>
                <a:gd name="T28" fmla="*/ 133 w 1538"/>
                <a:gd name="T29" fmla="*/ 506 h 834"/>
                <a:gd name="T30" fmla="*/ 289 w 1538"/>
                <a:gd name="T31" fmla="*/ 416 h 834"/>
                <a:gd name="T32" fmla="*/ 423 w 1538"/>
                <a:gd name="T33" fmla="*/ 532 h 834"/>
                <a:gd name="T34" fmla="*/ 325 w 1538"/>
                <a:gd name="T35" fmla="*/ 700 h 834"/>
                <a:gd name="T36" fmla="*/ 437 w 1538"/>
                <a:gd name="T37" fmla="*/ 765 h 834"/>
                <a:gd name="T38" fmla="*/ 538 w 1538"/>
                <a:gd name="T39" fmla="*/ 591 h 834"/>
                <a:gd name="T40" fmla="*/ 704 w 1538"/>
                <a:gd name="T41" fmla="*/ 632 h 834"/>
                <a:gd name="T42" fmla="*/ 704 w 1538"/>
                <a:gd name="T43" fmla="*/ 834 h 834"/>
                <a:gd name="T44" fmla="*/ 834 w 1538"/>
                <a:gd name="T45" fmla="*/ 834 h 834"/>
                <a:gd name="T46" fmla="*/ 834 w 1538"/>
                <a:gd name="T47" fmla="*/ 632 h 834"/>
                <a:gd name="T48" fmla="*/ 996 w 1538"/>
                <a:gd name="T49" fmla="*/ 593 h 834"/>
                <a:gd name="T50" fmla="*/ 1095 w 1538"/>
                <a:gd name="T51" fmla="*/ 765 h 834"/>
                <a:gd name="T52" fmla="*/ 1207 w 1538"/>
                <a:gd name="T53" fmla="*/ 700 h 834"/>
                <a:gd name="T54" fmla="*/ 1111 w 1538"/>
                <a:gd name="T55" fmla="*/ 535 h 834"/>
                <a:gd name="T56" fmla="*/ 1248 w 1538"/>
                <a:gd name="T57" fmla="*/ 417 h 834"/>
                <a:gd name="T58" fmla="*/ 1401 w 1538"/>
                <a:gd name="T59" fmla="*/ 506 h 834"/>
                <a:gd name="T60" fmla="*/ 1466 w 1538"/>
                <a:gd name="T61" fmla="*/ 394 h 834"/>
                <a:gd name="T62" fmla="*/ 1323 w 1538"/>
                <a:gd name="T63" fmla="*/ 311 h 834"/>
                <a:gd name="T64" fmla="*/ 1391 w 1538"/>
                <a:gd name="T65" fmla="*/ 129 h 834"/>
                <a:gd name="T66" fmla="*/ 1538 w 1538"/>
                <a:gd name="T67" fmla="*/ 129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38" h="834">
                  <a:moveTo>
                    <a:pt x="1538" y="129"/>
                  </a:moveTo>
                  <a:cubicBezTo>
                    <a:pt x="1538" y="0"/>
                    <a:pt x="1538" y="0"/>
                    <a:pt x="1538" y="0"/>
                  </a:cubicBezTo>
                  <a:cubicBezTo>
                    <a:pt x="1404" y="0"/>
                    <a:pt x="1404" y="0"/>
                    <a:pt x="1404" y="0"/>
                  </a:cubicBezTo>
                  <a:cubicBezTo>
                    <a:pt x="1212" y="0"/>
                    <a:pt x="1212" y="0"/>
                    <a:pt x="1212" y="0"/>
                  </a:cubicBezTo>
                  <a:cubicBezTo>
                    <a:pt x="1204" y="0"/>
                    <a:pt x="1204" y="0"/>
                    <a:pt x="1204" y="0"/>
                  </a:cubicBezTo>
                  <a:cubicBezTo>
                    <a:pt x="1204" y="240"/>
                    <a:pt x="1009" y="435"/>
                    <a:pt x="769" y="435"/>
                  </a:cubicBezTo>
                  <a:cubicBezTo>
                    <a:pt x="529" y="435"/>
                    <a:pt x="334" y="240"/>
                    <a:pt x="334" y="0"/>
                  </a:cubicBezTo>
                  <a:cubicBezTo>
                    <a:pt x="326" y="0"/>
                    <a:pt x="326" y="0"/>
                    <a:pt x="326" y="0"/>
                  </a:cubicBezTo>
                  <a:cubicBezTo>
                    <a:pt x="134" y="0"/>
                    <a:pt x="134" y="0"/>
                    <a:pt x="134" y="0"/>
                  </a:cubicBezTo>
                  <a:cubicBezTo>
                    <a:pt x="0" y="0"/>
                    <a:pt x="0" y="0"/>
                    <a:pt x="0" y="0"/>
                  </a:cubicBezTo>
                  <a:cubicBezTo>
                    <a:pt x="0" y="129"/>
                    <a:pt x="0" y="129"/>
                    <a:pt x="0" y="129"/>
                  </a:cubicBezTo>
                  <a:cubicBezTo>
                    <a:pt x="147" y="129"/>
                    <a:pt x="147" y="129"/>
                    <a:pt x="147" y="129"/>
                  </a:cubicBezTo>
                  <a:cubicBezTo>
                    <a:pt x="161" y="193"/>
                    <a:pt x="184" y="254"/>
                    <a:pt x="215" y="310"/>
                  </a:cubicBezTo>
                  <a:cubicBezTo>
                    <a:pt x="69" y="394"/>
                    <a:pt x="69" y="394"/>
                    <a:pt x="69" y="394"/>
                  </a:cubicBezTo>
                  <a:cubicBezTo>
                    <a:pt x="133" y="506"/>
                    <a:pt x="133" y="506"/>
                    <a:pt x="133" y="506"/>
                  </a:cubicBezTo>
                  <a:cubicBezTo>
                    <a:pt x="289" y="416"/>
                    <a:pt x="289" y="416"/>
                    <a:pt x="289" y="416"/>
                  </a:cubicBezTo>
                  <a:cubicBezTo>
                    <a:pt x="328" y="460"/>
                    <a:pt x="373" y="500"/>
                    <a:pt x="423" y="532"/>
                  </a:cubicBezTo>
                  <a:cubicBezTo>
                    <a:pt x="325" y="700"/>
                    <a:pt x="325" y="700"/>
                    <a:pt x="325" y="700"/>
                  </a:cubicBezTo>
                  <a:cubicBezTo>
                    <a:pt x="437" y="765"/>
                    <a:pt x="437" y="765"/>
                    <a:pt x="437" y="765"/>
                  </a:cubicBezTo>
                  <a:cubicBezTo>
                    <a:pt x="538" y="591"/>
                    <a:pt x="538" y="591"/>
                    <a:pt x="538" y="591"/>
                  </a:cubicBezTo>
                  <a:cubicBezTo>
                    <a:pt x="590" y="612"/>
                    <a:pt x="646" y="626"/>
                    <a:pt x="704" y="632"/>
                  </a:cubicBezTo>
                  <a:cubicBezTo>
                    <a:pt x="704" y="834"/>
                    <a:pt x="704" y="834"/>
                    <a:pt x="704" y="834"/>
                  </a:cubicBezTo>
                  <a:cubicBezTo>
                    <a:pt x="834" y="834"/>
                    <a:pt x="834" y="834"/>
                    <a:pt x="834" y="834"/>
                  </a:cubicBezTo>
                  <a:cubicBezTo>
                    <a:pt x="834" y="632"/>
                    <a:pt x="834" y="632"/>
                    <a:pt x="834" y="632"/>
                  </a:cubicBezTo>
                  <a:cubicBezTo>
                    <a:pt x="890" y="626"/>
                    <a:pt x="944" y="613"/>
                    <a:pt x="996" y="593"/>
                  </a:cubicBezTo>
                  <a:cubicBezTo>
                    <a:pt x="1095" y="765"/>
                    <a:pt x="1095" y="765"/>
                    <a:pt x="1095" y="765"/>
                  </a:cubicBezTo>
                  <a:cubicBezTo>
                    <a:pt x="1207" y="700"/>
                    <a:pt x="1207" y="700"/>
                    <a:pt x="1207" y="700"/>
                  </a:cubicBezTo>
                  <a:cubicBezTo>
                    <a:pt x="1111" y="535"/>
                    <a:pt x="1111" y="535"/>
                    <a:pt x="1111" y="535"/>
                  </a:cubicBezTo>
                  <a:cubicBezTo>
                    <a:pt x="1162" y="502"/>
                    <a:pt x="1208" y="462"/>
                    <a:pt x="1248" y="417"/>
                  </a:cubicBezTo>
                  <a:cubicBezTo>
                    <a:pt x="1401" y="506"/>
                    <a:pt x="1401" y="506"/>
                    <a:pt x="1401" y="506"/>
                  </a:cubicBezTo>
                  <a:cubicBezTo>
                    <a:pt x="1466" y="394"/>
                    <a:pt x="1466" y="394"/>
                    <a:pt x="1466" y="394"/>
                  </a:cubicBezTo>
                  <a:cubicBezTo>
                    <a:pt x="1323" y="311"/>
                    <a:pt x="1323" y="311"/>
                    <a:pt x="1323" y="311"/>
                  </a:cubicBezTo>
                  <a:cubicBezTo>
                    <a:pt x="1354" y="255"/>
                    <a:pt x="1377" y="194"/>
                    <a:pt x="1391" y="129"/>
                  </a:cubicBezTo>
                  <a:lnTo>
                    <a:pt x="1538" y="12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84" name="Freeform 31">
              <a:extLst>
                <a:ext uri="{FF2B5EF4-FFF2-40B4-BE49-F238E27FC236}">
                  <a16:creationId xmlns:a16="http://schemas.microsoft.com/office/drawing/2014/main" id="{ACC9770F-E984-43D8-99E6-799D7AD0214A}"/>
                </a:ext>
              </a:extLst>
            </p:cNvPr>
            <p:cNvSpPr>
              <a:spLocks noEditPoints="1"/>
            </p:cNvSpPr>
            <p:nvPr/>
          </p:nvSpPr>
          <p:spPr bwMode="auto">
            <a:xfrm>
              <a:off x="2473" y="748"/>
              <a:ext cx="2738" cy="1540"/>
            </a:xfrm>
            <a:custGeom>
              <a:avLst/>
              <a:gdLst>
                <a:gd name="T0" fmla="*/ 1180 w 1462"/>
                <a:gd name="T1" fmla="*/ 155 h 821"/>
                <a:gd name="T2" fmla="*/ 252 w 1462"/>
                <a:gd name="T3" fmla="*/ 731 h 821"/>
                <a:gd name="T4" fmla="*/ 339 w 1462"/>
                <a:gd name="T5" fmla="*/ 406 h 821"/>
                <a:gd name="T6" fmla="*/ 514 w 1462"/>
                <a:gd name="T7" fmla="*/ 310 h 821"/>
                <a:gd name="T8" fmla="*/ 1186 w 1462"/>
                <a:gd name="T9" fmla="*/ 423 h 821"/>
                <a:gd name="T10" fmla="*/ 1048 w 1462"/>
                <a:gd name="T11" fmla="*/ 112 h 821"/>
                <a:gd name="T12" fmla="*/ 1041 w 1462"/>
                <a:gd name="T13" fmla="*/ 125 h 821"/>
                <a:gd name="T14" fmla="*/ 1035 w 1462"/>
                <a:gd name="T15" fmla="*/ 134 h 821"/>
                <a:gd name="T16" fmla="*/ 1020 w 1462"/>
                <a:gd name="T17" fmla="*/ 158 h 821"/>
                <a:gd name="T18" fmla="*/ 1005 w 1462"/>
                <a:gd name="T19" fmla="*/ 183 h 821"/>
                <a:gd name="T20" fmla="*/ 990 w 1462"/>
                <a:gd name="T21" fmla="*/ 208 h 821"/>
                <a:gd name="T22" fmla="*/ 980 w 1462"/>
                <a:gd name="T23" fmla="*/ 226 h 821"/>
                <a:gd name="T24" fmla="*/ 965 w 1462"/>
                <a:gd name="T25" fmla="*/ 250 h 821"/>
                <a:gd name="T26" fmla="*/ 949 w 1462"/>
                <a:gd name="T27" fmla="*/ 275 h 821"/>
                <a:gd name="T28" fmla="*/ 934 w 1462"/>
                <a:gd name="T29" fmla="*/ 300 h 821"/>
                <a:gd name="T30" fmla="*/ 924 w 1462"/>
                <a:gd name="T31" fmla="*/ 317 h 821"/>
                <a:gd name="T32" fmla="*/ 908 w 1462"/>
                <a:gd name="T33" fmla="*/ 342 h 821"/>
                <a:gd name="T34" fmla="*/ 893 w 1462"/>
                <a:gd name="T35" fmla="*/ 366 h 821"/>
                <a:gd name="T36" fmla="*/ 878 w 1462"/>
                <a:gd name="T37" fmla="*/ 391 h 821"/>
                <a:gd name="T38" fmla="*/ 863 w 1462"/>
                <a:gd name="T39" fmla="*/ 416 h 821"/>
                <a:gd name="T40" fmla="*/ 852 w 1462"/>
                <a:gd name="T41" fmla="*/ 433 h 821"/>
                <a:gd name="T42" fmla="*/ 837 w 1462"/>
                <a:gd name="T43" fmla="*/ 457 h 821"/>
                <a:gd name="T44" fmla="*/ 821 w 1462"/>
                <a:gd name="T45" fmla="*/ 482 h 821"/>
                <a:gd name="T46" fmla="*/ 806 w 1462"/>
                <a:gd name="T47" fmla="*/ 507 h 821"/>
                <a:gd name="T48" fmla="*/ 791 w 1462"/>
                <a:gd name="T49" fmla="*/ 531 h 821"/>
                <a:gd name="T50" fmla="*/ 776 w 1462"/>
                <a:gd name="T51" fmla="*/ 554 h 821"/>
                <a:gd name="T52" fmla="*/ 761 w 1462"/>
                <a:gd name="T53" fmla="*/ 579 h 821"/>
                <a:gd name="T54" fmla="*/ 746 w 1462"/>
                <a:gd name="T55" fmla="*/ 603 h 821"/>
                <a:gd name="T56" fmla="*/ 730 w 1462"/>
                <a:gd name="T57" fmla="*/ 628 h 821"/>
                <a:gd name="T58" fmla="*/ 715 w 1462"/>
                <a:gd name="T59" fmla="*/ 653 h 821"/>
                <a:gd name="T60" fmla="*/ 699 w 1462"/>
                <a:gd name="T61" fmla="*/ 677 h 821"/>
                <a:gd name="T62" fmla="*/ 689 w 1462"/>
                <a:gd name="T63" fmla="*/ 693 h 821"/>
                <a:gd name="T64" fmla="*/ 663 w 1462"/>
                <a:gd name="T65" fmla="*/ 753 h 821"/>
                <a:gd name="T66" fmla="*/ 801 w 1462"/>
                <a:gd name="T67" fmla="*/ 764 h 821"/>
                <a:gd name="T68" fmla="*/ 814 w 1462"/>
                <a:gd name="T69" fmla="*/ 739 h 821"/>
                <a:gd name="T70" fmla="*/ 829 w 1462"/>
                <a:gd name="T71" fmla="*/ 712 h 821"/>
                <a:gd name="T72" fmla="*/ 842 w 1462"/>
                <a:gd name="T73" fmla="*/ 687 h 821"/>
                <a:gd name="T74" fmla="*/ 855 w 1462"/>
                <a:gd name="T75" fmla="*/ 662 h 821"/>
                <a:gd name="T76" fmla="*/ 868 w 1462"/>
                <a:gd name="T77" fmla="*/ 637 h 821"/>
                <a:gd name="T78" fmla="*/ 882 w 1462"/>
                <a:gd name="T79" fmla="*/ 612 h 821"/>
                <a:gd name="T80" fmla="*/ 895 w 1462"/>
                <a:gd name="T81" fmla="*/ 587 h 821"/>
                <a:gd name="T82" fmla="*/ 908 w 1462"/>
                <a:gd name="T83" fmla="*/ 562 h 821"/>
                <a:gd name="T84" fmla="*/ 923 w 1462"/>
                <a:gd name="T85" fmla="*/ 535 h 821"/>
                <a:gd name="T86" fmla="*/ 936 w 1462"/>
                <a:gd name="T87" fmla="*/ 510 h 821"/>
                <a:gd name="T88" fmla="*/ 949 w 1462"/>
                <a:gd name="T89" fmla="*/ 486 h 821"/>
                <a:gd name="T90" fmla="*/ 963 w 1462"/>
                <a:gd name="T91" fmla="*/ 461 h 821"/>
                <a:gd name="T92" fmla="*/ 976 w 1462"/>
                <a:gd name="T93" fmla="*/ 436 h 821"/>
                <a:gd name="T94" fmla="*/ 990 w 1462"/>
                <a:gd name="T95" fmla="*/ 409 h 821"/>
                <a:gd name="T96" fmla="*/ 1004 w 1462"/>
                <a:gd name="T97" fmla="*/ 384 h 821"/>
                <a:gd name="T98" fmla="*/ 1017 w 1462"/>
                <a:gd name="T99" fmla="*/ 360 h 821"/>
                <a:gd name="T100" fmla="*/ 1030 w 1462"/>
                <a:gd name="T101" fmla="*/ 335 h 821"/>
                <a:gd name="T102" fmla="*/ 1045 w 1462"/>
                <a:gd name="T103" fmla="*/ 308 h 821"/>
                <a:gd name="T104" fmla="*/ 1058 w 1462"/>
                <a:gd name="T105" fmla="*/ 284 h 821"/>
                <a:gd name="T106" fmla="*/ 1072 w 1462"/>
                <a:gd name="T107" fmla="*/ 259 h 821"/>
                <a:gd name="T108" fmla="*/ 1085 w 1462"/>
                <a:gd name="T109" fmla="*/ 234 h 821"/>
                <a:gd name="T110" fmla="*/ 1098 w 1462"/>
                <a:gd name="T111" fmla="*/ 211 h 821"/>
                <a:gd name="T112" fmla="*/ 1105 w 1462"/>
                <a:gd name="T113" fmla="*/ 199 h 821"/>
                <a:gd name="T114" fmla="*/ 1112 w 1462"/>
                <a:gd name="T115" fmla="*/ 186 h 821"/>
                <a:gd name="T116" fmla="*/ 1118 w 1462"/>
                <a:gd name="T117" fmla="*/ 174 h 821"/>
                <a:gd name="T118" fmla="*/ 1125 w 1462"/>
                <a:gd name="T119" fmla="*/ 161 h 821"/>
                <a:gd name="T120" fmla="*/ 1114 w 1462"/>
                <a:gd name="T121" fmla="*/ 89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62" h="821">
                  <a:moveTo>
                    <a:pt x="964" y="167"/>
                  </a:moveTo>
                  <a:cubicBezTo>
                    <a:pt x="893" y="137"/>
                    <a:pt x="814" y="120"/>
                    <a:pt x="731" y="120"/>
                  </a:cubicBezTo>
                  <a:cubicBezTo>
                    <a:pt x="394" y="120"/>
                    <a:pt x="120" y="394"/>
                    <a:pt x="120" y="731"/>
                  </a:cubicBezTo>
                  <a:cubicBezTo>
                    <a:pt x="0" y="731"/>
                    <a:pt x="0" y="731"/>
                    <a:pt x="0" y="731"/>
                  </a:cubicBezTo>
                  <a:cubicBezTo>
                    <a:pt x="0" y="328"/>
                    <a:pt x="328" y="0"/>
                    <a:pt x="731" y="0"/>
                  </a:cubicBezTo>
                  <a:cubicBezTo>
                    <a:pt x="837" y="0"/>
                    <a:pt x="938" y="23"/>
                    <a:pt x="1029" y="64"/>
                  </a:cubicBezTo>
                  <a:lnTo>
                    <a:pt x="964" y="167"/>
                  </a:lnTo>
                  <a:close/>
                  <a:moveTo>
                    <a:pt x="1180" y="155"/>
                  </a:moveTo>
                  <a:cubicBezTo>
                    <a:pt x="1121" y="261"/>
                    <a:pt x="1121" y="261"/>
                    <a:pt x="1121" y="261"/>
                  </a:cubicBezTo>
                  <a:cubicBezTo>
                    <a:pt x="1256" y="373"/>
                    <a:pt x="1342" y="542"/>
                    <a:pt x="1342" y="731"/>
                  </a:cubicBezTo>
                  <a:cubicBezTo>
                    <a:pt x="1462" y="731"/>
                    <a:pt x="1462" y="731"/>
                    <a:pt x="1462" y="731"/>
                  </a:cubicBezTo>
                  <a:cubicBezTo>
                    <a:pt x="1462" y="497"/>
                    <a:pt x="1351" y="289"/>
                    <a:pt x="1180" y="155"/>
                  </a:cubicBezTo>
                  <a:close/>
                  <a:moveTo>
                    <a:pt x="297" y="685"/>
                  </a:moveTo>
                  <a:cubicBezTo>
                    <a:pt x="297" y="660"/>
                    <a:pt x="277" y="640"/>
                    <a:pt x="252" y="640"/>
                  </a:cubicBezTo>
                  <a:cubicBezTo>
                    <a:pt x="226" y="640"/>
                    <a:pt x="206" y="660"/>
                    <a:pt x="206" y="685"/>
                  </a:cubicBezTo>
                  <a:cubicBezTo>
                    <a:pt x="206" y="711"/>
                    <a:pt x="226" y="731"/>
                    <a:pt x="252" y="731"/>
                  </a:cubicBezTo>
                  <a:cubicBezTo>
                    <a:pt x="277" y="731"/>
                    <a:pt x="297" y="711"/>
                    <a:pt x="297" y="685"/>
                  </a:cubicBezTo>
                  <a:close/>
                  <a:moveTo>
                    <a:pt x="1256" y="685"/>
                  </a:moveTo>
                  <a:cubicBezTo>
                    <a:pt x="1256" y="660"/>
                    <a:pt x="1236" y="640"/>
                    <a:pt x="1210" y="640"/>
                  </a:cubicBezTo>
                  <a:cubicBezTo>
                    <a:pt x="1185" y="640"/>
                    <a:pt x="1165" y="660"/>
                    <a:pt x="1165" y="685"/>
                  </a:cubicBezTo>
                  <a:cubicBezTo>
                    <a:pt x="1165" y="711"/>
                    <a:pt x="1185" y="731"/>
                    <a:pt x="1210" y="731"/>
                  </a:cubicBezTo>
                  <a:cubicBezTo>
                    <a:pt x="1236" y="731"/>
                    <a:pt x="1256" y="711"/>
                    <a:pt x="1256" y="685"/>
                  </a:cubicBezTo>
                  <a:close/>
                  <a:moveTo>
                    <a:pt x="355" y="469"/>
                  </a:moveTo>
                  <a:cubicBezTo>
                    <a:pt x="368" y="447"/>
                    <a:pt x="360" y="419"/>
                    <a:pt x="339" y="406"/>
                  </a:cubicBezTo>
                  <a:cubicBezTo>
                    <a:pt x="317" y="394"/>
                    <a:pt x="289" y="401"/>
                    <a:pt x="276" y="423"/>
                  </a:cubicBezTo>
                  <a:cubicBezTo>
                    <a:pt x="264" y="445"/>
                    <a:pt x="271" y="473"/>
                    <a:pt x="293" y="485"/>
                  </a:cubicBezTo>
                  <a:cubicBezTo>
                    <a:pt x="315" y="498"/>
                    <a:pt x="343" y="490"/>
                    <a:pt x="355" y="469"/>
                  </a:cubicBezTo>
                  <a:close/>
                  <a:moveTo>
                    <a:pt x="514" y="310"/>
                  </a:moveTo>
                  <a:cubicBezTo>
                    <a:pt x="536" y="297"/>
                    <a:pt x="543" y="269"/>
                    <a:pt x="531" y="248"/>
                  </a:cubicBezTo>
                  <a:cubicBezTo>
                    <a:pt x="518" y="226"/>
                    <a:pt x="490" y="218"/>
                    <a:pt x="469" y="231"/>
                  </a:cubicBezTo>
                  <a:cubicBezTo>
                    <a:pt x="447" y="243"/>
                    <a:pt x="439" y="271"/>
                    <a:pt x="452" y="293"/>
                  </a:cubicBezTo>
                  <a:cubicBezTo>
                    <a:pt x="464" y="315"/>
                    <a:pt x="492" y="322"/>
                    <a:pt x="514" y="310"/>
                  </a:cubicBezTo>
                  <a:close/>
                  <a:moveTo>
                    <a:pt x="731" y="252"/>
                  </a:moveTo>
                  <a:cubicBezTo>
                    <a:pt x="756" y="252"/>
                    <a:pt x="777" y="231"/>
                    <a:pt x="777" y="206"/>
                  </a:cubicBezTo>
                  <a:cubicBezTo>
                    <a:pt x="777" y="181"/>
                    <a:pt x="756" y="161"/>
                    <a:pt x="731" y="161"/>
                  </a:cubicBezTo>
                  <a:cubicBezTo>
                    <a:pt x="706" y="161"/>
                    <a:pt x="685" y="181"/>
                    <a:pt x="685" y="206"/>
                  </a:cubicBezTo>
                  <a:cubicBezTo>
                    <a:pt x="685" y="231"/>
                    <a:pt x="706" y="252"/>
                    <a:pt x="731" y="252"/>
                  </a:cubicBezTo>
                  <a:close/>
                  <a:moveTo>
                    <a:pt x="1107" y="469"/>
                  </a:moveTo>
                  <a:cubicBezTo>
                    <a:pt x="1119" y="490"/>
                    <a:pt x="1147" y="498"/>
                    <a:pt x="1169" y="485"/>
                  </a:cubicBezTo>
                  <a:cubicBezTo>
                    <a:pt x="1191" y="473"/>
                    <a:pt x="1198" y="445"/>
                    <a:pt x="1186" y="423"/>
                  </a:cubicBezTo>
                  <a:cubicBezTo>
                    <a:pt x="1173" y="401"/>
                    <a:pt x="1145" y="394"/>
                    <a:pt x="1123" y="406"/>
                  </a:cubicBezTo>
                  <a:cubicBezTo>
                    <a:pt x="1102" y="419"/>
                    <a:pt x="1094" y="447"/>
                    <a:pt x="1107" y="469"/>
                  </a:cubicBezTo>
                  <a:close/>
                  <a:moveTo>
                    <a:pt x="1114" y="89"/>
                  </a:moveTo>
                  <a:cubicBezTo>
                    <a:pt x="1093" y="76"/>
                    <a:pt x="1065" y="84"/>
                    <a:pt x="1052" y="106"/>
                  </a:cubicBezTo>
                  <a:cubicBezTo>
                    <a:pt x="1052" y="106"/>
                    <a:pt x="1052" y="106"/>
                    <a:pt x="1052" y="107"/>
                  </a:cubicBezTo>
                  <a:cubicBezTo>
                    <a:pt x="1051" y="107"/>
                    <a:pt x="1051" y="108"/>
                    <a:pt x="1050" y="109"/>
                  </a:cubicBezTo>
                  <a:cubicBezTo>
                    <a:pt x="1050" y="109"/>
                    <a:pt x="1050" y="110"/>
                    <a:pt x="1050" y="110"/>
                  </a:cubicBezTo>
                  <a:cubicBezTo>
                    <a:pt x="1049" y="111"/>
                    <a:pt x="1049" y="111"/>
                    <a:pt x="1048" y="112"/>
                  </a:cubicBezTo>
                  <a:cubicBezTo>
                    <a:pt x="1048" y="112"/>
                    <a:pt x="1048" y="113"/>
                    <a:pt x="1048" y="113"/>
                  </a:cubicBezTo>
                  <a:cubicBezTo>
                    <a:pt x="1047" y="114"/>
                    <a:pt x="1047" y="115"/>
                    <a:pt x="1046" y="115"/>
                  </a:cubicBezTo>
                  <a:cubicBezTo>
                    <a:pt x="1046" y="116"/>
                    <a:pt x="1046" y="116"/>
                    <a:pt x="1046" y="116"/>
                  </a:cubicBezTo>
                  <a:cubicBezTo>
                    <a:pt x="1046" y="117"/>
                    <a:pt x="1045" y="118"/>
                    <a:pt x="1044" y="119"/>
                  </a:cubicBezTo>
                  <a:cubicBezTo>
                    <a:pt x="1044" y="119"/>
                    <a:pt x="1044" y="119"/>
                    <a:pt x="1044" y="119"/>
                  </a:cubicBezTo>
                  <a:cubicBezTo>
                    <a:pt x="1044" y="120"/>
                    <a:pt x="1043" y="121"/>
                    <a:pt x="1043" y="122"/>
                  </a:cubicBezTo>
                  <a:cubicBezTo>
                    <a:pt x="1042" y="122"/>
                    <a:pt x="1042" y="122"/>
                    <a:pt x="1042" y="122"/>
                  </a:cubicBezTo>
                  <a:cubicBezTo>
                    <a:pt x="1042" y="123"/>
                    <a:pt x="1041" y="124"/>
                    <a:pt x="1041" y="125"/>
                  </a:cubicBezTo>
                  <a:cubicBezTo>
                    <a:pt x="1041" y="125"/>
                    <a:pt x="1040" y="125"/>
                    <a:pt x="1040" y="125"/>
                  </a:cubicBezTo>
                  <a:cubicBezTo>
                    <a:pt x="1040" y="126"/>
                    <a:pt x="1039" y="127"/>
                    <a:pt x="1039" y="128"/>
                  </a:cubicBezTo>
                  <a:cubicBezTo>
                    <a:pt x="1039" y="128"/>
                    <a:pt x="1039" y="128"/>
                    <a:pt x="1039" y="128"/>
                  </a:cubicBezTo>
                  <a:cubicBezTo>
                    <a:pt x="1038" y="129"/>
                    <a:pt x="1038" y="130"/>
                    <a:pt x="1037" y="131"/>
                  </a:cubicBezTo>
                  <a:cubicBezTo>
                    <a:pt x="1037" y="131"/>
                    <a:pt x="1037" y="131"/>
                    <a:pt x="1037" y="131"/>
                  </a:cubicBezTo>
                  <a:cubicBezTo>
                    <a:pt x="1037" y="131"/>
                    <a:pt x="1037" y="131"/>
                    <a:pt x="1037" y="131"/>
                  </a:cubicBezTo>
                  <a:cubicBezTo>
                    <a:pt x="1037" y="131"/>
                    <a:pt x="1037" y="131"/>
                    <a:pt x="1037" y="131"/>
                  </a:cubicBezTo>
                  <a:cubicBezTo>
                    <a:pt x="1036" y="132"/>
                    <a:pt x="1036" y="133"/>
                    <a:pt x="1035" y="134"/>
                  </a:cubicBezTo>
                  <a:cubicBezTo>
                    <a:pt x="1035" y="135"/>
                    <a:pt x="1034" y="136"/>
                    <a:pt x="1033" y="137"/>
                  </a:cubicBezTo>
                  <a:cubicBezTo>
                    <a:pt x="1033" y="138"/>
                    <a:pt x="1032" y="139"/>
                    <a:pt x="1032" y="140"/>
                  </a:cubicBezTo>
                  <a:cubicBezTo>
                    <a:pt x="1031" y="141"/>
                    <a:pt x="1030" y="142"/>
                    <a:pt x="1030" y="143"/>
                  </a:cubicBezTo>
                  <a:cubicBezTo>
                    <a:pt x="1029" y="144"/>
                    <a:pt x="1028" y="145"/>
                    <a:pt x="1028" y="146"/>
                  </a:cubicBezTo>
                  <a:cubicBezTo>
                    <a:pt x="1027" y="147"/>
                    <a:pt x="1027" y="148"/>
                    <a:pt x="1026" y="149"/>
                  </a:cubicBezTo>
                  <a:cubicBezTo>
                    <a:pt x="1025" y="150"/>
                    <a:pt x="1025" y="151"/>
                    <a:pt x="1024" y="152"/>
                  </a:cubicBezTo>
                  <a:cubicBezTo>
                    <a:pt x="1023" y="153"/>
                    <a:pt x="1023" y="154"/>
                    <a:pt x="1022" y="155"/>
                  </a:cubicBezTo>
                  <a:cubicBezTo>
                    <a:pt x="1022" y="156"/>
                    <a:pt x="1021" y="157"/>
                    <a:pt x="1020" y="158"/>
                  </a:cubicBezTo>
                  <a:cubicBezTo>
                    <a:pt x="1020" y="159"/>
                    <a:pt x="1019" y="161"/>
                    <a:pt x="1019" y="162"/>
                  </a:cubicBezTo>
                  <a:cubicBezTo>
                    <a:pt x="1018" y="163"/>
                    <a:pt x="1017" y="164"/>
                    <a:pt x="1017" y="165"/>
                  </a:cubicBezTo>
                  <a:cubicBezTo>
                    <a:pt x="1016" y="166"/>
                    <a:pt x="1015" y="167"/>
                    <a:pt x="1015" y="168"/>
                  </a:cubicBezTo>
                  <a:cubicBezTo>
                    <a:pt x="1014" y="169"/>
                    <a:pt x="1014" y="170"/>
                    <a:pt x="1013" y="171"/>
                  </a:cubicBezTo>
                  <a:cubicBezTo>
                    <a:pt x="1012" y="172"/>
                    <a:pt x="1012" y="173"/>
                    <a:pt x="1011" y="174"/>
                  </a:cubicBezTo>
                  <a:cubicBezTo>
                    <a:pt x="1010" y="175"/>
                    <a:pt x="1010" y="176"/>
                    <a:pt x="1009" y="177"/>
                  </a:cubicBezTo>
                  <a:cubicBezTo>
                    <a:pt x="1009" y="178"/>
                    <a:pt x="1008" y="179"/>
                    <a:pt x="1007" y="180"/>
                  </a:cubicBezTo>
                  <a:cubicBezTo>
                    <a:pt x="1007" y="181"/>
                    <a:pt x="1006" y="182"/>
                    <a:pt x="1005" y="183"/>
                  </a:cubicBezTo>
                  <a:cubicBezTo>
                    <a:pt x="1005" y="184"/>
                    <a:pt x="1004" y="185"/>
                    <a:pt x="1004" y="186"/>
                  </a:cubicBezTo>
                  <a:cubicBezTo>
                    <a:pt x="1003" y="187"/>
                    <a:pt x="1002" y="188"/>
                    <a:pt x="1002" y="189"/>
                  </a:cubicBezTo>
                  <a:cubicBezTo>
                    <a:pt x="1001" y="190"/>
                    <a:pt x="1000" y="191"/>
                    <a:pt x="1000" y="192"/>
                  </a:cubicBezTo>
                  <a:cubicBezTo>
                    <a:pt x="999" y="193"/>
                    <a:pt x="998" y="195"/>
                    <a:pt x="998" y="196"/>
                  </a:cubicBezTo>
                  <a:cubicBezTo>
                    <a:pt x="997" y="197"/>
                    <a:pt x="997" y="198"/>
                    <a:pt x="996" y="199"/>
                  </a:cubicBezTo>
                  <a:cubicBezTo>
                    <a:pt x="995" y="200"/>
                    <a:pt x="995" y="201"/>
                    <a:pt x="994" y="202"/>
                  </a:cubicBezTo>
                  <a:cubicBezTo>
                    <a:pt x="993" y="203"/>
                    <a:pt x="993" y="204"/>
                    <a:pt x="992" y="205"/>
                  </a:cubicBezTo>
                  <a:cubicBezTo>
                    <a:pt x="992" y="206"/>
                    <a:pt x="991" y="207"/>
                    <a:pt x="990" y="208"/>
                  </a:cubicBezTo>
                  <a:cubicBezTo>
                    <a:pt x="990" y="209"/>
                    <a:pt x="989" y="210"/>
                    <a:pt x="988" y="211"/>
                  </a:cubicBezTo>
                  <a:cubicBezTo>
                    <a:pt x="988" y="212"/>
                    <a:pt x="987" y="213"/>
                    <a:pt x="987" y="214"/>
                  </a:cubicBezTo>
                  <a:cubicBezTo>
                    <a:pt x="986" y="215"/>
                    <a:pt x="986" y="216"/>
                    <a:pt x="985" y="216"/>
                  </a:cubicBezTo>
                  <a:cubicBezTo>
                    <a:pt x="985" y="216"/>
                    <a:pt x="985" y="216"/>
                    <a:pt x="985" y="216"/>
                  </a:cubicBezTo>
                  <a:cubicBezTo>
                    <a:pt x="985" y="217"/>
                    <a:pt x="985" y="217"/>
                    <a:pt x="985" y="217"/>
                  </a:cubicBezTo>
                  <a:cubicBezTo>
                    <a:pt x="984" y="218"/>
                    <a:pt x="984" y="219"/>
                    <a:pt x="983" y="219"/>
                  </a:cubicBezTo>
                  <a:cubicBezTo>
                    <a:pt x="983" y="220"/>
                    <a:pt x="982" y="221"/>
                    <a:pt x="982" y="222"/>
                  </a:cubicBezTo>
                  <a:cubicBezTo>
                    <a:pt x="981" y="223"/>
                    <a:pt x="980" y="224"/>
                    <a:pt x="980" y="226"/>
                  </a:cubicBezTo>
                  <a:cubicBezTo>
                    <a:pt x="979" y="227"/>
                    <a:pt x="978" y="228"/>
                    <a:pt x="978" y="229"/>
                  </a:cubicBezTo>
                  <a:cubicBezTo>
                    <a:pt x="977" y="230"/>
                    <a:pt x="976" y="231"/>
                    <a:pt x="976" y="232"/>
                  </a:cubicBezTo>
                  <a:cubicBezTo>
                    <a:pt x="975" y="233"/>
                    <a:pt x="975" y="234"/>
                    <a:pt x="974" y="235"/>
                  </a:cubicBezTo>
                  <a:cubicBezTo>
                    <a:pt x="973" y="236"/>
                    <a:pt x="973" y="237"/>
                    <a:pt x="972" y="238"/>
                  </a:cubicBezTo>
                  <a:cubicBezTo>
                    <a:pt x="971" y="239"/>
                    <a:pt x="971" y="240"/>
                    <a:pt x="970" y="241"/>
                  </a:cubicBezTo>
                  <a:cubicBezTo>
                    <a:pt x="970" y="242"/>
                    <a:pt x="969" y="243"/>
                    <a:pt x="968" y="244"/>
                  </a:cubicBezTo>
                  <a:cubicBezTo>
                    <a:pt x="968" y="245"/>
                    <a:pt x="967" y="246"/>
                    <a:pt x="966" y="247"/>
                  </a:cubicBezTo>
                  <a:cubicBezTo>
                    <a:pt x="966" y="248"/>
                    <a:pt x="965" y="249"/>
                    <a:pt x="965" y="250"/>
                  </a:cubicBezTo>
                  <a:cubicBezTo>
                    <a:pt x="964" y="251"/>
                    <a:pt x="963" y="252"/>
                    <a:pt x="963" y="253"/>
                  </a:cubicBezTo>
                  <a:cubicBezTo>
                    <a:pt x="962" y="254"/>
                    <a:pt x="961" y="255"/>
                    <a:pt x="961" y="256"/>
                  </a:cubicBezTo>
                  <a:cubicBezTo>
                    <a:pt x="960" y="257"/>
                    <a:pt x="960" y="258"/>
                    <a:pt x="959" y="259"/>
                  </a:cubicBezTo>
                  <a:cubicBezTo>
                    <a:pt x="958" y="260"/>
                    <a:pt x="958" y="262"/>
                    <a:pt x="957" y="263"/>
                  </a:cubicBezTo>
                  <a:cubicBezTo>
                    <a:pt x="956" y="264"/>
                    <a:pt x="956" y="265"/>
                    <a:pt x="955" y="266"/>
                  </a:cubicBezTo>
                  <a:cubicBezTo>
                    <a:pt x="954" y="267"/>
                    <a:pt x="954" y="268"/>
                    <a:pt x="953" y="269"/>
                  </a:cubicBezTo>
                  <a:cubicBezTo>
                    <a:pt x="953" y="270"/>
                    <a:pt x="952" y="271"/>
                    <a:pt x="951" y="272"/>
                  </a:cubicBezTo>
                  <a:cubicBezTo>
                    <a:pt x="951" y="273"/>
                    <a:pt x="950" y="274"/>
                    <a:pt x="949" y="275"/>
                  </a:cubicBezTo>
                  <a:cubicBezTo>
                    <a:pt x="949" y="276"/>
                    <a:pt x="948" y="277"/>
                    <a:pt x="948" y="278"/>
                  </a:cubicBezTo>
                  <a:cubicBezTo>
                    <a:pt x="947" y="279"/>
                    <a:pt x="946" y="280"/>
                    <a:pt x="946" y="281"/>
                  </a:cubicBezTo>
                  <a:cubicBezTo>
                    <a:pt x="945" y="282"/>
                    <a:pt x="944" y="283"/>
                    <a:pt x="944" y="284"/>
                  </a:cubicBezTo>
                  <a:cubicBezTo>
                    <a:pt x="943" y="285"/>
                    <a:pt x="942" y="286"/>
                    <a:pt x="942" y="287"/>
                  </a:cubicBezTo>
                  <a:cubicBezTo>
                    <a:pt x="941" y="288"/>
                    <a:pt x="941" y="289"/>
                    <a:pt x="940" y="290"/>
                  </a:cubicBezTo>
                  <a:cubicBezTo>
                    <a:pt x="939" y="291"/>
                    <a:pt x="939" y="292"/>
                    <a:pt x="938" y="293"/>
                  </a:cubicBezTo>
                  <a:cubicBezTo>
                    <a:pt x="937" y="294"/>
                    <a:pt x="937" y="295"/>
                    <a:pt x="936" y="297"/>
                  </a:cubicBezTo>
                  <a:cubicBezTo>
                    <a:pt x="936" y="298"/>
                    <a:pt x="935" y="299"/>
                    <a:pt x="934" y="300"/>
                  </a:cubicBezTo>
                  <a:cubicBezTo>
                    <a:pt x="934" y="301"/>
                    <a:pt x="933" y="302"/>
                    <a:pt x="932" y="303"/>
                  </a:cubicBezTo>
                  <a:cubicBezTo>
                    <a:pt x="932" y="304"/>
                    <a:pt x="931" y="305"/>
                    <a:pt x="930" y="306"/>
                  </a:cubicBezTo>
                  <a:cubicBezTo>
                    <a:pt x="930" y="307"/>
                    <a:pt x="929" y="308"/>
                    <a:pt x="929" y="309"/>
                  </a:cubicBezTo>
                  <a:cubicBezTo>
                    <a:pt x="928" y="310"/>
                    <a:pt x="928" y="310"/>
                    <a:pt x="927" y="311"/>
                  </a:cubicBezTo>
                  <a:cubicBezTo>
                    <a:pt x="927" y="311"/>
                    <a:pt x="927" y="311"/>
                    <a:pt x="927" y="311"/>
                  </a:cubicBezTo>
                  <a:cubicBezTo>
                    <a:pt x="927" y="311"/>
                    <a:pt x="927" y="312"/>
                    <a:pt x="927" y="312"/>
                  </a:cubicBezTo>
                  <a:cubicBezTo>
                    <a:pt x="926" y="313"/>
                    <a:pt x="926" y="313"/>
                    <a:pt x="925" y="314"/>
                  </a:cubicBezTo>
                  <a:cubicBezTo>
                    <a:pt x="925" y="315"/>
                    <a:pt x="924" y="316"/>
                    <a:pt x="924" y="317"/>
                  </a:cubicBezTo>
                  <a:cubicBezTo>
                    <a:pt x="923" y="318"/>
                    <a:pt x="922" y="319"/>
                    <a:pt x="922" y="320"/>
                  </a:cubicBezTo>
                  <a:cubicBezTo>
                    <a:pt x="921" y="321"/>
                    <a:pt x="920" y="322"/>
                    <a:pt x="920" y="323"/>
                  </a:cubicBezTo>
                  <a:cubicBezTo>
                    <a:pt x="919" y="324"/>
                    <a:pt x="919" y="325"/>
                    <a:pt x="918" y="326"/>
                  </a:cubicBezTo>
                  <a:cubicBezTo>
                    <a:pt x="917" y="327"/>
                    <a:pt x="917" y="328"/>
                    <a:pt x="916" y="329"/>
                  </a:cubicBezTo>
                  <a:cubicBezTo>
                    <a:pt x="915" y="330"/>
                    <a:pt x="915" y="331"/>
                    <a:pt x="914" y="332"/>
                  </a:cubicBezTo>
                  <a:cubicBezTo>
                    <a:pt x="913" y="333"/>
                    <a:pt x="913" y="334"/>
                    <a:pt x="912" y="335"/>
                  </a:cubicBezTo>
                  <a:cubicBezTo>
                    <a:pt x="912" y="336"/>
                    <a:pt x="911" y="338"/>
                    <a:pt x="910" y="339"/>
                  </a:cubicBezTo>
                  <a:cubicBezTo>
                    <a:pt x="910" y="340"/>
                    <a:pt x="909" y="341"/>
                    <a:pt x="908" y="342"/>
                  </a:cubicBezTo>
                  <a:cubicBezTo>
                    <a:pt x="908" y="343"/>
                    <a:pt x="907" y="344"/>
                    <a:pt x="907" y="345"/>
                  </a:cubicBezTo>
                  <a:cubicBezTo>
                    <a:pt x="906" y="346"/>
                    <a:pt x="905" y="347"/>
                    <a:pt x="905" y="348"/>
                  </a:cubicBezTo>
                  <a:cubicBezTo>
                    <a:pt x="904" y="349"/>
                    <a:pt x="903" y="350"/>
                    <a:pt x="903" y="351"/>
                  </a:cubicBezTo>
                  <a:cubicBezTo>
                    <a:pt x="902" y="352"/>
                    <a:pt x="901" y="353"/>
                    <a:pt x="901" y="354"/>
                  </a:cubicBezTo>
                  <a:cubicBezTo>
                    <a:pt x="900" y="355"/>
                    <a:pt x="899" y="356"/>
                    <a:pt x="899" y="357"/>
                  </a:cubicBezTo>
                  <a:cubicBezTo>
                    <a:pt x="898" y="358"/>
                    <a:pt x="898" y="359"/>
                    <a:pt x="897" y="360"/>
                  </a:cubicBezTo>
                  <a:cubicBezTo>
                    <a:pt x="896" y="361"/>
                    <a:pt x="896" y="362"/>
                    <a:pt x="895" y="363"/>
                  </a:cubicBezTo>
                  <a:cubicBezTo>
                    <a:pt x="894" y="364"/>
                    <a:pt x="894" y="365"/>
                    <a:pt x="893" y="366"/>
                  </a:cubicBezTo>
                  <a:cubicBezTo>
                    <a:pt x="893" y="367"/>
                    <a:pt x="892" y="368"/>
                    <a:pt x="891" y="369"/>
                  </a:cubicBezTo>
                  <a:cubicBezTo>
                    <a:pt x="891" y="370"/>
                    <a:pt x="890" y="371"/>
                    <a:pt x="889" y="372"/>
                  </a:cubicBezTo>
                  <a:cubicBezTo>
                    <a:pt x="889" y="373"/>
                    <a:pt x="888" y="375"/>
                    <a:pt x="887" y="376"/>
                  </a:cubicBezTo>
                  <a:cubicBezTo>
                    <a:pt x="887" y="377"/>
                    <a:pt x="886" y="378"/>
                    <a:pt x="886" y="379"/>
                  </a:cubicBezTo>
                  <a:cubicBezTo>
                    <a:pt x="885" y="380"/>
                    <a:pt x="884" y="381"/>
                    <a:pt x="884" y="382"/>
                  </a:cubicBezTo>
                  <a:cubicBezTo>
                    <a:pt x="883" y="383"/>
                    <a:pt x="882" y="384"/>
                    <a:pt x="882" y="385"/>
                  </a:cubicBezTo>
                  <a:cubicBezTo>
                    <a:pt x="881" y="386"/>
                    <a:pt x="880" y="387"/>
                    <a:pt x="880" y="388"/>
                  </a:cubicBezTo>
                  <a:cubicBezTo>
                    <a:pt x="879" y="389"/>
                    <a:pt x="879" y="390"/>
                    <a:pt x="878" y="391"/>
                  </a:cubicBezTo>
                  <a:cubicBezTo>
                    <a:pt x="877" y="392"/>
                    <a:pt x="877" y="393"/>
                    <a:pt x="876" y="394"/>
                  </a:cubicBezTo>
                  <a:cubicBezTo>
                    <a:pt x="875" y="395"/>
                    <a:pt x="875" y="396"/>
                    <a:pt x="874" y="397"/>
                  </a:cubicBezTo>
                  <a:cubicBezTo>
                    <a:pt x="873" y="398"/>
                    <a:pt x="873" y="399"/>
                    <a:pt x="872" y="400"/>
                  </a:cubicBezTo>
                  <a:cubicBezTo>
                    <a:pt x="872" y="401"/>
                    <a:pt x="871" y="402"/>
                    <a:pt x="870" y="403"/>
                  </a:cubicBezTo>
                  <a:cubicBezTo>
                    <a:pt x="870" y="404"/>
                    <a:pt x="869" y="405"/>
                    <a:pt x="868" y="406"/>
                  </a:cubicBezTo>
                  <a:cubicBezTo>
                    <a:pt x="868" y="407"/>
                    <a:pt x="867" y="408"/>
                    <a:pt x="866" y="409"/>
                  </a:cubicBezTo>
                  <a:cubicBezTo>
                    <a:pt x="866" y="411"/>
                    <a:pt x="865" y="412"/>
                    <a:pt x="865" y="413"/>
                  </a:cubicBezTo>
                  <a:cubicBezTo>
                    <a:pt x="864" y="414"/>
                    <a:pt x="863" y="415"/>
                    <a:pt x="863" y="416"/>
                  </a:cubicBezTo>
                  <a:cubicBezTo>
                    <a:pt x="862" y="416"/>
                    <a:pt x="862" y="417"/>
                    <a:pt x="862" y="417"/>
                  </a:cubicBezTo>
                  <a:cubicBezTo>
                    <a:pt x="861" y="417"/>
                    <a:pt x="861" y="418"/>
                    <a:pt x="861" y="418"/>
                  </a:cubicBezTo>
                  <a:cubicBezTo>
                    <a:pt x="861" y="418"/>
                    <a:pt x="861" y="418"/>
                    <a:pt x="861" y="419"/>
                  </a:cubicBezTo>
                  <a:cubicBezTo>
                    <a:pt x="860" y="419"/>
                    <a:pt x="860" y="420"/>
                    <a:pt x="860" y="420"/>
                  </a:cubicBezTo>
                  <a:cubicBezTo>
                    <a:pt x="859" y="421"/>
                    <a:pt x="858" y="422"/>
                    <a:pt x="858" y="423"/>
                  </a:cubicBezTo>
                  <a:cubicBezTo>
                    <a:pt x="857" y="424"/>
                    <a:pt x="856" y="426"/>
                    <a:pt x="856" y="427"/>
                  </a:cubicBezTo>
                  <a:cubicBezTo>
                    <a:pt x="855" y="428"/>
                    <a:pt x="855" y="429"/>
                    <a:pt x="854" y="430"/>
                  </a:cubicBezTo>
                  <a:cubicBezTo>
                    <a:pt x="853" y="431"/>
                    <a:pt x="853" y="432"/>
                    <a:pt x="852" y="433"/>
                  </a:cubicBezTo>
                  <a:cubicBezTo>
                    <a:pt x="851" y="434"/>
                    <a:pt x="851" y="435"/>
                    <a:pt x="850" y="436"/>
                  </a:cubicBezTo>
                  <a:cubicBezTo>
                    <a:pt x="849" y="437"/>
                    <a:pt x="849" y="438"/>
                    <a:pt x="848" y="439"/>
                  </a:cubicBezTo>
                  <a:cubicBezTo>
                    <a:pt x="848" y="440"/>
                    <a:pt x="847" y="441"/>
                    <a:pt x="846" y="442"/>
                  </a:cubicBezTo>
                  <a:cubicBezTo>
                    <a:pt x="846" y="443"/>
                    <a:pt x="845" y="444"/>
                    <a:pt x="844" y="445"/>
                  </a:cubicBezTo>
                  <a:cubicBezTo>
                    <a:pt x="844" y="446"/>
                    <a:pt x="843" y="447"/>
                    <a:pt x="842" y="448"/>
                  </a:cubicBezTo>
                  <a:cubicBezTo>
                    <a:pt x="842" y="449"/>
                    <a:pt x="841" y="450"/>
                    <a:pt x="841" y="451"/>
                  </a:cubicBezTo>
                  <a:cubicBezTo>
                    <a:pt x="840" y="452"/>
                    <a:pt x="839" y="453"/>
                    <a:pt x="839" y="454"/>
                  </a:cubicBezTo>
                  <a:cubicBezTo>
                    <a:pt x="838" y="455"/>
                    <a:pt x="837" y="456"/>
                    <a:pt x="837" y="457"/>
                  </a:cubicBezTo>
                  <a:cubicBezTo>
                    <a:pt x="836" y="458"/>
                    <a:pt x="835" y="459"/>
                    <a:pt x="835" y="460"/>
                  </a:cubicBezTo>
                  <a:cubicBezTo>
                    <a:pt x="834" y="461"/>
                    <a:pt x="833" y="462"/>
                    <a:pt x="833" y="464"/>
                  </a:cubicBezTo>
                  <a:cubicBezTo>
                    <a:pt x="832" y="465"/>
                    <a:pt x="832" y="466"/>
                    <a:pt x="831" y="467"/>
                  </a:cubicBezTo>
                  <a:cubicBezTo>
                    <a:pt x="830" y="468"/>
                    <a:pt x="830" y="469"/>
                    <a:pt x="829" y="470"/>
                  </a:cubicBezTo>
                  <a:cubicBezTo>
                    <a:pt x="828" y="471"/>
                    <a:pt x="828" y="472"/>
                    <a:pt x="827" y="473"/>
                  </a:cubicBezTo>
                  <a:cubicBezTo>
                    <a:pt x="826" y="474"/>
                    <a:pt x="826" y="475"/>
                    <a:pt x="825" y="476"/>
                  </a:cubicBezTo>
                  <a:cubicBezTo>
                    <a:pt x="825" y="477"/>
                    <a:pt x="824" y="478"/>
                    <a:pt x="823" y="479"/>
                  </a:cubicBezTo>
                  <a:cubicBezTo>
                    <a:pt x="823" y="480"/>
                    <a:pt x="822" y="481"/>
                    <a:pt x="821" y="482"/>
                  </a:cubicBezTo>
                  <a:cubicBezTo>
                    <a:pt x="821" y="483"/>
                    <a:pt x="820" y="484"/>
                    <a:pt x="819" y="485"/>
                  </a:cubicBezTo>
                  <a:cubicBezTo>
                    <a:pt x="819" y="486"/>
                    <a:pt x="818" y="487"/>
                    <a:pt x="818" y="488"/>
                  </a:cubicBezTo>
                  <a:cubicBezTo>
                    <a:pt x="817" y="489"/>
                    <a:pt x="816" y="490"/>
                    <a:pt x="816" y="491"/>
                  </a:cubicBezTo>
                  <a:cubicBezTo>
                    <a:pt x="815" y="492"/>
                    <a:pt x="814" y="493"/>
                    <a:pt x="814" y="494"/>
                  </a:cubicBezTo>
                  <a:cubicBezTo>
                    <a:pt x="813" y="495"/>
                    <a:pt x="812" y="496"/>
                    <a:pt x="812" y="497"/>
                  </a:cubicBezTo>
                  <a:cubicBezTo>
                    <a:pt x="811" y="498"/>
                    <a:pt x="810" y="499"/>
                    <a:pt x="810" y="500"/>
                  </a:cubicBezTo>
                  <a:cubicBezTo>
                    <a:pt x="809" y="501"/>
                    <a:pt x="809" y="502"/>
                    <a:pt x="808" y="504"/>
                  </a:cubicBezTo>
                  <a:cubicBezTo>
                    <a:pt x="807" y="505"/>
                    <a:pt x="807" y="506"/>
                    <a:pt x="806" y="507"/>
                  </a:cubicBezTo>
                  <a:cubicBezTo>
                    <a:pt x="805" y="508"/>
                    <a:pt x="805" y="509"/>
                    <a:pt x="804" y="510"/>
                  </a:cubicBezTo>
                  <a:cubicBezTo>
                    <a:pt x="803" y="511"/>
                    <a:pt x="803" y="512"/>
                    <a:pt x="802" y="513"/>
                  </a:cubicBezTo>
                  <a:cubicBezTo>
                    <a:pt x="801" y="514"/>
                    <a:pt x="801" y="515"/>
                    <a:pt x="800" y="516"/>
                  </a:cubicBezTo>
                  <a:cubicBezTo>
                    <a:pt x="800" y="517"/>
                    <a:pt x="799" y="518"/>
                    <a:pt x="798" y="519"/>
                  </a:cubicBezTo>
                  <a:cubicBezTo>
                    <a:pt x="798" y="520"/>
                    <a:pt x="797" y="521"/>
                    <a:pt x="796" y="522"/>
                  </a:cubicBezTo>
                  <a:cubicBezTo>
                    <a:pt x="796" y="523"/>
                    <a:pt x="795" y="524"/>
                    <a:pt x="794" y="525"/>
                  </a:cubicBezTo>
                  <a:cubicBezTo>
                    <a:pt x="794" y="526"/>
                    <a:pt x="793" y="527"/>
                    <a:pt x="793" y="528"/>
                  </a:cubicBezTo>
                  <a:cubicBezTo>
                    <a:pt x="792" y="529"/>
                    <a:pt x="791" y="530"/>
                    <a:pt x="791" y="531"/>
                  </a:cubicBezTo>
                  <a:cubicBezTo>
                    <a:pt x="790" y="532"/>
                    <a:pt x="789" y="533"/>
                    <a:pt x="789" y="534"/>
                  </a:cubicBezTo>
                  <a:cubicBezTo>
                    <a:pt x="788" y="535"/>
                    <a:pt x="787" y="536"/>
                    <a:pt x="787" y="537"/>
                  </a:cubicBezTo>
                  <a:cubicBezTo>
                    <a:pt x="786" y="538"/>
                    <a:pt x="785" y="539"/>
                    <a:pt x="785" y="541"/>
                  </a:cubicBezTo>
                  <a:cubicBezTo>
                    <a:pt x="785" y="541"/>
                    <a:pt x="784" y="541"/>
                    <a:pt x="784" y="542"/>
                  </a:cubicBezTo>
                  <a:cubicBezTo>
                    <a:pt x="783" y="543"/>
                    <a:pt x="783" y="544"/>
                    <a:pt x="782" y="545"/>
                  </a:cubicBezTo>
                  <a:cubicBezTo>
                    <a:pt x="781" y="546"/>
                    <a:pt x="781" y="547"/>
                    <a:pt x="780" y="548"/>
                  </a:cubicBezTo>
                  <a:cubicBezTo>
                    <a:pt x="779" y="549"/>
                    <a:pt x="779" y="550"/>
                    <a:pt x="778" y="551"/>
                  </a:cubicBezTo>
                  <a:cubicBezTo>
                    <a:pt x="778" y="552"/>
                    <a:pt x="777" y="553"/>
                    <a:pt x="776" y="554"/>
                  </a:cubicBezTo>
                  <a:cubicBezTo>
                    <a:pt x="776" y="555"/>
                    <a:pt x="775" y="556"/>
                    <a:pt x="774" y="557"/>
                  </a:cubicBezTo>
                  <a:cubicBezTo>
                    <a:pt x="774" y="558"/>
                    <a:pt x="773" y="559"/>
                    <a:pt x="772" y="560"/>
                  </a:cubicBezTo>
                  <a:cubicBezTo>
                    <a:pt x="772" y="561"/>
                    <a:pt x="771" y="562"/>
                    <a:pt x="771" y="563"/>
                  </a:cubicBezTo>
                  <a:cubicBezTo>
                    <a:pt x="770" y="564"/>
                    <a:pt x="769" y="565"/>
                    <a:pt x="769" y="566"/>
                  </a:cubicBezTo>
                  <a:cubicBezTo>
                    <a:pt x="768" y="567"/>
                    <a:pt x="767" y="568"/>
                    <a:pt x="767" y="569"/>
                  </a:cubicBezTo>
                  <a:cubicBezTo>
                    <a:pt x="766" y="570"/>
                    <a:pt x="765" y="571"/>
                    <a:pt x="765" y="573"/>
                  </a:cubicBezTo>
                  <a:cubicBezTo>
                    <a:pt x="764" y="574"/>
                    <a:pt x="763" y="575"/>
                    <a:pt x="763" y="576"/>
                  </a:cubicBezTo>
                  <a:cubicBezTo>
                    <a:pt x="762" y="577"/>
                    <a:pt x="762" y="578"/>
                    <a:pt x="761" y="579"/>
                  </a:cubicBezTo>
                  <a:cubicBezTo>
                    <a:pt x="760" y="580"/>
                    <a:pt x="760" y="581"/>
                    <a:pt x="759" y="582"/>
                  </a:cubicBezTo>
                  <a:cubicBezTo>
                    <a:pt x="758" y="583"/>
                    <a:pt x="758" y="584"/>
                    <a:pt x="757" y="585"/>
                  </a:cubicBezTo>
                  <a:cubicBezTo>
                    <a:pt x="756" y="586"/>
                    <a:pt x="756" y="587"/>
                    <a:pt x="755" y="588"/>
                  </a:cubicBezTo>
                  <a:cubicBezTo>
                    <a:pt x="754" y="589"/>
                    <a:pt x="754" y="590"/>
                    <a:pt x="753" y="591"/>
                  </a:cubicBezTo>
                  <a:cubicBezTo>
                    <a:pt x="753" y="592"/>
                    <a:pt x="752" y="593"/>
                    <a:pt x="751" y="594"/>
                  </a:cubicBezTo>
                  <a:cubicBezTo>
                    <a:pt x="751" y="595"/>
                    <a:pt x="750" y="596"/>
                    <a:pt x="749" y="597"/>
                  </a:cubicBezTo>
                  <a:cubicBezTo>
                    <a:pt x="749" y="598"/>
                    <a:pt x="748" y="599"/>
                    <a:pt x="747" y="600"/>
                  </a:cubicBezTo>
                  <a:cubicBezTo>
                    <a:pt x="747" y="601"/>
                    <a:pt x="746" y="602"/>
                    <a:pt x="746" y="603"/>
                  </a:cubicBezTo>
                  <a:cubicBezTo>
                    <a:pt x="745" y="604"/>
                    <a:pt x="744" y="605"/>
                    <a:pt x="744" y="606"/>
                  </a:cubicBezTo>
                  <a:cubicBezTo>
                    <a:pt x="743" y="607"/>
                    <a:pt x="742" y="608"/>
                    <a:pt x="742" y="609"/>
                  </a:cubicBezTo>
                  <a:cubicBezTo>
                    <a:pt x="741" y="610"/>
                    <a:pt x="740" y="611"/>
                    <a:pt x="740" y="613"/>
                  </a:cubicBezTo>
                  <a:cubicBezTo>
                    <a:pt x="739" y="614"/>
                    <a:pt x="738" y="615"/>
                    <a:pt x="738" y="616"/>
                  </a:cubicBezTo>
                  <a:cubicBezTo>
                    <a:pt x="737" y="617"/>
                    <a:pt x="736" y="618"/>
                    <a:pt x="736" y="619"/>
                  </a:cubicBezTo>
                  <a:cubicBezTo>
                    <a:pt x="735" y="620"/>
                    <a:pt x="735" y="621"/>
                    <a:pt x="734" y="622"/>
                  </a:cubicBezTo>
                  <a:cubicBezTo>
                    <a:pt x="733" y="623"/>
                    <a:pt x="733" y="624"/>
                    <a:pt x="732" y="625"/>
                  </a:cubicBezTo>
                  <a:cubicBezTo>
                    <a:pt x="731" y="626"/>
                    <a:pt x="731" y="627"/>
                    <a:pt x="730" y="628"/>
                  </a:cubicBezTo>
                  <a:cubicBezTo>
                    <a:pt x="729" y="629"/>
                    <a:pt x="729" y="630"/>
                    <a:pt x="728" y="631"/>
                  </a:cubicBezTo>
                  <a:cubicBezTo>
                    <a:pt x="727" y="632"/>
                    <a:pt x="727" y="633"/>
                    <a:pt x="726" y="634"/>
                  </a:cubicBezTo>
                  <a:cubicBezTo>
                    <a:pt x="726" y="635"/>
                    <a:pt x="725" y="636"/>
                    <a:pt x="724" y="637"/>
                  </a:cubicBezTo>
                  <a:cubicBezTo>
                    <a:pt x="724" y="638"/>
                    <a:pt x="723" y="639"/>
                    <a:pt x="722" y="640"/>
                  </a:cubicBezTo>
                  <a:cubicBezTo>
                    <a:pt x="722" y="641"/>
                    <a:pt x="721" y="642"/>
                    <a:pt x="720" y="643"/>
                  </a:cubicBezTo>
                  <a:cubicBezTo>
                    <a:pt x="720" y="644"/>
                    <a:pt x="719" y="645"/>
                    <a:pt x="718" y="646"/>
                  </a:cubicBezTo>
                  <a:cubicBezTo>
                    <a:pt x="718" y="647"/>
                    <a:pt x="717" y="648"/>
                    <a:pt x="717" y="649"/>
                  </a:cubicBezTo>
                  <a:cubicBezTo>
                    <a:pt x="716" y="650"/>
                    <a:pt x="715" y="651"/>
                    <a:pt x="715" y="653"/>
                  </a:cubicBezTo>
                  <a:cubicBezTo>
                    <a:pt x="714" y="654"/>
                    <a:pt x="713" y="655"/>
                    <a:pt x="713" y="656"/>
                  </a:cubicBezTo>
                  <a:cubicBezTo>
                    <a:pt x="712" y="657"/>
                    <a:pt x="711" y="658"/>
                    <a:pt x="711" y="659"/>
                  </a:cubicBezTo>
                  <a:cubicBezTo>
                    <a:pt x="710" y="660"/>
                    <a:pt x="709" y="661"/>
                    <a:pt x="709" y="662"/>
                  </a:cubicBezTo>
                  <a:cubicBezTo>
                    <a:pt x="708" y="663"/>
                    <a:pt x="707" y="664"/>
                    <a:pt x="707" y="665"/>
                  </a:cubicBezTo>
                  <a:cubicBezTo>
                    <a:pt x="706" y="666"/>
                    <a:pt x="706" y="667"/>
                    <a:pt x="705" y="668"/>
                  </a:cubicBezTo>
                  <a:cubicBezTo>
                    <a:pt x="704" y="669"/>
                    <a:pt x="704" y="670"/>
                    <a:pt x="703" y="671"/>
                  </a:cubicBezTo>
                  <a:cubicBezTo>
                    <a:pt x="702" y="672"/>
                    <a:pt x="702" y="673"/>
                    <a:pt x="701" y="674"/>
                  </a:cubicBezTo>
                  <a:cubicBezTo>
                    <a:pt x="700" y="675"/>
                    <a:pt x="700" y="676"/>
                    <a:pt x="699" y="677"/>
                  </a:cubicBezTo>
                  <a:cubicBezTo>
                    <a:pt x="698" y="678"/>
                    <a:pt x="698" y="679"/>
                    <a:pt x="697" y="680"/>
                  </a:cubicBezTo>
                  <a:cubicBezTo>
                    <a:pt x="697" y="681"/>
                    <a:pt x="696" y="682"/>
                    <a:pt x="695" y="683"/>
                  </a:cubicBezTo>
                  <a:cubicBezTo>
                    <a:pt x="695" y="684"/>
                    <a:pt x="694" y="685"/>
                    <a:pt x="693" y="686"/>
                  </a:cubicBezTo>
                  <a:cubicBezTo>
                    <a:pt x="693" y="687"/>
                    <a:pt x="693" y="687"/>
                    <a:pt x="693" y="687"/>
                  </a:cubicBezTo>
                  <a:cubicBezTo>
                    <a:pt x="693" y="687"/>
                    <a:pt x="692" y="688"/>
                    <a:pt x="692" y="688"/>
                  </a:cubicBezTo>
                  <a:cubicBezTo>
                    <a:pt x="692" y="688"/>
                    <a:pt x="692" y="689"/>
                    <a:pt x="691" y="689"/>
                  </a:cubicBezTo>
                  <a:cubicBezTo>
                    <a:pt x="691" y="690"/>
                    <a:pt x="691" y="690"/>
                    <a:pt x="691" y="690"/>
                  </a:cubicBezTo>
                  <a:cubicBezTo>
                    <a:pt x="690" y="691"/>
                    <a:pt x="690" y="692"/>
                    <a:pt x="689" y="693"/>
                  </a:cubicBezTo>
                  <a:cubicBezTo>
                    <a:pt x="688" y="694"/>
                    <a:pt x="688" y="695"/>
                    <a:pt x="687" y="696"/>
                  </a:cubicBezTo>
                  <a:cubicBezTo>
                    <a:pt x="686" y="697"/>
                    <a:pt x="686" y="698"/>
                    <a:pt x="685" y="699"/>
                  </a:cubicBezTo>
                  <a:cubicBezTo>
                    <a:pt x="684" y="700"/>
                    <a:pt x="684" y="701"/>
                    <a:pt x="683" y="702"/>
                  </a:cubicBezTo>
                  <a:cubicBezTo>
                    <a:pt x="682" y="703"/>
                    <a:pt x="682" y="705"/>
                    <a:pt x="681" y="706"/>
                  </a:cubicBezTo>
                  <a:cubicBezTo>
                    <a:pt x="681" y="707"/>
                    <a:pt x="680" y="708"/>
                    <a:pt x="679" y="709"/>
                  </a:cubicBezTo>
                  <a:cubicBezTo>
                    <a:pt x="679" y="710"/>
                    <a:pt x="678" y="711"/>
                    <a:pt x="677" y="712"/>
                  </a:cubicBezTo>
                  <a:cubicBezTo>
                    <a:pt x="677" y="713"/>
                    <a:pt x="676" y="714"/>
                    <a:pt x="675" y="715"/>
                  </a:cubicBezTo>
                  <a:cubicBezTo>
                    <a:pt x="668" y="726"/>
                    <a:pt x="663" y="739"/>
                    <a:pt x="663" y="753"/>
                  </a:cubicBezTo>
                  <a:cubicBezTo>
                    <a:pt x="663" y="790"/>
                    <a:pt x="694" y="821"/>
                    <a:pt x="731" y="821"/>
                  </a:cubicBezTo>
                  <a:cubicBezTo>
                    <a:pt x="757" y="821"/>
                    <a:pt x="780" y="805"/>
                    <a:pt x="791" y="783"/>
                  </a:cubicBezTo>
                  <a:cubicBezTo>
                    <a:pt x="792" y="782"/>
                    <a:pt x="792" y="781"/>
                    <a:pt x="793" y="780"/>
                  </a:cubicBezTo>
                  <a:cubicBezTo>
                    <a:pt x="794" y="779"/>
                    <a:pt x="794" y="778"/>
                    <a:pt x="795" y="777"/>
                  </a:cubicBezTo>
                  <a:cubicBezTo>
                    <a:pt x="795" y="776"/>
                    <a:pt x="796" y="775"/>
                    <a:pt x="796" y="774"/>
                  </a:cubicBezTo>
                  <a:cubicBezTo>
                    <a:pt x="797" y="773"/>
                    <a:pt x="797" y="772"/>
                    <a:pt x="798" y="771"/>
                  </a:cubicBezTo>
                  <a:cubicBezTo>
                    <a:pt x="798" y="770"/>
                    <a:pt x="799" y="769"/>
                    <a:pt x="800" y="768"/>
                  </a:cubicBezTo>
                  <a:cubicBezTo>
                    <a:pt x="800" y="767"/>
                    <a:pt x="801" y="765"/>
                    <a:pt x="801" y="764"/>
                  </a:cubicBezTo>
                  <a:cubicBezTo>
                    <a:pt x="802" y="763"/>
                    <a:pt x="802" y="762"/>
                    <a:pt x="803" y="761"/>
                  </a:cubicBezTo>
                  <a:cubicBezTo>
                    <a:pt x="803" y="760"/>
                    <a:pt x="804" y="759"/>
                    <a:pt x="805" y="758"/>
                  </a:cubicBezTo>
                  <a:cubicBezTo>
                    <a:pt x="805" y="757"/>
                    <a:pt x="806" y="756"/>
                    <a:pt x="806" y="755"/>
                  </a:cubicBezTo>
                  <a:cubicBezTo>
                    <a:pt x="807" y="754"/>
                    <a:pt x="807" y="753"/>
                    <a:pt x="808" y="752"/>
                  </a:cubicBezTo>
                  <a:cubicBezTo>
                    <a:pt x="808" y="751"/>
                    <a:pt x="809" y="750"/>
                    <a:pt x="809" y="749"/>
                  </a:cubicBezTo>
                  <a:cubicBezTo>
                    <a:pt x="810" y="748"/>
                    <a:pt x="811" y="747"/>
                    <a:pt x="811" y="746"/>
                  </a:cubicBezTo>
                  <a:cubicBezTo>
                    <a:pt x="812" y="745"/>
                    <a:pt x="812" y="744"/>
                    <a:pt x="813" y="743"/>
                  </a:cubicBezTo>
                  <a:cubicBezTo>
                    <a:pt x="813" y="742"/>
                    <a:pt x="814" y="740"/>
                    <a:pt x="814" y="739"/>
                  </a:cubicBezTo>
                  <a:cubicBezTo>
                    <a:pt x="815" y="738"/>
                    <a:pt x="816" y="737"/>
                    <a:pt x="816" y="736"/>
                  </a:cubicBezTo>
                  <a:cubicBezTo>
                    <a:pt x="817" y="735"/>
                    <a:pt x="817" y="734"/>
                    <a:pt x="818" y="733"/>
                  </a:cubicBezTo>
                  <a:cubicBezTo>
                    <a:pt x="818" y="732"/>
                    <a:pt x="819" y="731"/>
                    <a:pt x="819" y="730"/>
                  </a:cubicBezTo>
                  <a:cubicBezTo>
                    <a:pt x="820" y="729"/>
                    <a:pt x="820" y="728"/>
                    <a:pt x="821" y="727"/>
                  </a:cubicBezTo>
                  <a:cubicBezTo>
                    <a:pt x="822" y="726"/>
                    <a:pt x="822" y="725"/>
                    <a:pt x="823" y="724"/>
                  </a:cubicBezTo>
                  <a:cubicBezTo>
                    <a:pt x="823" y="723"/>
                    <a:pt x="824" y="722"/>
                    <a:pt x="824" y="721"/>
                  </a:cubicBezTo>
                  <a:cubicBezTo>
                    <a:pt x="825" y="719"/>
                    <a:pt x="826" y="717"/>
                    <a:pt x="827" y="715"/>
                  </a:cubicBezTo>
                  <a:cubicBezTo>
                    <a:pt x="828" y="714"/>
                    <a:pt x="828" y="713"/>
                    <a:pt x="829" y="712"/>
                  </a:cubicBezTo>
                  <a:cubicBezTo>
                    <a:pt x="829" y="711"/>
                    <a:pt x="830" y="710"/>
                    <a:pt x="831" y="709"/>
                  </a:cubicBezTo>
                  <a:cubicBezTo>
                    <a:pt x="831" y="708"/>
                    <a:pt x="832" y="707"/>
                    <a:pt x="832" y="706"/>
                  </a:cubicBezTo>
                  <a:cubicBezTo>
                    <a:pt x="833" y="705"/>
                    <a:pt x="833" y="704"/>
                    <a:pt x="834" y="703"/>
                  </a:cubicBezTo>
                  <a:cubicBezTo>
                    <a:pt x="834" y="702"/>
                    <a:pt x="835" y="701"/>
                    <a:pt x="835" y="699"/>
                  </a:cubicBezTo>
                  <a:cubicBezTo>
                    <a:pt x="836" y="698"/>
                    <a:pt x="837" y="697"/>
                    <a:pt x="837" y="696"/>
                  </a:cubicBezTo>
                  <a:cubicBezTo>
                    <a:pt x="838" y="695"/>
                    <a:pt x="838" y="694"/>
                    <a:pt x="839" y="693"/>
                  </a:cubicBezTo>
                  <a:cubicBezTo>
                    <a:pt x="839" y="692"/>
                    <a:pt x="840" y="691"/>
                    <a:pt x="840" y="690"/>
                  </a:cubicBezTo>
                  <a:cubicBezTo>
                    <a:pt x="841" y="689"/>
                    <a:pt x="842" y="688"/>
                    <a:pt x="842" y="687"/>
                  </a:cubicBezTo>
                  <a:cubicBezTo>
                    <a:pt x="843" y="686"/>
                    <a:pt x="843" y="685"/>
                    <a:pt x="844" y="684"/>
                  </a:cubicBezTo>
                  <a:cubicBezTo>
                    <a:pt x="844" y="683"/>
                    <a:pt x="845" y="682"/>
                    <a:pt x="845" y="681"/>
                  </a:cubicBezTo>
                  <a:cubicBezTo>
                    <a:pt x="846" y="680"/>
                    <a:pt x="846" y="679"/>
                    <a:pt x="847" y="678"/>
                  </a:cubicBezTo>
                  <a:cubicBezTo>
                    <a:pt x="848" y="677"/>
                    <a:pt x="848" y="676"/>
                    <a:pt x="849" y="675"/>
                  </a:cubicBezTo>
                  <a:cubicBezTo>
                    <a:pt x="849" y="674"/>
                    <a:pt x="850" y="672"/>
                    <a:pt x="850" y="671"/>
                  </a:cubicBezTo>
                  <a:cubicBezTo>
                    <a:pt x="851" y="670"/>
                    <a:pt x="851" y="669"/>
                    <a:pt x="852" y="668"/>
                  </a:cubicBezTo>
                  <a:cubicBezTo>
                    <a:pt x="853" y="667"/>
                    <a:pt x="853" y="666"/>
                    <a:pt x="854" y="665"/>
                  </a:cubicBezTo>
                  <a:cubicBezTo>
                    <a:pt x="854" y="664"/>
                    <a:pt x="855" y="663"/>
                    <a:pt x="855" y="662"/>
                  </a:cubicBezTo>
                  <a:cubicBezTo>
                    <a:pt x="856" y="661"/>
                    <a:pt x="856" y="660"/>
                    <a:pt x="857" y="659"/>
                  </a:cubicBezTo>
                  <a:cubicBezTo>
                    <a:pt x="857" y="658"/>
                    <a:pt x="858" y="657"/>
                    <a:pt x="859" y="656"/>
                  </a:cubicBezTo>
                  <a:cubicBezTo>
                    <a:pt x="859" y="655"/>
                    <a:pt x="860" y="654"/>
                    <a:pt x="860" y="653"/>
                  </a:cubicBezTo>
                  <a:cubicBezTo>
                    <a:pt x="861" y="652"/>
                    <a:pt x="861" y="651"/>
                    <a:pt x="862" y="650"/>
                  </a:cubicBezTo>
                  <a:cubicBezTo>
                    <a:pt x="862" y="649"/>
                    <a:pt x="863" y="648"/>
                    <a:pt x="864" y="646"/>
                  </a:cubicBezTo>
                  <a:cubicBezTo>
                    <a:pt x="864" y="645"/>
                    <a:pt x="865" y="644"/>
                    <a:pt x="865" y="643"/>
                  </a:cubicBezTo>
                  <a:cubicBezTo>
                    <a:pt x="866" y="642"/>
                    <a:pt x="866" y="641"/>
                    <a:pt x="867" y="640"/>
                  </a:cubicBezTo>
                  <a:cubicBezTo>
                    <a:pt x="867" y="639"/>
                    <a:pt x="868" y="638"/>
                    <a:pt x="868" y="637"/>
                  </a:cubicBezTo>
                  <a:cubicBezTo>
                    <a:pt x="869" y="636"/>
                    <a:pt x="870" y="635"/>
                    <a:pt x="870" y="634"/>
                  </a:cubicBezTo>
                  <a:cubicBezTo>
                    <a:pt x="871" y="633"/>
                    <a:pt x="871" y="632"/>
                    <a:pt x="872" y="631"/>
                  </a:cubicBezTo>
                  <a:cubicBezTo>
                    <a:pt x="872" y="630"/>
                    <a:pt x="873" y="629"/>
                    <a:pt x="873" y="628"/>
                  </a:cubicBezTo>
                  <a:cubicBezTo>
                    <a:pt x="874" y="627"/>
                    <a:pt x="875" y="626"/>
                    <a:pt x="875" y="625"/>
                  </a:cubicBezTo>
                  <a:cubicBezTo>
                    <a:pt x="876" y="624"/>
                    <a:pt x="876" y="623"/>
                    <a:pt x="877" y="622"/>
                  </a:cubicBezTo>
                  <a:cubicBezTo>
                    <a:pt x="877" y="620"/>
                    <a:pt x="878" y="619"/>
                    <a:pt x="878" y="618"/>
                  </a:cubicBezTo>
                  <a:cubicBezTo>
                    <a:pt x="879" y="617"/>
                    <a:pt x="880" y="616"/>
                    <a:pt x="880" y="615"/>
                  </a:cubicBezTo>
                  <a:cubicBezTo>
                    <a:pt x="881" y="614"/>
                    <a:pt x="881" y="613"/>
                    <a:pt x="882" y="612"/>
                  </a:cubicBezTo>
                  <a:cubicBezTo>
                    <a:pt x="882" y="611"/>
                    <a:pt x="883" y="610"/>
                    <a:pt x="883" y="609"/>
                  </a:cubicBezTo>
                  <a:cubicBezTo>
                    <a:pt x="884" y="608"/>
                    <a:pt x="885" y="607"/>
                    <a:pt x="885" y="606"/>
                  </a:cubicBezTo>
                  <a:cubicBezTo>
                    <a:pt x="886" y="605"/>
                    <a:pt x="886" y="604"/>
                    <a:pt x="887" y="603"/>
                  </a:cubicBezTo>
                  <a:cubicBezTo>
                    <a:pt x="887" y="602"/>
                    <a:pt x="888" y="601"/>
                    <a:pt x="888" y="600"/>
                  </a:cubicBezTo>
                  <a:cubicBezTo>
                    <a:pt x="889" y="599"/>
                    <a:pt x="889" y="598"/>
                    <a:pt x="890" y="597"/>
                  </a:cubicBezTo>
                  <a:cubicBezTo>
                    <a:pt x="891" y="596"/>
                    <a:pt x="891" y="594"/>
                    <a:pt x="892" y="593"/>
                  </a:cubicBezTo>
                  <a:cubicBezTo>
                    <a:pt x="892" y="592"/>
                    <a:pt x="893" y="591"/>
                    <a:pt x="893" y="590"/>
                  </a:cubicBezTo>
                  <a:cubicBezTo>
                    <a:pt x="894" y="589"/>
                    <a:pt x="894" y="588"/>
                    <a:pt x="895" y="587"/>
                  </a:cubicBezTo>
                  <a:cubicBezTo>
                    <a:pt x="896" y="586"/>
                    <a:pt x="896" y="585"/>
                    <a:pt x="897" y="584"/>
                  </a:cubicBezTo>
                  <a:cubicBezTo>
                    <a:pt x="897" y="583"/>
                    <a:pt x="898" y="582"/>
                    <a:pt x="898" y="581"/>
                  </a:cubicBezTo>
                  <a:cubicBezTo>
                    <a:pt x="899" y="580"/>
                    <a:pt x="899" y="579"/>
                    <a:pt x="900" y="578"/>
                  </a:cubicBezTo>
                  <a:cubicBezTo>
                    <a:pt x="901" y="577"/>
                    <a:pt x="901" y="576"/>
                    <a:pt x="902" y="575"/>
                  </a:cubicBezTo>
                  <a:cubicBezTo>
                    <a:pt x="902" y="574"/>
                    <a:pt x="903" y="573"/>
                    <a:pt x="903" y="572"/>
                  </a:cubicBezTo>
                  <a:cubicBezTo>
                    <a:pt x="904" y="571"/>
                    <a:pt x="904" y="570"/>
                    <a:pt x="905" y="568"/>
                  </a:cubicBezTo>
                  <a:cubicBezTo>
                    <a:pt x="906" y="567"/>
                    <a:pt x="906" y="566"/>
                    <a:pt x="907" y="565"/>
                  </a:cubicBezTo>
                  <a:cubicBezTo>
                    <a:pt x="907" y="564"/>
                    <a:pt x="908" y="563"/>
                    <a:pt x="908" y="562"/>
                  </a:cubicBezTo>
                  <a:cubicBezTo>
                    <a:pt x="909" y="561"/>
                    <a:pt x="910" y="559"/>
                    <a:pt x="911" y="557"/>
                  </a:cubicBezTo>
                  <a:cubicBezTo>
                    <a:pt x="912" y="556"/>
                    <a:pt x="912" y="555"/>
                    <a:pt x="913" y="554"/>
                  </a:cubicBezTo>
                  <a:cubicBezTo>
                    <a:pt x="913" y="553"/>
                    <a:pt x="914" y="552"/>
                    <a:pt x="914" y="551"/>
                  </a:cubicBezTo>
                  <a:cubicBezTo>
                    <a:pt x="915" y="550"/>
                    <a:pt x="915" y="549"/>
                    <a:pt x="916" y="548"/>
                  </a:cubicBezTo>
                  <a:cubicBezTo>
                    <a:pt x="917" y="547"/>
                    <a:pt x="917" y="546"/>
                    <a:pt x="918" y="545"/>
                  </a:cubicBezTo>
                  <a:cubicBezTo>
                    <a:pt x="918" y="544"/>
                    <a:pt x="919" y="543"/>
                    <a:pt x="919" y="542"/>
                  </a:cubicBezTo>
                  <a:cubicBezTo>
                    <a:pt x="920" y="541"/>
                    <a:pt x="920" y="540"/>
                    <a:pt x="921" y="538"/>
                  </a:cubicBezTo>
                  <a:cubicBezTo>
                    <a:pt x="921" y="537"/>
                    <a:pt x="922" y="536"/>
                    <a:pt x="923" y="535"/>
                  </a:cubicBezTo>
                  <a:cubicBezTo>
                    <a:pt x="923" y="534"/>
                    <a:pt x="924" y="533"/>
                    <a:pt x="924" y="532"/>
                  </a:cubicBezTo>
                  <a:cubicBezTo>
                    <a:pt x="925" y="531"/>
                    <a:pt x="925" y="530"/>
                    <a:pt x="926" y="529"/>
                  </a:cubicBezTo>
                  <a:cubicBezTo>
                    <a:pt x="926" y="528"/>
                    <a:pt x="927" y="527"/>
                    <a:pt x="928" y="526"/>
                  </a:cubicBezTo>
                  <a:cubicBezTo>
                    <a:pt x="928" y="525"/>
                    <a:pt x="929" y="524"/>
                    <a:pt x="929" y="523"/>
                  </a:cubicBezTo>
                  <a:cubicBezTo>
                    <a:pt x="930" y="522"/>
                    <a:pt x="930" y="521"/>
                    <a:pt x="931" y="520"/>
                  </a:cubicBezTo>
                  <a:cubicBezTo>
                    <a:pt x="931" y="519"/>
                    <a:pt x="932" y="518"/>
                    <a:pt x="933" y="517"/>
                  </a:cubicBezTo>
                  <a:cubicBezTo>
                    <a:pt x="933" y="516"/>
                    <a:pt x="934" y="515"/>
                    <a:pt x="934" y="514"/>
                  </a:cubicBezTo>
                  <a:cubicBezTo>
                    <a:pt x="935" y="513"/>
                    <a:pt x="935" y="512"/>
                    <a:pt x="936" y="510"/>
                  </a:cubicBezTo>
                  <a:cubicBezTo>
                    <a:pt x="936" y="509"/>
                    <a:pt x="937" y="508"/>
                    <a:pt x="938" y="507"/>
                  </a:cubicBezTo>
                  <a:cubicBezTo>
                    <a:pt x="938" y="506"/>
                    <a:pt x="939" y="505"/>
                    <a:pt x="939" y="504"/>
                  </a:cubicBezTo>
                  <a:cubicBezTo>
                    <a:pt x="940" y="503"/>
                    <a:pt x="940" y="502"/>
                    <a:pt x="941" y="501"/>
                  </a:cubicBezTo>
                  <a:cubicBezTo>
                    <a:pt x="941" y="500"/>
                    <a:pt x="942" y="499"/>
                    <a:pt x="943" y="498"/>
                  </a:cubicBezTo>
                  <a:cubicBezTo>
                    <a:pt x="943" y="497"/>
                    <a:pt x="944" y="496"/>
                    <a:pt x="944" y="495"/>
                  </a:cubicBezTo>
                  <a:cubicBezTo>
                    <a:pt x="945" y="494"/>
                    <a:pt x="945" y="493"/>
                    <a:pt x="946" y="492"/>
                  </a:cubicBezTo>
                  <a:cubicBezTo>
                    <a:pt x="946" y="491"/>
                    <a:pt x="947" y="490"/>
                    <a:pt x="948" y="489"/>
                  </a:cubicBezTo>
                  <a:cubicBezTo>
                    <a:pt x="948" y="488"/>
                    <a:pt x="949" y="487"/>
                    <a:pt x="949" y="486"/>
                  </a:cubicBezTo>
                  <a:cubicBezTo>
                    <a:pt x="950" y="485"/>
                    <a:pt x="950" y="484"/>
                    <a:pt x="951" y="482"/>
                  </a:cubicBezTo>
                  <a:cubicBezTo>
                    <a:pt x="951" y="481"/>
                    <a:pt x="952" y="480"/>
                    <a:pt x="953" y="479"/>
                  </a:cubicBezTo>
                  <a:cubicBezTo>
                    <a:pt x="953" y="478"/>
                    <a:pt x="954" y="477"/>
                    <a:pt x="954" y="476"/>
                  </a:cubicBezTo>
                  <a:cubicBezTo>
                    <a:pt x="955" y="475"/>
                    <a:pt x="955" y="474"/>
                    <a:pt x="956" y="473"/>
                  </a:cubicBezTo>
                  <a:cubicBezTo>
                    <a:pt x="956" y="472"/>
                    <a:pt x="957" y="471"/>
                    <a:pt x="958" y="470"/>
                  </a:cubicBezTo>
                  <a:cubicBezTo>
                    <a:pt x="958" y="469"/>
                    <a:pt x="959" y="468"/>
                    <a:pt x="959" y="467"/>
                  </a:cubicBezTo>
                  <a:cubicBezTo>
                    <a:pt x="960" y="466"/>
                    <a:pt x="960" y="465"/>
                    <a:pt x="961" y="464"/>
                  </a:cubicBezTo>
                  <a:cubicBezTo>
                    <a:pt x="961" y="463"/>
                    <a:pt x="962" y="462"/>
                    <a:pt x="963" y="461"/>
                  </a:cubicBezTo>
                  <a:cubicBezTo>
                    <a:pt x="963" y="460"/>
                    <a:pt x="964" y="459"/>
                    <a:pt x="964" y="458"/>
                  </a:cubicBezTo>
                  <a:cubicBezTo>
                    <a:pt x="965" y="457"/>
                    <a:pt x="965" y="455"/>
                    <a:pt x="966" y="454"/>
                  </a:cubicBezTo>
                  <a:cubicBezTo>
                    <a:pt x="966" y="453"/>
                    <a:pt x="967" y="452"/>
                    <a:pt x="968" y="451"/>
                  </a:cubicBezTo>
                  <a:cubicBezTo>
                    <a:pt x="968" y="450"/>
                    <a:pt x="969" y="449"/>
                    <a:pt x="969" y="448"/>
                  </a:cubicBezTo>
                  <a:cubicBezTo>
                    <a:pt x="970" y="447"/>
                    <a:pt x="970" y="446"/>
                    <a:pt x="971" y="445"/>
                  </a:cubicBezTo>
                  <a:cubicBezTo>
                    <a:pt x="972" y="444"/>
                    <a:pt x="972" y="443"/>
                    <a:pt x="973" y="442"/>
                  </a:cubicBezTo>
                  <a:cubicBezTo>
                    <a:pt x="973" y="441"/>
                    <a:pt x="974" y="440"/>
                    <a:pt x="974" y="439"/>
                  </a:cubicBezTo>
                  <a:cubicBezTo>
                    <a:pt x="975" y="438"/>
                    <a:pt x="975" y="437"/>
                    <a:pt x="976" y="436"/>
                  </a:cubicBezTo>
                  <a:cubicBezTo>
                    <a:pt x="977" y="435"/>
                    <a:pt x="977" y="434"/>
                    <a:pt x="978" y="433"/>
                  </a:cubicBezTo>
                  <a:cubicBezTo>
                    <a:pt x="978" y="432"/>
                    <a:pt x="979" y="430"/>
                    <a:pt x="979" y="429"/>
                  </a:cubicBezTo>
                  <a:cubicBezTo>
                    <a:pt x="980" y="428"/>
                    <a:pt x="981" y="426"/>
                    <a:pt x="982" y="425"/>
                  </a:cubicBezTo>
                  <a:cubicBezTo>
                    <a:pt x="982" y="424"/>
                    <a:pt x="983" y="423"/>
                    <a:pt x="983" y="422"/>
                  </a:cubicBezTo>
                  <a:cubicBezTo>
                    <a:pt x="984" y="421"/>
                    <a:pt x="985" y="420"/>
                    <a:pt x="985" y="419"/>
                  </a:cubicBezTo>
                  <a:cubicBezTo>
                    <a:pt x="986" y="418"/>
                    <a:pt x="986" y="417"/>
                    <a:pt x="987" y="415"/>
                  </a:cubicBezTo>
                  <a:cubicBezTo>
                    <a:pt x="987" y="414"/>
                    <a:pt x="988" y="413"/>
                    <a:pt x="988" y="412"/>
                  </a:cubicBezTo>
                  <a:cubicBezTo>
                    <a:pt x="989" y="411"/>
                    <a:pt x="990" y="410"/>
                    <a:pt x="990" y="409"/>
                  </a:cubicBezTo>
                  <a:cubicBezTo>
                    <a:pt x="991" y="408"/>
                    <a:pt x="991" y="407"/>
                    <a:pt x="992" y="406"/>
                  </a:cubicBezTo>
                  <a:cubicBezTo>
                    <a:pt x="992" y="405"/>
                    <a:pt x="993" y="404"/>
                    <a:pt x="994" y="403"/>
                  </a:cubicBezTo>
                  <a:cubicBezTo>
                    <a:pt x="994" y="402"/>
                    <a:pt x="995" y="401"/>
                    <a:pt x="995" y="400"/>
                  </a:cubicBezTo>
                  <a:cubicBezTo>
                    <a:pt x="996" y="399"/>
                    <a:pt x="996" y="398"/>
                    <a:pt x="997" y="397"/>
                  </a:cubicBezTo>
                  <a:cubicBezTo>
                    <a:pt x="997" y="396"/>
                    <a:pt x="998" y="395"/>
                    <a:pt x="999" y="394"/>
                  </a:cubicBezTo>
                  <a:cubicBezTo>
                    <a:pt x="999" y="393"/>
                    <a:pt x="1000" y="392"/>
                    <a:pt x="1000" y="391"/>
                  </a:cubicBezTo>
                  <a:cubicBezTo>
                    <a:pt x="1001" y="390"/>
                    <a:pt x="1001" y="389"/>
                    <a:pt x="1002" y="387"/>
                  </a:cubicBezTo>
                  <a:cubicBezTo>
                    <a:pt x="1002" y="386"/>
                    <a:pt x="1003" y="385"/>
                    <a:pt x="1004" y="384"/>
                  </a:cubicBezTo>
                  <a:cubicBezTo>
                    <a:pt x="1004" y="383"/>
                    <a:pt x="1005" y="382"/>
                    <a:pt x="1005" y="381"/>
                  </a:cubicBezTo>
                  <a:cubicBezTo>
                    <a:pt x="1006" y="380"/>
                    <a:pt x="1006" y="379"/>
                    <a:pt x="1007" y="378"/>
                  </a:cubicBezTo>
                  <a:cubicBezTo>
                    <a:pt x="1008" y="377"/>
                    <a:pt x="1008" y="376"/>
                    <a:pt x="1009" y="375"/>
                  </a:cubicBezTo>
                  <a:cubicBezTo>
                    <a:pt x="1009" y="374"/>
                    <a:pt x="1010" y="373"/>
                    <a:pt x="1010" y="372"/>
                  </a:cubicBezTo>
                  <a:cubicBezTo>
                    <a:pt x="1011" y="371"/>
                    <a:pt x="1011" y="370"/>
                    <a:pt x="1012" y="369"/>
                  </a:cubicBezTo>
                  <a:cubicBezTo>
                    <a:pt x="1013" y="368"/>
                    <a:pt x="1013" y="367"/>
                    <a:pt x="1014" y="366"/>
                  </a:cubicBezTo>
                  <a:cubicBezTo>
                    <a:pt x="1014" y="365"/>
                    <a:pt x="1015" y="364"/>
                    <a:pt x="1015" y="363"/>
                  </a:cubicBezTo>
                  <a:cubicBezTo>
                    <a:pt x="1016" y="362"/>
                    <a:pt x="1016" y="361"/>
                    <a:pt x="1017" y="360"/>
                  </a:cubicBezTo>
                  <a:cubicBezTo>
                    <a:pt x="1018" y="358"/>
                    <a:pt x="1018" y="357"/>
                    <a:pt x="1019" y="356"/>
                  </a:cubicBezTo>
                  <a:cubicBezTo>
                    <a:pt x="1019" y="355"/>
                    <a:pt x="1020" y="354"/>
                    <a:pt x="1020" y="353"/>
                  </a:cubicBezTo>
                  <a:cubicBezTo>
                    <a:pt x="1021" y="352"/>
                    <a:pt x="1022" y="351"/>
                    <a:pt x="1022" y="350"/>
                  </a:cubicBezTo>
                  <a:cubicBezTo>
                    <a:pt x="1023" y="349"/>
                    <a:pt x="1023" y="348"/>
                    <a:pt x="1024" y="347"/>
                  </a:cubicBezTo>
                  <a:cubicBezTo>
                    <a:pt x="1024" y="346"/>
                    <a:pt x="1025" y="345"/>
                    <a:pt x="1025" y="344"/>
                  </a:cubicBezTo>
                  <a:cubicBezTo>
                    <a:pt x="1026" y="343"/>
                    <a:pt x="1027" y="342"/>
                    <a:pt x="1027" y="341"/>
                  </a:cubicBezTo>
                  <a:cubicBezTo>
                    <a:pt x="1028" y="340"/>
                    <a:pt x="1028" y="339"/>
                    <a:pt x="1029" y="338"/>
                  </a:cubicBezTo>
                  <a:cubicBezTo>
                    <a:pt x="1029" y="337"/>
                    <a:pt x="1030" y="336"/>
                    <a:pt x="1030" y="335"/>
                  </a:cubicBezTo>
                  <a:cubicBezTo>
                    <a:pt x="1031" y="334"/>
                    <a:pt x="1032" y="333"/>
                    <a:pt x="1032" y="332"/>
                  </a:cubicBezTo>
                  <a:cubicBezTo>
                    <a:pt x="1033" y="331"/>
                    <a:pt x="1033" y="329"/>
                    <a:pt x="1034" y="328"/>
                  </a:cubicBezTo>
                  <a:cubicBezTo>
                    <a:pt x="1034" y="327"/>
                    <a:pt x="1035" y="326"/>
                    <a:pt x="1036" y="325"/>
                  </a:cubicBezTo>
                  <a:cubicBezTo>
                    <a:pt x="1036" y="324"/>
                    <a:pt x="1037" y="323"/>
                    <a:pt x="1037" y="322"/>
                  </a:cubicBezTo>
                  <a:cubicBezTo>
                    <a:pt x="1038" y="321"/>
                    <a:pt x="1038" y="320"/>
                    <a:pt x="1039" y="319"/>
                  </a:cubicBezTo>
                  <a:cubicBezTo>
                    <a:pt x="1040" y="318"/>
                    <a:pt x="1040" y="317"/>
                    <a:pt x="1041" y="316"/>
                  </a:cubicBezTo>
                  <a:cubicBezTo>
                    <a:pt x="1041" y="315"/>
                    <a:pt x="1042" y="313"/>
                    <a:pt x="1043" y="312"/>
                  </a:cubicBezTo>
                  <a:cubicBezTo>
                    <a:pt x="1044" y="311"/>
                    <a:pt x="1044" y="309"/>
                    <a:pt x="1045" y="308"/>
                  </a:cubicBezTo>
                  <a:cubicBezTo>
                    <a:pt x="1045" y="307"/>
                    <a:pt x="1046" y="306"/>
                    <a:pt x="1046" y="305"/>
                  </a:cubicBezTo>
                  <a:cubicBezTo>
                    <a:pt x="1047" y="304"/>
                    <a:pt x="1048" y="303"/>
                    <a:pt x="1048" y="302"/>
                  </a:cubicBezTo>
                  <a:cubicBezTo>
                    <a:pt x="1049" y="301"/>
                    <a:pt x="1049" y="300"/>
                    <a:pt x="1050" y="299"/>
                  </a:cubicBezTo>
                  <a:cubicBezTo>
                    <a:pt x="1050" y="298"/>
                    <a:pt x="1051" y="297"/>
                    <a:pt x="1051" y="296"/>
                  </a:cubicBezTo>
                  <a:cubicBezTo>
                    <a:pt x="1052" y="295"/>
                    <a:pt x="1053" y="294"/>
                    <a:pt x="1053" y="293"/>
                  </a:cubicBezTo>
                  <a:cubicBezTo>
                    <a:pt x="1054" y="292"/>
                    <a:pt x="1054" y="291"/>
                    <a:pt x="1055" y="290"/>
                  </a:cubicBezTo>
                  <a:cubicBezTo>
                    <a:pt x="1055" y="289"/>
                    <a:pt x="1056" y="288"/>
                    <a:pt x="1057" y="287"/>
                  </a:cubicBezTo>
                  <a:cubicBezTo>
                    <a:pt x="1057" y="286"/>
                    <a:pt x="1058" y="285"/>
                    <a:pt x="1058" y="284"/>
                  </a:cubicBezTo>
                  <a:cubicBezTo>
                    <a:pt x="1059" y="283"/>
                    <a:pt x="1059" y="282"/>
                    <a:pt x="1060" y="280"/>
                  </a:cubicBezTo>
                  <a:cubicBezTo>
                    <a:pt x="1060" y="279"/>
                    <a:pt x="1061" y="278"/>
                    <a:pt x="1062" y="277"/>
                  </a:cubicBezTo>
                  <a:cubicBezTo>
                    <a:pt x="1062" y="276"/>
                    <a:pt x="1063" y="275"/>
                    <a:pt x="1063" y="274"/>
                  </a:cubicBezTo>
                  <a:cubicBezTo>
                    <a:pt x="1064" y="273"/>
                    <a:pt x="1064" y="272"/>
                    <a:pt x="1065" y="271"/>
                  </a:cubicBezTo>
                  <a:cubicBezTo>
                    <a:pt x="1066" y="270"/>
                    <a:pt x="1066" y="269"/>
                    <a:pt x="1067" y="268"/>
                  </a:cubicBezTo>
                  <a:cubicBezTo>
                    <a:pt x="1067" y="267"/>
                    <a:pt x="1068" y="266"/>
                    <a:pt x="1068" y="265"/>
                  </a:cubicBezTo>
                  <a:cubicBezTo>
                    <a:pt x="1069" y="264"/>
                    <a:pt x="1070" y="263"/>
                    <a:pt x="1070" y="262"/>
                  </a:cubicBezTo>
                  <a:cubicBezTo>
                    <a:pt x="1071" y="261"/>
                    <a:pt x="1071" y="260"/>
                    <a:pt x="1072" y="259"/>
                  </a:cubicBezTo>
                  <a:cubicBezTo>
                    <a:pt x="1072" y="258"/>
                    <a:pt x="1073" y="257"/>
                    <a:pt x="1073" y="256"/>
                  </a:cubicBezTo>
                  <a:cubicBezTo>
                    <a:pt x="1074" y="255"/>
                    <a:pt x="1075" y="254"/>
                    <a:pt x="1075" y="253"/>
                  </a:cubicBezTo>
                  <a:cubicBezTo>
                    <a:pt x="1076" y="252"/>
                    <a:pt x="1076" y="251"/>
                    <a:pt x="1077" y="249"/>
                  </a:cubicBezTo>
                  <a:cubicBezTo>
                    <a:pt x="1077" y="248"/>
                    <a:pt x="1078" y="247"/>
                    <a:pt x="1079" y="246"/>
                  </a:cubicBezTo>
                  <a:cubicBezTo>
                    <a:pt x="1079" y="245"/>
                    <a:pt x="1080" y="244"/>
                    <a:pt x="1080" y="243"/>
                  </a:cubicBezTo>
                  <a:cubicBezTo>
                    <a:pt x="1081" y="242"/>
                    <a:pt x="1081" y="241"/>
                    <a:pt x="1082" y="240"/>
                  </a:cubicBezTo>
                  <a:cubicBezTo>
                    <a:pt x="1083" y="239"/>
                    <a:pt x="1083" y="238"/>
                    <a:pt x="1084" y="237"/>
                  </a:cubicBezTo>
                  <a:cubicBezTo>
                    <a:pt x="1084" y="236"/>
                    <a:pt x="1085" y="235"/>
                    <a:pt x="1085" y="234"/>
                  </a:cubicBezTo>
                  <a:cubicBezTo>
                    <a:pt x="1086" y="233"/>
                    <a:pt x="1087" y="232"/>
                    <a:pt x="1087" y="231"/>
                  </a:cubicBezTo>
                  <a:cubicBezTo>
                    <a:pt x="1088" y="230"/>
                    <a:pt x="1088" y="229"/>
                    <a:pt x="1089" y="228"/>
                  </a:cubicBezTo>
                  <a:cubicBezTo>
                    <a:pt x="1089" y="227"/>
                    <a:pt x="1090" y="226"/>
                    <a:pt x="1090" y="225"/>
                  </a:cubicBezTo>
                  <a:cubicBezTo>
                    <a:pt x="1091" y="224"/>
                    <a:pt x="1092" y="223"/>
                    <a:pt x="1092" y="222"/>
                  </a:cubicBezTo>
                  <a:cubicBezTo>
                    <a:pt x="1093" y="221"/>
                    <a:pt x="1093" y="219"/>
                    <a:pt x="1094" y="218"/>
                  </a:cubicBezTo>
                  <a:cubicBezTo>
                    <a:pt x="1094" y="217"/>
                    <a:pt x="1095" y="216"/>
                    <a:pt x="1096" y="215"/>
                  </a:cubicBezTo>
                  <a:cubicBezTo>
                    <a:pt x="1096" y="214"/>
                    <a:pt x="1097" y="213"/>
                    <a:pt x="1098" y="211"/>
                  </a:cubicBezTo>
                  <a:cubicBezTo>
                    <a:pt x="1098" y="211"/>
                    <a:pt x="1098" y="211"/>
                    <a:pt x="1098" y="211"/>
                  </a:cubicBezTo>
                  <a:cubicBezTo>
                    <a:pt x="1098" y="210"/>
                    <a:pt x="1099" y="209"/>
                    <a:pt x="1100" y="208"/>
                  </a:cubicBezTo>
                  <a:cubicBezTo>
                    <a:pt x="1100" y="208"/>
                    <a:pt x="1100" y="208"/>
                    <a:pt x="1100" y="208"/>
                  </a:cubicBezTo>
                  <a:cubicBezTo>
                    <a:pt x="1100" y="207"/>
                    <a:pt x="1101" y="206"/>
                    <a:pt x="1101" y="205"/>
                  </a:cubicBezTo>
                  <a:cubicBezTo>
                    <a:pt x="1101" y="205"/>
                    <a:pt x="1101" y="205"/>
                    <a:pt x="1101" y="205"/>
                  </a:cubicBezTo>
                  <a:cubicBezTo>
                    <a:pt x="1102" y="204"/>
                    <a:pt x="1102" y="203"/>
                    <a:pt x="1103" y="202"/>
                  </a:cubicBezTo>
                  <a:cubicBezTo>
                    <a:pt x="1103" y="202"/>
                    <a:pt x="1103" y="202"/>
                    <a:pt x="1103" y="202"/>
                  </a:cubicBezTo>
                  <a:cubicBezTo>
                    <a:pt x="1104" y="201"/>
                    <a:pt x="1104" y="200"/>
                    <a:pt x="1105" y="199"/>
                  </a:cubicBezTo>
                  <a:cubicBezTo>
                    <a:pt x="1105" y="199"/>
                    <a:pt x="1105" y="199"/>
                    <a:pt x="1105" y="199"/>
                  </a:cubicBezTo>
                  <a:cubicBezTo>
                    <a:pt x="1105" y="198"/>
                    <a:pt x="1106" y="197"/>
                    <a:pt x="1106" y="196"/>
                  </a:cubicBezTo>
                  <a:cubicBezTo>
                    <a:pt x="1106" y="196"/>
                    <a:pt x="1106" y="196"/>
                    <a:pt x="1106" y="196"/>
                  </a:cubicBezTo>
                  <a:cubicBezTo>
                    <a:pt x="1107" y="195"/>
                    <a:pt x="1107" y="194"/>
                    <a:pt x="1108" y="193"/>
                  </a:cubicBezTo>
                  <a:cubicBezTo>
                    <a:pt x="1108" y="193"/>
                    <a:pt x="1108" y="193"/>
                    <a:pt x="1108" y="192"/>
                  </a:cubicBezTo>
                  <a:cubicBezTo>
                    <a:pt x="1109" y="192"/>
                    <a:pt x="1109" y="191"/>
                    <a:pt x="1109" y="190"/>
                  </a:cubicBezTo>
                  <a:cubicBezTo>
                    <a:pt x="1110" y="190"/>
                    <a:pt x="1110" y="190"/>
                    <a:pt x="1110" y="189"/>
                  </a:cubicBezTo>
                  <a:cubicBezTo>
                    <a:pt x="1110" y="189"/>
                    <a:pt x="1111" y="188"/>
                    <a:pt x="1111" y="187"/>
                  </a:cubicBezTo>
                  <a:cubicBezTo>
                    <a:pt x="1111" y="187"/>
                    <a:pt x="1111" y="187"/>
                    <a:pt x="1112" y="186"/>
                  </a:cubicBezTo>
                  <a:cubicBezTo>
                    <a:pt x="1112" y="186"/>
                    <a:pt x="1112" y="185"/>
                    <a:pt x="1113" y="184"/>
                  </a:cubicBezTo>
                  <a:cubicBezTo>
                    <a:pt x="1113" y="184"/>
                    <a:pt x="1113" y="183"/>
                    <a:pt x="1113" y="183"/>
                  </a:cubicBezTo>
                  <a:cubicBezTo>
                    <a:pt x="1114" y="182"/>
                    <a:pt x="1114" y="182"/>
                    <a:pt x="1114" y="181"/>
                  </a:cubicBezTo>
                  <a:cubicBezTo>
                    <a:pt x="1115" y="181"/>
                    <a:pt x="1115" y="180"/>
                    <a:pt x="1115" y="180"/>
                  </a:cubicBezTo>
                  <a:cubicBezTo>
                    <a:pt x="1115" y="179"/>
                    <a:pt x="1116" y="179"/>
                    <a:pt x="1116" y="178"/>
                  </a:cubicBezTo>
                  <a:cubicBezTo>
                    <a:pt x="1116" y="178"/>
                    <a:pt x="1116" y="177"/>
                    <a:pt x="1117" y="177"/>
                  </a:cubicBezTo>
                  <a:cubicBezTo>
                    <a:pt x="1117" y="176"/>
                    <a:pt x="1117" y="176"/>
                    <a:pt x="1118" y="175"/>
                  </a:cubicBezTo>
                  <a:cubicBezTo>
                    <a:pt x="1118" y="175"/>
                    <a:pt x="1118" y="174"/>
                    <a:pt x="1118" y="174"/>
                  </a:cubicBezTo>
                  <a:cubicBezTo>
                    <a:pt x="1119" y="173"/>
                    <a:pt x="1119" y="173"/>
                    <a:pt x="1119" y="172"/>
                  </a:cubicBezTo>
                  <a:cubicBezTo>
                    <a:pt x="1120" y="172"/>
                    <a:pt x="1120" y="171"/>
                    <a:pt x="1120" y="171"/>
                  </a:cubicBezTo>
                  <a:cubicBezTo>
                    <a:pt x="1120" y="170"/>
                    <a:pt x="1121" y="170"/>
                    <a:pt x="1121" y="169"/>
                  </a:cubicBezTo>
                  <a:cubicBezTo>
                    <a:pt x="1121" y="169"/>
                    <a:pt x="1122" y="168"/>
                    <a:pt x="1122" y="168"/>
                  </a:cubicBezTo>
                  <a:cubicBezTo>
                    <a:pt x="1122" y="167"/>
                    <a:pt x="1122" y="167"/>
                    <a:pt x="1123" y="166"/>
                  </a:cubicBezTo>
                  <a:cubicBezTo>
                    <a:pt x="1123" y="166"/>
                    <a:pt x="1123" y="165"/>
                    <a:pt x="1124" y="165"/>
                  </a:cubicBezTo>
                  <a:cubicBezTo>
                    <a:pt x="1124" y="164"/>
                    <a:pt x="1124" y="164"/>
                    <a:pt x="1124" y="163"/>
                  </a:cubicBezTo>
                  <a:cubicBezTo>
                    <a:pt x="1125" y="163"/>
                    <a:pt x="1125" y="162"/>
                    <a:pt x="1125" y="161"/>
                  </a:cubicBezTo>
                  <a:cubicBezTo>
                    <a:pt x="1125" y="161"/>
                    <a:pt x="1126" y="161"/>
                    <a:pt x="1126" y="160"/>
                  </a:cubicBezTo>
                  <a:cubicBezTo>
                    <a:pt x="1126" y="160"/>
                    <a:pt x="1127" y="159"/>
                    <a:pt x="1127" y="158"/>
                  </a:cubicBezTo>
                  <a:cubicBezTo>
                    <a:pt x="1127" y="158"/>
                    <a:pt x="1127" y="158"/>
                    <a:pt x="1128" y="157"/>
                  </a:cubicBezTo>
                  <a:cubicBezTo>
                    <a:pt x="1128" y="157"/>
                    <a:pt x="1128" y="156"/>
                    <a:pt x="1129" y="155"/>
                  </a:cubicBezTo>
                  <a:cubicBezTo>
                    <a:pt x="1129" y="155"/>
                    <a:pt x="1129" y="155"/>
                    <a:pt x="1129" y="154"/>
                  </a:cubicBezTo>
                  <a:cubicBezTo>
                    <a:pt x="1130" y="154"/>
                    <a:pt x="1130" y="153"/>
                    <a:pt x="1130" y="152"/>
                  </a:cubicBezTo>
                  <a:cubicBezTo>
                    <a:pt x="1131" y="152"/>
                    <a:pt x="1131" y="152"/>
                    <a:pt x="1131" y="151"/>
                  </a:cubicBezTo>
                  <a:cubicBezTo>
                    <a:pt x="1144" y="129"/>
                    <a:pt x="1136" y="102"/>
                    <a:pt x="1114" y="8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185" name="Group 184"/>
          <p:cNvGrpSpPr>
            <a:grpSpLocks noChangeAspect="1"/>
          </p:cNvGrpSpPr>
          <p:nvPr/>
        </p:nvGrpSpPr>
        <p:grpSpPr>
          <a:xfrm>
            <a:off x="448232" y="2115460"/>
            <a:ext cx="543647" cy="544149"/>
            <a:chOff x="5273801" y="2606040"/>
            <a:chExt cx="1644396" cy="1645920"/>
          </a:xfrm>
        </p:grpSpPr>
        <p:sp>
          <p:nvSpPr>
            <p:cNvPr id="186" name="AutoShape 23">
              <a:extLst>
                <a:ext uri="{FF2B5EF4-FFF2-40B4-BE49-F238E27FC236}">
                  <a16:creationId xmlns:a16="http://schemas.microsoft.com/office/drawing/2014/main" id="{21145B1E-CDCB-4DD6-B1E9-AD669D7521DE}"/>
                </a:ext>
              </a:extLst>
            </p:cNvPr>
            <p:cNvSpPr>
              <a:spLocks noChangeAspect="1" noChangeArrowheads="1" noTextEdit="1"/>
            </p:cNvSpPr>
            <p:nvPr/>
          </p:nvSpPr>
          <p:spPr bwMode="auto">
            <a:xfrm>
              <a:off x="5273801" y="2606040"/>
              <a:ext cx="1644396" cy="1645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nvGrpSpPr>
            <p:cNvPr id="187" name="Group 186"/>
            <p:cNvGrpSpPr/>
            <p:nvPr/>
          </p:nvGrpSpPr>
          <p:grpSpPr>
            <a:xfrm>
              <a:off x="5343905" y="2928366"/>
              <a:ext cx="1505712" cy="995553"/>
              <a:chOff x="5343905" y="2928366"/>
              <a:chExt cx="1505712" cy="995553"/>
            </a:xfrm>
          </p:grpSpPr>
          <p:sp>
            <p:nvSpPr>
              <p:cNvPr id="188" name="Freeform 25">
                <a:extLst>
                  <a:ext uri="{FF2B5EF4-FFF2-40B4-BE49-F238E27FC236}">
                    <a16:creationId xmlns:a16="http://schemas.microsoft.com/office/drawing/2014/main" id="{9F947C49-F917-4AD1-B35C-097F99CCE4E2}"/>
                  </a:ext>
                </a:extLst>
              </p:cNvPr>
              <p:cNvSpPr>
                <a:spLocks noEditPoints="1"/>
              </p:cNvSpPr>
              <p:nvPr/>
            </p:nvSpPr>
            <p:spPr bwMode="auto">
              <a:xfrm>
                <a:off x="5696330" y="2928366"/>
                <a:ext cx="1153287" cy="654177"/>
              </a:xfrm>
              <a:custGeom>
                <a:avLst/>
                <a:gdLst>
                  <a:gd name="T0" fmla="*/ 1610 w 1616"/>
                  <a:gd name="T1" fmla="*/ 362 h 916"/>
                  <a:gd name="T2" fmla="*/ 1552 w 1616"/>
                  <a:gd name="T3" fmla="*/ 327 h 916"/>
                  <a:gd name="T4" fmla="*/ 1530 w 1616"/>
                  <a:gd name="T5" fmla="*/ 261 h 916"/>
                  <a:gd name="T6" fmla="*/ 1495 w 1616"/>
                  <a:gd name="T7" fmla="*/ 196 h 916"/>
                  <a:gd name="T8" fmla="*/ 1508 w 1616"/>
                  <a:gd name="T9" fmla="*/ 130 h 916"/>
                  <a:gd name="T10" fmla="*/ 1369 w 1616"/>
                  <a:gd name="T11" fmla="*/ 28 h 916"/>
                  <a:gd name="T12" fmla="*/ 1309 w 1616"/>
                  <a:gd name="T13" fmla="*/ 62 h 916"/>
                  <a:gd name="T14" fmla="*/ 1178 w 1616"/>
                  <a:gd name="T15" fmla="*/ 47 h 916"/>
                  <a:gd name="T16" fmla="*/ 1127 w 1616"/>
                  <a:gd name="T17" fmla="*/ 0 h 916"/>
                  <a:gd name="T18" fmla="*/ 1043 w 1616"/>
                  <a:gd name="T19" fmla="*/ 26 h 916"/>
                  <a:gd name="T20" fmla="*/ 967 w 1616"/>
                  <a:gd name="T21" fmla="*/ 69 h 916"/>
                  <a:gd name="T22" fmla="*/ 967 w 1616"/>
                  <a:gd name="T23" fmla="*/ 140 h 916"/>
                  <a:gd name="T24" fmla="*/ 886 w 1616"/>
                  <a:gd name="T25" fmla="*/ 246 h 916"/>
                  <a:gd name="T26" fmla="*/ 821 w 1616"/>
                  <a:gd name="T27" fmla="*/ 267 h 916"/>
                  <a:gd name="T28" fmla="*/ 798 w 1616"/>
                  <a:gd name="T29" fmla="*/ 441 h 916"/>
                  <a:gd name="T30" fmla="*/ 856 w 1616"/>
                  <a:gd name="T31" fmla="*/ 475 h 916"/>
                  <a:gd name="T32" fmla="*/ 879 w 1616"/>
                  <a:gd name="T33" fmla="*/ 546 h 916"/>
                  <a:gd name="T34" fmla="*/ 912 w 1616"/>
                  <a:gd name="T35" fmla="*/ 607 h 916"/>
                  <a:gd name="T36" fmla="*/ 896 w 1616"/>
                  <a:gd name="T37" fmla="*/ 673 h 916"/>
                  <a:gd name="T38" fmla="*/ 1031 w 1616"/>
                  <a:gd name="T39" fmla="*/ 777 h 916"/>
                  <a:gd name="T40" fmla="*/ 1089 w 1616"/>
                  <a:gd name="T41" fmla="*/ 743 h 916"/>
                  <a:gd name="T42" fmla="*/ 1236 w 1616"/>
                  <a:gd name="T43" fmla="*/ 762 h 916"/>
                  <a:gd name="T44" fmla="*/ 1287 w 1616"/>
                  <a:gd name="T45" fmla="*/ 808 h 916"/>
                  <a:gd name="T46" fmla="*/ 1366 w 1616"/>
                  <a:gd name="T47" fmla="*/ 783 h 916"/>
                  <a:gd name="T48" fmla="*/ 1440 w 1616"/>
                  <a:gd name="T49" fmla="*/ 741 h 916"/>
                  <a:gd name="T50" fmla="*/ 1440 w 1616"/>
                  <a:gd name="T51" fmla="*/ 673 h 916"/>
                  <a:gd name="T52" fmla="*/ 1528 w 1616"/>
                  <a:gd name="T53" fmla="*/ 552 h 916"/>
                  <a:gd name="T54" fmla="*/ 1591 w 1616"/>
                  <a:gd name="T55" fmla="*/ 532 h 916"/>
                  <a:gd name="T56" fmla="*/ 1610 w 1616"/>
                  <a:gd name="T57" fmla="*/ 362 h 916"/>
                  <a:gd name="T58" fmla="*/ 1276 w 1616"/>
                  <a:gd name="T59" fmla="*/ 569 h 916"/>
                  <a:gd name="T60" fmla="*/ 1041 w 1616"/>
                  <a:gd name="T61" fmla="*/ 475 h 916"/>
                  <a:gd name="T62" fmla="*/ 1133 w 1616"/>
                  <a:gd name="T63" fmla="*/ 239 h 916"/>
                  <a:gd name="T64" fmla="*/ 1367 w 1616"/>
                  <a:gd name="T65" fmla="*/ 333 h 916"/>
                  <a:gd name="T66" fmla="*/ 1276 w 1616"/>
                  <a:gd name="T67" fmla="*/ 569 h 916"/>
                  <a:gd name="T68" fmla="*/ 187 w 1616"/>
                  <a:gd name="T69" fmla="*/ 916 h 916"/>
                  <a:gd name="T70" fmla="*/ 0 w 1616"/>
                  <a:gd name="T71" fmla="*/ 729 h 916"/>
                  <a:gd name="T72" fmla="*/ 187 w 1616"/>
                  <a:gd name="T73" fmla="*/ 541 h 916"/>
                  <a:gd name="T74" fmla="*/ 375 w 1616"/>
                  <a:gd name="T75" fmla="*/ 729 h 916"/>
                  <a:gd name="T76" fmla="*/ 187 w 1616"/>
                  <a:gd name="T77" fmla="*/ 916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6" h="916">
                    <a:moveTo>
                      <a:pt x="1610" y="362"/>
                    </a:moveTo>
                    <a:cubicBezTo>
                      <a:pt x="1552" y="327"/>
                      <a:pt x="1552" y="327"/>
                      <a:pt x="1552" y="327"/>
                    </a:cubicBezTo>
                    <a:cubicBezTo>
                      <a:pt x="1547" y="305"/>
                      <a:pt x="1539" y="283"/>
                      <a:pt x="1530" y="261"/>
                    </a:cubicBezTo>
                    <a:cubicBezTo>
                      <a:pt x="1521" y="239"/>
                      <a:pt x="1508" y="217"/>
                      <a:pt x="1495" y="196"/>
                    </a:cubicBezTo>
                    <a:cubicBezTo>
                      <a:pt x="1508" y="130"/>
                      <a:pt x="1508" y="130"/>
                      <a:pt x="1508" y="130"/>
                    </a:cubicBezTo>
                    <a:cubicBezTo>
                      <a:pt x="1470" y="87"/>
                      <a:pt x="1421" y="51"/>
                      <a:pt x="1369" y="28"/>
                    </a:cubicBezTo>
                    <a:cubicBezTo>
                      <a:pt x="1309" y="62"/>
                      <a:pt x="1309" y="62"/>
                      <a:pt x="1309" y="62"/>
                    </a:cubicBezTo>
                    <a:cubicBezTo>
                      <a:pt x="1266" y="48"/>
                      <a:pt x="1223" y="43"/>
                      <a:pt x="1178" y="47"/>
                    </a:cubicBezTo>
                    <a:cubicBezTo>
                      <a:pt x="1127" y="0"/>
                      <a:pt x="1127" y="0"/>
                      <a:pt x="1127" y="0"/>
                    </a:cubicBezTo>
                    <a:cubicBezTo>
                      <a:pt x="1099" y="6"/>
                      <a:pt x="1071" y="13"/>
                      <a:pt x="1043" y="26"/>
                    </a:cubicBezTo>
                    <a:cubicBezTo>
                      <a:pt x="1016" y="38"/>
                      <a:pt x="989" y="53"/>
                      <a:pt x="967" y="69"/>
                    </a:cubicBezTo>
                    <a:cubicBezTo>
                      <a:pt x="967" y="140"/>
                      <a:pt x="967" y="140"/>
                      <a:pt x="967" y="140"/>
                    </a:cubicBezTo>
                    <a:cubicBezTo>
                      <a:pt x="933" y="171"/>
                      <a:pt x="905" y="206"/>
                      <a:pt x="886" y="246"/>
                    </a:cubicBezTo>
                    <a:cubicBezTo>
                      <a:pt x="821" y="267"/>
                      <a:pt x="821" y="267"/>
                      <a:pt x="821" y="267"/>
                    </a:cubicBezTo>
                    <a:cubicBezTo>
                      <a:pt x="801" y="321"/>
                      <a:pt x="794" y="380"/>
                      <a:pt x="798" y="441"/>
                    </a:cubicBezTo>
                    <a:cubicBezTo>
                      <a:pt x="856" y="475"/>
                      <a:pt x="856" y="475"/>
                      <a:pt x="856" y="475"/>
                    </a:cubicBezTo>
                    <a:cubicBezTo>
                      <a:pt x="861" y="498"/>
                      <a:pt x="868" y="523"/>
                      <a:pt x="879" y="546"/>
                    </a:cubicBezTo>
                    <a:cubicBezTo>
                      <a:pt x="889" y="567"/>
                      <a:pt x="899" y="588"/>
                      <a:pt x="912" y="607"/>
                    </a:cubicBezTo>
                    <a:cubicBezTo>
                      <a:pt x="896" y="673"/>
                      <a:pt x="896" y="673"/>
                      <a:pt x="896" y="673"/>
                    </a:cubicBezTo>
                    <a:cubicBezTo>
                      <a:pt x="934" y="718"/>
                      <a:pt x="980" y="752"/>
                      <a:pt x="1031" y="777"/>
                    </a:cubicBezTo>
                    <a:cubicBezTo>
                      <a:pt x="1089" y="743"/>
                      <a:pt x="1089" y="743"/>
                      <a:pt x="1089" y="743"/>
                    </a:cubicBezTo>
                    <a:cubicBezTo>
                      <a:pt x="1136" y="760"/>
                      <a:pt x="1185" y="766"/>
                      <a:pt x="1236" y="762"/>
                    </a:cubicBezTo>
                    <a:cubicBezTo>
                      <a:pt x="1287" y="808"/>
                      <a:pt x="1287" y="808"/>
                      <a:pt x="1287" y="808"/>
                    </a:cubicBezTo>
                    <a:cubicBezTo>
                      <a:pt x="1312" y="802"/>
                      <a:pt x="1340" y="794"/>
                      <a:pt x="1366" y="783"/>
                    </a:cubicBezTo>
                    <a:cubicBezTo>
                      <a:pt x="1392" y="771"/>
                      <a:pt x="1416" y="757"/>
                      <a:pt x="1440" y="741"/>
                    </a:cubicBezTo>
                    <a:cubicBezTo>
                      <a:pt x="1440" y="673"/>
                      <a:pt x="1440" y="673"/>
                      <a:pt x="1440" y="673"/>
                    </a:cubicBezTo>
                    <a:cubicBezTo>
                      <a:pt x="1477" y="639"/>
                      <a:pt x="1507" y="597"/>
                      <a:pt x="1528" y="552"/>
                    </a:cubicBezTo>
                    <a:cubicBezTo>
                      <a:pt x="1591" y="532"/>
                      <a:pt x="1591" y="532"/>
                      <a:pt x="1591" y="532"/>
                    </a:cubicBezTo>
                    <a:cubicBezTo>
                      <a:pt x="1610" y="479"/>
                      <a:pt x="1616" y="420"/>
                      <a:pt x="1610" y="362"/>
                    </a:cubicBezTo>
                    <a:close/>
                    <a:moveTo>
                      <a:pt x="1276" y="569"/>
                    </a:moveTo>
                    <a:cubicBezTo>
                      <a:pt x="1185" y="610"/>
                      <a:pt x="1080" y="566"/>
                      <a:pt x="1041" y="475"/>
                    </a:cubicBezTo>
                    <a:cubicBezTo>
                      <a:pt x="1002" y="383"/>
                      <a:pt x="1043" y="278"/>
                      <a:pt x="1133" y="239"/>
                    </a:cubicBezTo>
                    <a:cubicBezTo>
                      <a:pt x="1224" y="199"/>
                      <a:pt x="1330" y="242"/>
                      <a:pt x="1367" y="333"/>
                    </a:cubicBezTo>
                    <a:cubicBezTo>
                      <a:pt x="1407" y="424"/>
                      <a:pt x="1366" y="531"/>
                      <a:pt x="1276" y="569"/>
                    </a:cubicBezTo>
                    <a:close/>
                    <a:moveTo>
                      <a:pt x="187" y="916"/>
                    </a:moveTo>
                    <a:cubicBezTo>
                      <a:pt x="84" y="916"/>
                      <a:pt x="0" y="832"/>
                      <a:pt x="0" y="729"/>
                    </a:cubicBezTo>
                    <a:cubicBezTo>
                      <a:pt x="0" y="625"/>
                      <a:pt x="84" y="541"/>
                      <a:pt x="187" y="541"/>
                    </a:cubicBezTo>
                    <a:cubicBezTo>
                      <a:pt x="291" y="541"/>
                      <a:pt x="375" y="625"/>
                      <a:pt x="375" y="729"/>
                    </a:cubicBezTo>
                    <a:cubicBezTo>
                      <a:pt x="375" y="832"/>
                      <a:pt x="291" y="916"/>
                      <a:pt x="187" y="91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89" name="Freeform 26">
                <a:extLst>
                  <a:ext uri="{FF2B5EF4-FFF2-40B4-BE49-F238E27FC236}">
                    <a16:creationId xmlns:a16="http://schemas.microsoft.com/office/drawing/2014/main" id="{E2588303-321C-498F-B014-B990AEEA72D5}"/>
                  </a:ext>
                </a:extLst>
              </p:cNvPr>
              <p:cNvSpPr>
                <a:spLocks noEditPoints="1"/>
              </p:cNvSpPr>
              <p:nvPr/>
            </p:nvSpPr>
            <p:spPr bwMode="auto">
              <a:xfrm>
                <a:off x="5343905" y="2961132"/>
                <a:ext cx="971931" cy="962787"/>
              </a:xfrm>
              <a:custGeom>
                <a:avLst/>
                <a:gdLst>
                  <a:gd name="T0" fmla="*/ 638 w 1362"/>
                  <a:gd name="T1" fmla="*/ 1242 h 1348"/>
                  <a:gd name="T2" fmla="*/ 448 w 1362"/>
                  <a:gd name="T3" fmla="*/ 1319 h 1348"/>
                  <a:gd name="T4" fmla="*/ 352 w 1362"/>
                  <a:gd name="T5" fmla="*/ 1146 h 1348"/>
                  <a:gd name="T6" fmla="*/ 141 w 1362"/>
                  <a:gd name="T7" fmla="*/ 1095 h 1348"/>
                  <a:gd name="T8" fmla="*/ 46 w 1362"/>
                  <a:gd name="T9" fmla="*/ 928 h 1348"/>
                  <a:gd name="T10" fmla="*/ 0 w 1362"/>
                  <a:gd name="T11" fmla="*/ 664 h 1348"/>
                  <a:gd name="T12" fmla="*/ 32 w 1362"/>
                  <a:gd name="T13" fmla="*/ 474 h 1348"/>
                  <a:gd name="T14" fmla="*/ 212 w 1362"/>
                  <a:gd name="T15" fmla="*/ 351 h 1348"/>
                  <a:gd name="T16" fmla="*/ 244 w 1362"/>
                  <a:gd name="T17" fmla="*/ 159 h 1348"/>
                  <a:gd name="T18" fmla="*/ 451 w 1362"/>
                  <a:gd name="T19" fmla="*/ 167 h 1348"/>
                  <a:gd name="T20" fmla="*/ 592 w 1362"/>
                  <a:gd name="T21" fmla="*/ 5 h 1348"/>
                  <a:gd name="T22" fmla="*/ 784 w 1362"/>
                  <a:gd name="T23" fmla="*/ 6 h 1348"/>
                  <a:gd name="T24" fmla="*/ 1036 w 1362"/>
                  <a:gd name="T25" fmla="*/ 98 h 1348"/>
                  <a:gd name="T26" fmla="*/ 1184 w 1362"/>
                  <a:gd name="T27" fmla="*/ 220 h 1348"/>
                  <a:gd name="T28" fmla="*/ 1206 w 1362"/>
                  <a:gd name="T29" fmla="*/ 440 h 1348"/>
                  <a:gd name="T30" fmla="*/ 1351 w 1362"/>
                  <a:gd name="T31" fmla="*/ 562 h 1348"/>
                  <a:gd name="T32" fmla="*/ 1262 w 1362"/>
                  <a:gd name="T33" fmla="*/ 724 h 1348"/>
                  <a:gd name="T34" fmla="*/ 1310 w 1362"/>
                  <a:gd name="T35" fmla="*/ 940 h 1348"/>
                  <a:gd name="T36" fmla="*/ 1213 w 1362"/>
                  <a:gd name="T37" fmla="*/ 1106 h 1348"/>
                  <a:gd name="T38" fmla="*/ 1008 w 1362"/>
                  <a:gd name="T39" fmla="*/ 1278 h 1348"/>
                  <a:gd name="T40" fmla="*/ 828 w 1362"/>
                  <a:gd name="T41" fmla="*/ 1345 h 1348"/>
                  <a:gd name="T42" fmla="*/ 830 w 1362"/>
                  <a:gd name="T43" fmla="*/ 1299 h 1348"/>
                  <a:gd name="T44" fmla="*/ 965 w 1362"/>
                  <a:gd name="T45" fmla="*/ 1122 h 1348"/>
                  <a:gd name="T46" fmla="*/ 1072 w 1362"/>
                  <a:gd name="T47" fmla="*/ 1038 h 1348"/>
                  <a:gd name="T48" fmla="*/ 1264 w 1362"/>
                  <a:gd name="T49" fmla="*/ 935 h 1348"/>
                  <a:gd name="T50" fmla="*/ 1219 w 1362"/>
                  <a:gd name="T51" fmla="*/ 710 h 1348"/>
                  <a:gd name="T52" fmla="*/ 1308 w 1362"/>
                  <a:gd name="T53" fmla="*/ 570 h 1348"/>
                  <a:gd name="T54" fmla="*/ 1171 w 1362"/>
                  <a:gd name="T55" fmla="*/ 469 h 1348"/>
                  <a:gd name="T56" fmla="*/ 1142 w 1362"/>
                  <a:gd name="T57" fmla="*/ 241 h 1348"/>
                  <a:gd name="T58" fmla="*/ 915 w 1362"/>
                  <a:gd name="T59" fmla="*/ 217 h 1348"/>
                  <a:gd name="T60" fmla="*/ 802 w 1362"/>
                  <a:gd name="T61" fmla="*/ 179 h 1348"/>
                  <a:gd name="T62" fmla="*/ 610 w 1362"/>
                  <a:gd name="T63" fmla="*/ 47 h 1348"/>
                  <a:gd name="T64" fmla="*/ 458 w 1362"/>
                  <a:gd name="T65" fmla="*/ 212 h 1348"/>
                  <a:gd name="T66" fmla="*/ 272 w 1362"/>
                  <a:gd name="T67" fmla="*/ 192 h 1348"/>
                  <a:gd name="T68" fmla="*/ 254 w 1362"/>
                  <a:gd name="T69" fmla="*/ 369 h 1348"/>
                  <a:gd name="T70" fmla="*/ 70 w 1362"/>
                  <a:gd name="T71" fmla="*/ 500 h 1348"/>
                  <a:gd name="T72" fmla="*/ 143 w 1362"/>
                  <a:gd name="T73" fmla="*/ 698 h 1348"/>
                  <a:gd name="T74" fmla="*/ 170 w 1362"/>
                  <a:gd name="T75" fmla="*/ 846 h 1348"/>
                  <a:gd name="T76" fmla="*/ 168 w 1362"/>
                  <a:gd name="T77" fmla="*/ 1058 h 1348"/>
                  <a:gd name="T78" fmla="*/ 386 w 1362"/>
                  <a:gd name="T79" fmla="*/ 1115 h 1348"/>
                  <a:gd name="T80" fmla="*/ 463 w 1362"/>
                  <a:gd name="T81" fmla="*/ 1278 h 1348"/>
                  <a:gd name="T82" fmla="*/ 630 w 1362"/>
                  <a:gd name="T83" fmla="*/ 1198 h 1348"/>
                  <a:gd name="T84" fmla="*/ 742 w 1362"/>
                  <a:gd name="T85" fmla="*/ 1197 h 1348"/>
                  <a:gd name="T86" fmla="*/ 681 w 1362"/>
                  <a:gd name="T87" fmla="*/ 257 h 1348"/>
                  <a:gd name="T88" fmla="*/ 681 w 1362"/>
                  <a:gd name="T89" fmla="*/ 301 h 1348"/>
                  <a:gd name="T90" fmla="*/ 1063 w 1362"/>
                  <a:gd name="T91" fmla="*/ 683 h 1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62" h="1348">
                    <a:moveTo>
                      <a:pt x="815" y="1348"/>
                    </a:moveTo>
                    <a:cubicBezTo>
                      <a:pt x="724" y="1242"/>
                      <a:pt x="724" y="1242"/>
                      <a:pt x="724" y="1242"/>
                    </a:cubicBezTo>
                    <a:cubicBezTo>
                      <a:pt x="695" y="1244"/>
                      <a:pt x="666" y="1244"/>
                      <a:pt x="638" y="1242"/>
                    </a:cubicBezTo>
                    <a:cubicBezTo>
                      <a:pt x="547" y="1348"/>
                      <a:pt x="547" y="1348"/>
                      <a:pt x="547" y="1348"/>
                    </a:cubicBezTo>
                    <a:cubicBezTo>
                      <a:pt x="534" y="1345"/>
                      <a:pt x="534" y="1345"/>
                      <a:pt x="534" y="1345"/>
                    </a:cubicBezTo>
                    <a:cubicBezTo>
                      <a:pt x="494" y="1336"/>
                      <a:pt x="450" y="1320"/>
                      <a:pt x="448" y="1319"/>
                    </a:cubicBezTo>
                    <a:cubicBezTo>
                      <a:pt x="446" y="1318"/>
                      <a:pt x="402" y="1302"/>
                      <a:pt x="366" y="1284"/>
                    </a:cubicBezTo>
                    <a:cubicBezTo>
                      <a:pt x="354" y="1278"/>
                      <a:pt x="354" y="1278"/>
                      <a:pt x="354" y="1278"/>
                    </a:cubicBezTo>
                    <a:cubicBezTo>
                      <a:pt x="352" y="1146"/>
                      <a:pt x="352" y="1146"/>
                      <a:pt x="352" y="1146"/>
                    </a:cubicBezTo>
                    <a:cubicBezTo>
                      <a:pt x="325" y="1128"/>
                      <a:pt x="299" y="1107"/>
                      <a:pt x="275" y="1085"/>
                    </a:cubicBezTo>
                    <a:cubicBezTo>
                      <a:pt x="149" y="1105"/>
                      <a:pt x="149" y="1105"/>
                      <a:pt x="149" y="1105"/>
                    </a:cubicBezTo>
                    <a:cubicBezTo>
                      <a:pt x="141" y="1095"/>
                      <a:pt x="141" y="1095"/>
                      <a:pt x="141" y="1095"/>
                    </a:cubicBezTo>
                    <a:cubicBezTo>
                      <a:pt x="116" y="1062"/>
                      <a:pt x="93" y="1022"/>
                      <a:pt x="92" y="1020"/>
                    </a:cubicBezTo>
                    <a:cubicBezTo>
                      <a:pt x="91" y="1018"/>
                      <a:pt x="67" y="977"/>
                      <a:pt x="51" y="940"/>
                    </a:cubicBezTo>
                    <a:cubicBezTo>
                      <a:pt x="46" y="928"/>
                      <a:pt x="46" y="928"/>
                      <a:pt x="46" y="928"/>
                    </a:cubicBezTo>
                    <a:cubicBezTo>
                      <a:pt x="121" y="836"/>
                      <a:pt x="121" y="836"/>
                      <a:pt x="121" y="836"/>
                    </a:cubicBezTo>
                    <a:cubicBezTo>
                      <a:pt x="110" y="799"/>
                      <a:pt x="104" y="762"/>
                      <a:pt x="101" y="724"/>
                    </a:cubicBezTo>
                    <a:cubicBezTo>
                      <a:pt x="0" y="664"/>
                      <a:pt x="0" y="664"/>
                      <a:pt x="0" y="664"/>
                    </a:cubicBezTo>
                    <a:cubicBezTo>
                      <a:pt x="1" y="650"/>
                      <a:pt x="1" y="650"/>
                      <a:pt x="1" y="650"/>
                    </a:cubicBezTo>
                    <a:cubicBezTo>
                      <a:pt x="3" y="610"/>
                      <a:pt x="11" y="564"/>
                      <a:pt x="11" y="562"/>
                    </a:cubicBezTo>
                    <a:cubicBezTo>
                      <a:pt x="12" y="560"/>
                      <a:pt x="20" y="513"/>
                      <a:pt x="32" y="474"/>
                    </a:cubicBezTo>
                    <a:cubicBezTo>
                      <a:pt x="35" y="462"/>
                      <a:pt x="35" y="462"/>
                      <a:pt x="35" y="462"/>
                    </a:cubicBezTo>
                    <a:cubicBezTo>
                      <a:pt x="157" y="439"/>
                      <a:pt x="157" y="439"/>
                      <a:pt x="157" y="439"/>
                    </a:cubicBezTo>
                    <a:cubicBezTo>
                      <a:pt x="173" y="408"/>
                      <a:pt x="191" y="378"/>
                      <a:pt x="212" y="351"/>
                    </a:cubicBezTo>
                    <a:cubicBezTo>
                      <a:pt x="170" y="230"/>
                      <a:pt x="170" y="230"/>
                      <a:pt x="170" y="230"/>
                    </a:cubicBezTo>
                    <a:cubicBezTo>
                      <a:pt x="179" y="220"/>
                      <a:pt x="179" y="220"/>
                      <a:pt x="179" y="220"/>
                    </a:cubicBezTo>
                    <a:cubicBezTo>
                      <a:pt x="206" y="190"/>
                      <a:pt x="243" y="160"/>
                      <a:pt x="244" y="159"/>
                    </a:cubicBezTo>
                    <a:cubicBezTo>
                      <a:pt x="246" y="157"/>
                      <a:pt x="282" y="127"/>
                      <a:pt x="316" y="105"/>
                    </a:cubicBezTo>
                    <a:cubicBezTo>
                      <a:pt x="327" y="98"/>
                      <a:pt x="327" y="98"/>
                      <a:pt x="327" y="98"/>
                    </a:cubicBezTo>
                    <a:cubicBezTo>
                      <a:pt x="451" y="167"/>
                      <a:pt x="451" y="167"/>
                      <a:pt x="451" y="167"/>
                    </a:cubicBezTo>
                    <a:cubicBezTo>
                      <a:pt x="476" y="157"/>
                      <a:pt x="502" y="148"/>
                      <a:pt x="528" y="142"/>
                    </a:cubicBezTo>
                    <a:cubicBezTo>
                      <a:pt x="579" y="6"/>
                      <a:pt x="579" y="6"/>
                      <a:pt x="579" y="6"/>
                    </a:cubicBezTo>
                    <a:cubicBezTo>
                      <a:pt x="592" y="5"/>
                      <a:pt x="592" y="5"/>
                      <a:pt x="592" y="5"/>
                    </a:cubicBezTo>
                    <a:cubicBezTo>
                      <a:pt x="632" y="0"/>
                      <a:pt x="679" y="0"/>
                      <a:pt x="681" y="0"/>
                    </a:cubicBezTo>
                    <a:cubicBezTo>
                      <a:pt x="683" y="0"/>
                      <a:pt x="730" y="0"/>
                      <a:pt x="771" y="5"/>
                    </a:cubicBezTo>
                    <a:cubicBezTo>
                      <a:pt x="784" y="6"/>
                      <a:pt x="784" y="6"/>
                      <a:pt x="784" y="6"/>
                    </a:cubicBezTo>
                    <a:cubicBezTo>
                      <a:pt x="835" y="142"/>
                      <a:pt x="835" y="142"/>
                      <a:pt x="835" y="142"/>
                    </a:cubicBezTo>
                    <a:cubicBezTo>
                      <a:pt x="861" y="149"/>
                      <a:pt x="887" y="157"/>
                      <a:pt x="912" y="168"/>
                    </a:cubicBezTo>
                    <a:cubicBezTo>
                      <a:pt x="1036" y="98"/>
                      <a:pt x="1036" y="98"/>
                      <a:pt x="1036" y="98"/>
                    </a:cubicBezTo>
                    <a:cubicBezTo>
                      <a:pt x="1047" y="105"/>
                      <a:pt x="1047" y="105"/>
                      <a:pt x="1047" y="105"/>
                    </a:cubicBezTo>
                    <a:cubicBezTo>
                      <a:pt x="1081" y="128"/>
                      <a:pt x="1117" y="158"/>
                      <a:pt x="1118" y="159"/>
                    </a:cubicBezTo>
                    <a:cubicBezTo>
                      <a:pt x="1120" y="160"/>
                      <a:pt x="1156" y="191"/>
                      <a:pt x="1184" y="220"/>
                    </a:cubicBezTo>
                    <a:cubicBezTo>
                      <a:pt x="1193" y="230"/>
                      <a:pt x="1193" y="230"/>
                      <a:pt x="1193" y="230"/>
                    </a:cubicBezTo>
                    <a:cubicBezTo>
                      <a:pt x="1151" y="351"/>
                      <a:pt x="1151" y="351"/>
                      <a:pt x="1151" y="351"/>
                    </a:cubicBezTo>
                    <a:cubicBezTo>
                      <a:pt x="1172" y="379"/>
                      <a:pt x="1190" y="408"/>
                      <a:pt x="1206" y="440"/>
                    </a:cubicBezTo>
                    <a:cubicBezTo>
                      <a:pt x="1327" y="462"/>
                      <a:pt x="1327" y="462"/>
                      <a:pt x="1327" y="462"/>
                    </a:cubicBezTo>
                    <a:cubicBezTo>
                      <a:pt x="1331" y="475"/>
                      <a:pt x="1331" y="475"/>
                      <a:pt x="1331" y="475"/>
                    </a:cubicBezTo>
                    <a:cubicBezTo>
                      <a:pt x="1342" y="514"/>
                      <a:pt x="1351" y="560"/>
                      <a:pt x="1351" y="562"/>
                    </a:cubicBezTo>
                    <a:cubicBezTo>
                      <a:pt x="1351" y="564"/>
                      <a:pt x="1359" y="611"/>
                      <a:pt x="1362" y="651"/>
                    </a:cubicBezTo>
                    <a:cubicBezTo>
                      <a:pt x="1362" y="664"/>
                      <a:pt x="1362" y="664"/>
                      <a:pt x="1362" y="664"/>
                    </a:cubicBezTo>
                    <a:cubicBezTo>
                      <a:pt x="1262" y="724"/>
                      <a:pt x="1262" y="724"/>
                      <a:pt x="1262" y="724"/>
                    </a:cubicBezTo>
                    <a:cubicBezTo>
                      <a:pt x="1259" y="762"/>
                      <a:pt x="1252" y="800"/>
                      <a:pt x="1241" y="837"/>
                    </a:cubicBezTo>
                    <a:cubicBezTo>
                      <a:pt x="1316" y="928"/>
                      <a:pt x="1316" y="928"/>
                      <a:pt x="1316" y="928"/>
                    </a:cubicBezTo>
                    <a:cubicBezTo>
                      <a:pt x="1310" y="940"/>
                      <a:pt x="1310" y="940"/>
                      <a:pt x="1310" y="940"/>
                    </a:cubicBezTo>
                    <a:cubicBezTo>
                      <a:pt x="1294" y="978"/>
                      <a:pt x="1271" y="1019"/>
                      <a:pt x="1270" y="1020"/>
                    </a:cubicBezTo>
                    <a:cubicBezTo>
                      <a:pt x="1269" y="1022"/>
                      <a:pt x="1245" y="1063"/>
                      <a:pt x="1221" y="1095"/>
                    </a:cubicBezTo>
                    <a:cubicBezTo>
                      <a:pt x="1213" y="1106"/>
                      <a:pt x="1213" y="1106"/>
                      <a:pt x="1213" y="1106"/>
                    </a:cubicBezTo>
                    <a:cubicBezTo>
                      <a:pt x="1087" y="1085"/>
                      <a:pt x="1087" y="1085"/>
                      <a:pt x="1087" y="1085"/>
                    </a:cubicBezTo>
                    <a:cubicBezTo>
                      <a:pt x="1063" y="1108"/>
                      <a:pt x="1037" y="1128"/>
                      <a:pt x="1009" y="1147"/>
                    </a:cubicBezTo>
                    <a:cubicBezTo>
                      <a:pt x="1008" y="1278"/>
                      <a:pt x="1008" y="1278"/>
                      <a:pt x="1008" y="1278"/>
                    </a:cubicBezTo>
                    <a:cubicBezTo>
                      <a:pt x="996" y="1284"/>
                      <a:pt x="996" y="1284"/>
                      <a:pt x="996" y="1284"/>
                    </a:cubicBezTo>
                    <a:cubicBezTo>
                      <a:pt x="959" y="1302"/>
                      <a:pt x="915" y="1319"/>
                      <a:pt x="913" y="1319"/>
                    </a:cubicBezTo>
                    <a:cubicBezTo>
                      <a:pt x="911" y="1320"/>
                      <a:pt x="867" y="1336"/>
                      <a:pt x="828" y="1345"/>
                    </a:cubicBezTo>
                    <a:lnTo>
                      <a:pt x="815" y="1348"/>
                    </a:lnTo>
                    <a:close/>
                    <a:moveTo>
                      <a:pt x="742" y="1197"/>
                    </a:moveTo>
                    <a:cubicBezTo>
                      <a:pt x="830" y="1299"/>
                      <a:pt x="830" y="1299"/>
                      <a:pt x="830" y="1299"/>
                    </a:cubicBezTo>
                    <a:cubicBezTo>
                      <a:pt x="864" y="1290"/>
                      <a:pt x="898" y="1278"/>
                      <a:pt x="898" y="1278"/>
                    </a:cubicBezTo>
                    <a:cubicBezTo>
                      <a:pt x="899" y="1278"/>
                      <a:pt x="933" y="1265"/>
                      <a:pt x="964" y="1251"/>
                    </a:cubicBezTo>
                    <a:cubicBezTo>
                      <a:pt x="965" y="1122"/>
                      <a:pt x="965" y="1122"/>
                      <a:pt x="965" y="1122"/>
                    </a:cubicBezTo>
                    <a:cubicBezTo>
                      <a:pt x="976" y="1116"/>
                      <a:pt x="976" y="1116"/>
                      <a:pt x="976" y="1116"/>
                    </a:cubicBezTo>
                    <a:cubicBezTo>
                      <a:pt x="1008" y="1096"/>
                      <a:pt x="1037" y="1072"/>
                      <a:pt x="1064" y="1046"/>
                    </a:cubicBezTo>
                    <a:cubicBezTo>
                      <a:pt x="1072" y="1038"/>
                      <a:pt x="1072" y="1038"/>
                      <a:pt x="1072" y="1038"/>
                    </a:cubicBezTo>
                    <a:cubicBezTo>
                      <a:pt x="1193" y="1058"/>
                      <a:pt x="1193" y="1058"/>
                      <a:pt x="1193" y="1058"/>
                    </a:cubicBezTo>
                    <a:cubicBezTo>
                      <a:pt x="1213" y="1030"/>
                      <a:pt x="1232" y="999"/>
                      <a:pt x="1232" y="998"/>
                    </a:cubicBezTo>
                    <a:cubicBezTo>
                      <a:pt x="1232" y="998"/>
                      <a:pt x="1250" y="967"/>
                      <a:pt x="1264" y="935"/>
                    </a:cubicBezTo>
                    <a:cubicBezTo>
                      <a:pt x="1192" y="847"/>
                      <a:pt x="1192" y="847"/>
                      <a:pt x="1192" y="847"/>
                    </a:cubicBezTo>
                    <a:cubicBezTo>
                      <a:pt x="1196" y="835"/>
                      <a:pt x="1196" y="835"/>
                      <a:pt x="1196" y="835"/>
                    </a:cubicBezTo>
                    <a:cubicBezTo>
                      <a:pt x="1209" y="795"/>
                      <a:pt x="1217" y="753"/>
                      <a:pt x="1219" y="710"/>
                    </a:cubicBezTo>
                    <a:cubicBezTo>
                      <a:pt x="1219" y="698"/>
                      <a:pt x="1219" y="698"/>
                      <a:pt x="1219" y="698"/>
                    </a:cubicBezTo>
                    <a:cubicBezTo>
                      <a:pt x="1317" y="640"/>
                      <a:pt x="1317" y="640"/>
                      <a:pt x="1317" y="640"/>
                    </a:cubicBezTo>
                    <a:cubicBezTo>
                      <a:pt x="1314" y="606"/>
                      <a:pt x="1308" y="570"/>
                      <a:pt x="1308" y="570"/>
                    </a:cubicBezTo>
                    <a:cubicBezTo>
                      <a:pt x="1307" y="569"/>
                      <a:pt x="1301" y="534"/>
                      <a:pt x="1292" y="501"/>
                    </a:cubicBezTo>
                    <a:cubicBezTo>
                      <a:pt x="1176" y="479"/>
                      <a:pt x="1176" y="479"/>
                      <a:pt x="1176" y="479"/>
                    </a:cubicBezTo>
                    <a:cubicBezTo>
                      <a:pt x="1171" y="469"/>
                      <a:pt x="1171" y="469"/>
                      <a:pt x="1171" y="469"/>
                    </a:cubicBezTo>
                    <a:cubicBezTo>
                      <a:pt x="1154" y="433"/>
                      <a:pt x="1133" y="400"/>
                      <a:pt x="1109" y="369"/>
                    </a:cubicBezTo>
                    <a:cubicBezTo>
                      <a:pt x="1101" y="359"/>
                      <a:pt x="1101" y="359"/>
                      <a:pt x="1101" y="359"/>
                    </a:cubicBezTo>
                    <a:cubicBezTo>
                      <a:pt x="1142" y="241"/>
                      <a:pt x="1142" y="241"/>
                      <a:pt x="1142" y="241"/>
                    </a:cubicBezTo>
                    <a:cubicBezTo>
                      <a:pt x="1118" y="216"/>
                      <a:pt x="1090" y="193"/>
                      <a:pt x="1090" y="193"/>
                    </a:cubicBezTo>
                    <a:cubicBezTo>
                      <a:pt x="1090" y="193"/>
                      <a:pt x="1062" y="169"/>
                      <a:pt x="1034" y="150"/>
                    </a:cubicBezTo>
                    <a:cubicBezTo>
                      <a:pt x="915" y="217"/>
                      <a:pt x="915" y="217"/>
                      <a:pt x="915" y="217"/>
                    </a:cubicBezTo>
                    <a:cubicBezTo>
                      <a:pt x="905" y="212"/>
                      <a:pt x="905" y="212"/>
                      <a:pt x="905" y="212"/>
                    </a:cubicBezTo>
                    <a:cubicBezTo>
                      <a:pt x="875" y="199"/>
                      <a:pt x="845" y="189"/>
                      <a:pt x="813" y="182"/>
                    </a:cubicBezTo>
                    <a:cubicBezTo>
                      <a:pt x="802" y="179"/>
                      <a:pt x="802" y="179"/>
                      <a:pt x="802" y="179"/>
                    </a:cubicBezTo>
                    <a:cubicBezTo>
                      <a:pt x="752" y="47"/>
                      <a:pt x="752" y="47"/>
                      <a:pt x="752" y="47"/>
                    </a:cubicBezTo>
                    <a:cubicBezTo>
                      <a:pt x="718" y="44"/>
                      <a:pt x="682" y="44"/>
                      <a:pt x="681" y="44"/>
                    </a:cubicBezTo>
                    <a:cubicBezTo>
                      <a:pt x="681" y="44"/>
                      <a:pt x="645" y="44"/>
                      <a:pt x="610" y="47"/>
                    </a:cubicBezTo>
                    <a:cubicBezTo>
                      <a:pt x="561" y="179"/>
                      <a:pt x="561" y="179"/>
                      <a:pt x="561" y="179"/>
                    </a:cubicBezTo>
                    <a:cubicBezTo>
                      <a:pt x="549" y="182"/>
                      <a:pt x="549" y="182"/>
                      <a:pt x="549" y="182"/>
                    </a:cubicBezTo>
                    <a:cubicBezTo>
                      <a:pt x="518" y="189"/>
                      <a:pt x="488" y="199"/>
                      <a:pt x="458" y="212"/>
                    </a:cubicBezTo>
                    <a:cubicBezTo>
                      <a:pt x="448" y="217"/>
                      <a:pt x="448" y="217"/>
                      <a:pt x="448" y="217"/>
                    </a:cubicBezTo>
                    <a:cubicBezTo>
                      <a:pt x="329" y="149"/>
                      <a:pt x="329" y="149"/>
                      <a:pt x="329" y="149"/>
                    </a:cubicBezTo>
                    <a:cubicBezTo>
                      <a:pt x="300" y="169"/>
                      <a:pt x="273" y="192"/>
                      <a:pt x="272" y="192"/>
                    </a:cubicBezTo>
                    <a:cubicBezTo>
                      <a:pt x="272" y="193"/>
                      <a:pt x="244" y="216"/>
                      <a:pt x="220" y="241"/>
                    </a:cubicBezTo>
                    <a:cubicBezTo>
                      <a:pt x="262" y="359"/>
                      <a:pt x="262" y="359"/>
                      <a:pt x="262" y="359"/>
                    </a:cubicBezTo>
                    <a:cubicBezTo>
                      <a:pt x="254" y="369"/>
                      <a:pt x="254" y="369"/>
                      <a:pt x="254" y="369"/>
                    </a:cubicBezTo>
                    <a:cubicBezTo>
                      <a:pt x="229" y="399"/>
                      <a:pt x="209" y="433"/>
                      <a:pt x="192" y="468"/>
                    </a:cubicBezTo>
                    <a:cubicBezTo>
                      <a:pt x="187" y="478"/>
                      <a:pt x="187" y="478"/>
                      <a:pt x="187" y="478"/>
                    </a:cubicBezTo>
                    <a:cubicBezTo>
                      <a:pt x="70" y="500"/>
                      <a:pt x="70" y="500"/>
                      <a:pt x="70" y="500"/>
                    </a:cubicBezTo>
                    <a:cubicBezTo>
                      <a:pt x="61" y="533"/>
                      <a:pt x="55" y="569"/>
                      <a:pt x="55" y="569"/>
                    </a:cubicBezTo>
                    <a:cubicBezTo>
                      <a:pt x="55" y="570"/>
                      <a:pt x="48" y="605"/>
                      <a:pt x="45" y="640"/>
                    </a:cubicBezTo>
                    <a:cubicBezTo>
                      <a:pt x="143" y="698"/>
                      <a:pt x="143" y="698"/>
                      <a:pt x="143" y="698"/>
                    </a:cubicBezTo>
                    <a:cubicBezTo>
                      <a:pt x="144" y="709"/>
                      <a:pt x="144" y="709"/>
                      <a:pt x="144" y="709"/>
                    </a:cubicBezTo>
                    <a:cubicBezTo>
                      <a:pt x="146" y="752"/>
                      <a:pt x="154" y="794"/>
                      <a:pt x="167" y="834"/>
                    </a:cubicBezTo>
                    <a:cubicBezTo>
                      <a:pt x="170" y="846"/>
                      <a:pt x="170" y="846"/>
                      <a:pt x="170" y="846"/>
                    </a:cubicBezTo>
                    <a:cubicBezTo>
                      <a:pt x="97" y="935"/>
                      <a:pt x="97" y="935"/>
                      <a:pt x="97" y="935"/>
                    </a:cubicBezTo>
                    <a:cubicBezTo>
                      <a:pt x="112" y="966"/>
                      <a:pt x="130" y="997"/>
                      <a:pt x="130" y="998"/>
                    </a:cubicBezTo>
                    <a:cubicBezTo>
                      <a:pt x="130" y="998"/>
                      <a:pt x="148" y="1029"/>
                      <a:pt x="168" y="1058"/>
                    </a:cubicBezTo>
                    <a:cubicBezTo>
                      <a:pt x="290" y="1038"/>
                      <a:pt x="290" y="1038"/>
                      <a:pt x="290" y="1038"/>
                    </a:cubicBezTo>
                    <a:cubicBezTo>
                      <a:pt x="298" y="1045"/>
                      <a:pt x="298" y="1045"/>
                      <a:pt x="298" y="1045"/>
                    </a:cubicBezTo>
                    <a:cubicBezTo>
                      <a:pt x="324" y="1072"/>
                      <a:pt x="354" y="1095"/>
                      <a:pt x="386" y="1115"/>
                    </a:cubicBezTo>
                    <a:cubicBezTo>
                      <a:pt x="396" y="1121"/>
                      <a:pt x="396" y="1121"/>
                      <a:pt x="396" y="1121"/>
                    </a:cubicBezTo>
                    <a:cubicBezTo>
                      <a:pt x="397" y="1250"/>
                      <a:pt x="397" y="1250"/>
                      <a:pt x="397" y="1250"/>
                    </a:cubicBezTo>
                    <a:cubicBezTo>
                      <a:pt x="429" y="1265"/>
                      <a:pt x="463" y="1278"/>
                      <a:pt x="463" y="1278"/>
                    </a:cubicBezTo>
                    <a:cubicBezTo>
                      <a:pt x="463" y="1278"/>
                      <a:pt x="498" y="1290"/>
                      <a:pt x="531" y="1299"/>
                    </a:cubicBezTo>
                    <a:cubicBezTo>
                      <a:pt x="619" y="1197"/>
                      <a:pt x="619" y="1197"/>
                      <a:pt x="619" y="1197"/>
                    </a:cubicBezTo>
                    <a:cubicBezTo>
                      <a:pt x="630" y="1198"/>
                      <a:pt x="630" y="1198"/>
                      <a:pt x="630" y="1198"/>
                    </a:cubicBezTo>
                    <a:cubicBezTo>
                      <a:pt x="647" y="1199"/>
                      <a:pt x="665" y="1200"/>
                      <a:pt x="681" y="1200"/>
                    </a:cubicBezTo>
                    <a:cubicBezTo>
                      <a:pt x="698" y="1200"/>
                      <a:pt x="714" y="1199"/>
                      <a:pt x="731" y="1198"/>
                    </a:cubicBezTo>
                    <a:lnTo>
                      <a:pt x="742" y="1197"/>
                    </a:lnTo>
                    <a:close/>
                    <a:moveTo>
                      <a:pt x="681" y="1108"/>
                    </a:moveTo>
                    <a:cubicBezTo>
                      <a:pt x="447" y="1108"/>
                      <a:pt x="256" y="917"/>
                      <a:pt x="256" y="683"/>
                    </a:cubicBezTo>
                    <a:cubicBezTo>
                      <a:pt x="256" y="448"/>
                      <a:pt x="447" y="257"/>
                      <a:pt x="681" y="257"/>
                    </a:cubicBezTo>
                    <a:cubicBezTo>
                      <a:pt x="916" y="257"/>
                      <a:pt x="1107" y="448"/>
                      <a:pt x="1107" y="683"/>
                    </a:cubicBezTo>
                    <a:cubicBezTo>
                      <a:pt x="1107" y="917"/>
                      <a:pt x="916" y="1108"/>
                      <a:pt x="681" y="1108"/>
                    </a:cubicBezTo>
                    <a:close/>
                    <a:moveTo>
                      <a:pt x="681" y="301"/>
                    </a:moveTo>
                    <a:cubicBezTo>
                      <a:pt x="471" y="301"/>
                      <a:pt x="300" y="473"/>
                      <a:pt x="300" y="683"/>
                    </a:cubicBezTo>
                    <a:cubicBezTo>
                      <a:pt x="300" y="893"/>
                      <a:pt x="471" y="1064"/>
                      <a:pt x="681" y="1064"/>
                    </a:cubicBezTo>
                    <a:cubicBezTo>
                      <a:pt x="892" y="1064"/>
                      <a:pt x="1063" y="893"/>
                      <a:pt x="1063" y="683"/>
                    </a:cubicBezTo>
                    <a:cubicBezTo>
                      <a:pt x="1063" y="473"/>
                      <a:pt x="892" y="301"/>
                      <a:pt x="681" y="30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grpSp>
        <p:nvGrpSpPr>
          <p:cNvPr id="190" name="bcgIcons_LargeTruck">
            <a:extLst>
              <a:ext uri="{FF2B5EF4-FFF2-40B4-BE49-F238E27FC236}">
                <a16:creationId xmlns:a16="http://schemas.microsoft.com/office/drawing/2014/main" id="{BF4B8ACE-C65D-4D32-8A49-32EA8B16FE23}"/>
              </a:ext>
            </a:extLst>
          </p:cNvPr>
          <p:cNvGrpSpPr>
            <a:grpSpLocks noChangeAspect="1"/>
          </p:cNvGrpSpPr>
          <p:nvPr/>
        </p:nvGrpSpPr>
        <p:grpSpPr bwMode="auto">
          <a:xfrm>
            <a:off x="448233" y="2643085"/>
            <a:ext cx="543645" cy="544149"/>
            <a:chOff x="1682" y="0"/>
            <a:chExt cx="4316" cy="4320"/>
          </a:xfrm>
        </p:grpSpPr>
        <p:sp>
          <p:nvSpPr>
            <p:cNvPr id="191" name="AutoShape 19">
              <a:extLst>
                <a:ext uri="{FF2B5EF4-FFF2-40B4-BE49-F238E27FC236}">
                  <a16:creationId xmlns:a16="http://schemas.microsoft.com/office/drawing/2014/main" id="{87A709C4-C460-42AC-8D6F-850C534249CA}"/>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92" name="Freeform 21">
              <a:extLst>
                <a:ext uri="{FF2B5EF4-FFF2-40B4-BE49-F238E27FC236}">
                  <a16:creationId xmlns:a16="http://schemas.microsoft.com/office/drawing/2014/main" id="{5B97506B-F2E5-432C-AC70-CC2D99DA3BCD}"/>
                </a:ext>
              </a:extLst>
            </p:cNvPr>
            <p:cNvSpPr>
              <a:spLocks noEditPoints="1"/>
            </p:cNvSpPr>
            <p:nvPr/>
          </p:nvSpPr>
          <p:spPr bwMode="auto">
            <a:xfrm>
              <a:off x="2162" y="1588"/>
              <a:ext cx="3562" cy="1601"/>
            </a:xfrm>
            <a:custGeom>
              <a:avLst/>
              <a:gdLst>
                <a:gd name="T0" fmla="*/ 1902 w 1902"/>
                <a:gd name="T1" fmla="*/ 325 h 854"/>
                <a:gd name="T2" fmla="*/ 1902 w 1902"/>
                <a:gd name="T3" fmla="*/ 645 h 854"/>
                <a:gd name="T4" fmla="*/ 1879 w 1902"/>
                <a:gd name="T5" fmla="*/ 667 h 854"/>
                <a:gd name="T6" fmla="*/ 1741 w 1902"/>
                <a:gd name="T7" fmla="*/ 667 h 854"/>
                <a:gd name="T8" fmla="*/ 1723 w 1902"/>
                <a:gd name="T9" fmla="*/ 623 h 854"/>
                <a:gd name="T10" fmla="*/ 1858 w 1902"/>
                <a:gd name="T11" fmla="*/ 623 h 854"/>
                <a:gd name="T12" fmla="*/ 1858 w 1902"/>
                <a:gd name="T13" fmla="*/ 338 h 854"/>
                <a:gd name="T14" fmla="*/ 1664 w 1902"/>
                <a:gd name="T15" fmla="*/ 44 h 854"/>
                <a:gd name="T16" fmla="*/ 1325 w 1902"/>
                <a:gd name="T17" fmla="*/ 44 h 854"/>
                <a:gd name="T18" fmla="*/ 1325 w 1902"/>
                <a:gd name="T19" fmla="*/ 623 h 854"/>
                <a:gd name="T20" fmla="*/ 1405 w 1902"/>
                <a:gd name="T21" fmla="*/ 623 h 854"/>
                <a:gd name="T22" fmla="*/ 1387 w 1902"/>
                <a:gd name="T23" fmla="*/ 667 h 854"/>
                <a:gd name="T24" fmla="*/ 1303 w 1902"/>
                <a:gd name="T25" fmla="*/ 667 h 854"/>
                <a:gd name="T26" fmla="*/ 1281 w 1902"/>
                <a:gd name="T27" fmla="*/ 645 h 854"/>
                <a:gd name="T28" fmla="*/ 1281 w 1902"/>
                <a:gd name="T29" fmla="*/ 21 h 854"/>
                <a:gd name="T30" fmla="*/ 1303 w 1902"/>
                <a:gd name="T31" fmla="*/ 0 h 854"/>
                <a:gd name="T32" fmla="*/ 1688 w 1902"/>
                <a:gd name="T33" fmla="*/ 0 h 854"/>
                <a:gd name="T34" fmla="*/ 1902 w 1902"/>
                <a:gd name="T35" fmla="*/ 325 h 854"/>
                <a:gd name="T36" fmla="*/ 1705 w 1902"/>
                <a:gd name="T37" fmla="*/ 713 h 854"/>
                <a:gd name="T38" fmla="*/ 1564 w 1902"/>
                <a:gd name="T39" fmla="*/ 572 h 854"/>
                <a:gd name="T40" fmla="*/ 1423 w 1902"/>
                <a:gd name="T41" fmla="*/ 713 h 854"/>
                <a:gd name="T42" fmla="*/ 1569 w 1902"/>
                <a:gd name="T43" fmla="*/ 854 h 854"/>
                <a:gd name="T44" fmla="*/ 1705 w 1902"/>
                <a:gd name="T45" fmla="*/ 713 h 854"/>
                <a:gd name="T46" fmla="*/ 1657 w 1902"/>
                <a:gd name="T47" fmla="*/ 713 h 854"/>
                <a:gd name="T48" fmla="*/ 1564 w 1902"/>
                <a:gd name="T49" fmla="*/ 806 h 854"/>
                <a:gd name="T50" fmla="*/ 1472 w 1902"/>
                <a:gd name="T51" fmla="*/ 713 h 854"/>
                <a:gd name="T52" fmla="*/ 1564 w 1902"/>
                <a:gd name="T53" fmla="*/ 620 h 854"/>
                <a:gd name="T54" fmla="*/ 1657 w 1902"/>
                <a:gd name="T55" fmla="*/ 713 h 854"/>
                <a:gd name="T56" fmla="*/ 403 w 1902"/>
                <a:gd name="T57" fmla="*/ 713 h 854"/>
                <a:gd name="T58" fmla="*/ 262 w 1902"/>
                <a:gd name="T59" fmla="*/ 572 h 854"/>
                <a:gd name="T60" fmla="*/ 121 w 1902"/>
                <a:gd name="T61" fmla="*/ 713 h 854"/>
                <a:gd name="T62" fmla="*/ 267 w 1902"/>
                <a:gd name="T63" fmla="*/ 854 h 854"/>
                <a:gd name="T64" fmla="*/ 403 w 1902"/>
                <a:gd name="T65" fmla="*/ 713 h 854"/>
                <a:gd name="T66" fmla="*/ 354 w 1902"/>
                <a:gd name="T67" fmla="*/ 713 h 854"/>
                <a:gd name="T68" fmla="*/ 262 w 1902"/>
                <a:gd name="T69" fmla="*/ 806 h 854"/>
                <a:gd name="T70" fmla="*/ 169 w 1902"/>
                <a:gd name="T71" fmla="*/ 713 h 854"/>
                <a:gd name="T72" fmla="*/ 262 w 1902"/>
                <a:gd name="T73" fmla="*/ 620 h 854"/>
                <a:gd name="T74" fmla="*/ 354 w 1902"/>
                <a:gd name="T75" fmla="*/ 713 h 854"/>
                <a:gd name="T76" fmla="*/ 1227 w 1902"/>
                <a:gd name="T77" fmla="*/ 468 h 854"/>
                <a:gd name="T78" fmla="*/ 21 w 1902"/>
                <a:gd name="T79" fmla="*/ 468 h 854"/>
                <a:gd name="T80" fmla="*/ 0 w 1902"/>
                <a:gd name="T81" fmla="*/ 489 h 854"/>
                <a:gd name="T82" fmla="*/ 0 w 1902"/>
                <a:gd name="T83" fmla="*/ 646 h 854"/>
                <a:gd name="T84" fmla="*/ 21 w 1902"/>
                <a:gd name="T85" fmla="*/ 667 h 854"/>
                <a:gd name="T86" fmla="*/ 83 w 1902"/>
                <a:gd name="T87" fmla="*/ 667 h 854"/>
                <a:gd name="T88" fmla="*/ 262 w 1902"/>
                <a:gd name="T89" fmla="*/ 528 h 854"/>
                <a:gd name="T90" fmla="*/ 441 w 1902"/>
                <a:gd name="T91" fmla="*/ 667 h 854"/>
                <a:gd name="T92" fmla="*/ 1227 w 1902"/>
                <a:gd name="T93" fmla="*/ 667 h 854"/>
                <a:gd name="T94" fmla="*/ 1231 w 1902"/>
                <a:gd name="T95" fmla="*/ 667 h 854"/>
                <a:gd name="T96" fmla="*/ 1231 w 1902"/>
                <a:gd name="T97" fmla="*/ 468 h 854"/>
                <a:gd name="T98" fmla="*/ 1227 w 1902"/>
                <a:gd name="T99" fmla="*/ 468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02" h="854">
                  <a:moveTo>
                    <a:pt x="1902" y="325"/>
                  </a:moveTo>
                  <a:cubicBezTo>
                    <a:pt x="1902" y="645"/>
                    <a:pt x="1902" y="645"/>
                    <a:pt x="1902" y="645"/>
                  </a:cubicBezTo>
                  <a:cubicBezTo>
                    <a:pt x="1902" y="657"/>
                    <a:pt x="1892" y="667"/>
                    <a:pt x="1879" y="667"/>
                  </a:cubicBezTo>
                  <a:cubicBezTo>
                    <a:pt x="1741" y="667"/>
                    <a:pt x="1741" y="667"/>
                    <a:pt x="1741" y="667"/>
                  </a:cubicBezTo>
                  <a:cubicBezTo>
                    <a:pt x="1737" y="651"/>
                    <a:pt x="1731" y="637"/>
                    <a:pt x="1723" y="623"/>
                  </a:cubicBezTo>
                  <a:cubicBezTo>
                    <a:pt x="1858" y="623"/>
                    <a:pt x="1858" y="623"/>
                    <a:pt x="1858" y="623"/>
                  </a:cubicBezTo>
                  <a:cubicBezTo>
                    <a:pt x="1858" y="338"/>
                    <a:pt x="1858" y="338"/>
                    <a:pt x="1858" y="338"/>
                  </a:cubicBezTo>
                  <a:cubicBezTo>
                    <a:pt x="1664" y="44"/>
                    <a:pt x="1664" y="44"/>
                    <a:pt x="1664" y="44"/>
                  </a:cubicBezTo>
                  <a:cubicBezTo>
                    <a:pt x="1325" y="44"/>
                    <a:pt x="1325" y="44"/>
                    <a:pt x="1325" y="44"/>
                  </a:cubicBezTo>
                  <a:cubicBezTo>
                    <a:pt x="1325" y="623"/>
                    <a:pt x="1325" y="623"/>
                    <a:pt x="1325" y="623"/>
                  </a:cubicBezTo>
                  <a:cubicBezTo>
                    <a:pt x="1405" y="623"/>
                    <a:pt x="1405" y="623"/>
                    <a:pt x="1405" y="623"/>
                  </a:cubicBezTo>
                  <a:cubicBezTo>
                    <a:pt x="1398" y="637"/>
                    <a:pt x="1391" y="651"/>
                    <a:pt x="1387" y="667"/>
                  </a:cubicBezTo>
                  <a:cubicBezTo>
                    <a:pt x="1303" y="667"/>
                    <a:pt x="1303" y="667"/>
                    <a:pt x="1303" y="667"/>
                  </a:cubicBezTo>
                  <a:cubicBezTo>
                    <a:pt x="1291" y="667"/>
                    <a:pt x="1281" y="657"/>
                    <a:pt x="1281" y="645"/>
                  </a:cubicBezTo>
                  <a:cubicBezTo>
                    <a:pt x="1281" y="21"/>
                    <a:pt x="1281" y="21"/>
                    <a:pt x="1281" y="21"/>
                  </a:cubicBezTo>
                  <a:cubicBezTo>
                    <a:pt x="1281" y="9"/>
                    <a:pt x="1291" y="0"/>
                    <a:pt x="1303" y="0"/>
                  </a:cubicBezTo>
                  <a:cubicBezTo>
                    <a:pt x="1688" y="0"/>
                    <a:pt x="1688" y="0"/>
                    <a:pt x="1688" y="0"/>
                  </a:cubicBezTo>
                  <a:lnTo>
                    <a:pt x="1902" y="325"/>
                  </a:lnTo>
                  <a:close/>
                  <a:moveTo>
                    <a:pt x="1705" y="713"/>
                  </a:moveTo>
                  <a:cubicBezTo>
                    <a:pt x="1705" y="635"/>
                    <a:pt x="1642" y="572"/>
                    <a:pt x="1564" y="572"/>
                  </a:cubicBezTo>
                  <a:cubicBezTo>
                    <a:pt x="1486" y="572"/>
                    <a:pt x="1423" y="635"/>
                    <a:pt x="1423" y="713"/>
                  </a:cubicBezTo>
                  <a:cubicBezTo>
                    <a:pt x="1423" y="791"/>
                    <a:pt x="1491" y="854"/>
                    <a:pt x="1569" y="854"/>
                  </a:cubicBezTo>
                  <a:cubicBezTo>
                    <a:pt x="1647" y="854"/>
                    <a:pt x="1705" y="791"/>
                    <a:pt x="1705" y="713"/>
                  </a:cubicBezTo>
                  <a:close/>
                  <a:moveTo>
                    <a:pt x="1657" y="713"/>
                  </a:moveTo>
                  <a:cubicBezTo>
                    <a:pt x="1657" y="764"/>
                    <a:pt x="1615" y="806"/>
                    <a:pt x="1564" y="806"/>
                  </a:cubicBezTo>
                  <a:cubicBezTo>
                    <a:pt x="1513" y="806"/>
                    <a:pt x="1472" y="764"/>
                    <a:pt x="1472" y="713"/>
                  </a:cubicBezTo>
                  <a:cubicBezTo>
                    <a:pt x="1472" y="662"/>
                    <a:pt x="1513" y="620"/>
                    <a:pt x="1564" y="620"/>
                  </a:cubicBezTo>
                  <a:cubicBezTo>
                    <a:pt x="1615" y="620"/>
                    <a:pt x="1657" y="662"/>
                    <a:pt x="1657" y="713"/>
                  </a:cubicBezTo>
                  <a:close/>
                  <a:moveTo>
                    <a:pt x="403" y="713"/>
                  </a:moveTo>
                  <a:cubicBezTo>
                    <a:pt x="403" y="635"/>
                    <a:pt x="340" y="572"/>
                    <a:pt x="262" y="572"/>
                  </a:cubicBezTo>
                  <a:cubicBezTo>
                    <a:pt x="184" y="572"/>
                    <a:pt x="121" y="635"/>
                    <a:pt x="121" y="713"/>
                  </a:cubicBezTo>
                  <a:cubicBezTo>
                    <a:pt x="121" y="791"/>
                    <a:pt x="189" y="854"/>
                    <a:pt x="267" y="854"/>
                  </a:cubicBezTo>
                  <a:cubicBezTo>
                    <a:pt x="344" y="854"/>
                    <a:pt x="403" y="791"/>
                    <a:pt x="403" y="713"/>
                  </a:cubicBezTo>
                  <a:close/>
                  <a:moveTo>
                    <a:pt x="354" y="713"/>
                  </a:moveTo>
                  <a:cubicBezTo>
                    <a:pt x="354" y="764"/>
                    <a:pt x="313" y="806"/>
                    <a:pt x="262" y="806"/>
                  </a:cubicBezTo>
                  <a:cubicBezTo>
                    <a:pt x="211" y="806"/>
                    <a:pt x="169" y="764"/>
                    <a:pt x="169" y="713"/>
                  </a:cubicBezTo>
                  <a:cubicBezTo>
                    <a:pt x="169" y="662"/>
                    <a:pt x="211" y="620"/>
                    <a:pt x="262" y="620"/>
                  </a:cubicBezTo>
                  <a:cubicBezTo>
                    <a:pt x="313" y="620"/>
                    <a:pt x="354" y="662"/>
                    <a:pt x="354" y="713"/>
                  </a:cubicBezTo>
                  <a:close/>
                  <a:moveTo>
                    <a:pt x="1227" y="468"/>
                  </a:moveTo>
                  <a:cubicBezTo>
                    <a:pt x="21" y="468"/>
                    <a:pt x="21" y="468"/>
                    <a:pt x="21" y="468"/>
                  </a:cubicBezTo>
                  <a:cubicBezTo>
                    <a:pt x="9" y="468"/>
                    <a:pt x="0" y="477"/>
                    <a:pt x="0" y="489"/>
                  </a:cubicBezTo>
                  <a:cubicBezTo>
                    <a:pt x="0" y="646"/>
                    <a:pt x="0" y="646"/>
                    <a:pt x="0" y="646"/>
                  </a:cubicBezTo>
                  <a:cubicBezTo>
                    <a:pt x="0" y="658"/>
                    <a:pt x="9" y="667"/>
                    <a:pt x="21" y="667"/>
                  </a:cubicBezTo>
                  <a:cubicBezTo>
                    <a:pt x="83" y="667"/>
                    <a:pt x="83" y="667"/>
                    <a:pt x="83" y="667"/>
                  </a:cubicBezTo>
                  <a:cubicBezTo>
                    <a:pt x="103" y="587"/>
                    <a:pt x="176" y="528"/>
                    <a:pt x="262" y="528"/>
                  </a:cubicBezTo>
                  <a:cubicBezTo>
                    <a:pt x="348" y="528"/>
                    <a:pt x="421" y="587"/>
                    <a:pt x="441" y="667"/>
                  </a:cubicBezTo>
                  <a:cubicBezTo>
                    <a:pt x="1227" y="667"/>
                    <a:pt x="1227" y="667"/>
                    <a:pt x="1227" y="667"/>
                  </a:cubicBezTo>
                  <a:cubicBezTo>
                    <a:pt x="1228" y="667"/>
                    <a:pt x="1230" y="667"/>
                    <a:pt x="1231" y="667"/>
                  </a:cubicBezTo>
                  <a:cubicBezTo>
                    <a:pt x="1231" y="468"/>
                    <a:pt x="1231" y="468"/>
                    <a:pt x="1231" y="468"/>
                  </a:cubicBezTo>
                  <a:cubicBezTo>
                    <a:pt x="1230" y="468"/>
                    <a:pt x="1228" y="468"/>
                    <a:pt x="1227" y="46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93" name="Freeform 22">
              <a:extLst>
                <a:ext uri="{FF2B5EF4-FFF2-40B4-BE49-F238E27FC236}">
                  <a16:creationId xmlns:a16="http://schemas.microsoft.com/office/drawing/2014/main" id="{B0559BF6-D87B-4C20-B897-47FA7C3247CA}"/>
                </a:ext>
              </a:extLst>
            </p:cNvPr>
            <p:cNvSpPr>
              <a:spLocks noEditPoints="1"/>
            </p:cNvSpPr>
            <p:nvPr/>
          </p:nvSpPr>
          <p:spPr bwMode="auto">
            <a:xfrm>
              <a:off x="1963" y="1144"/>
              <a:ext cx="3501" cy="1878"/>
            </a:xfrm>
            <a:custGeom>
              <a:avLst/>
              <a:gdLst>
                <a:gd name="T0" fmla="*/ 1851 w 1869"/>
                <a:gd name="T1" fmla="*/ 535 h 1002"/>
                <a:gd name="T2" fmla="*/ 1534 w 1869"/>
                <a:gd name="T3" fmla="*/ 535 h 1002"/>
                <a:gd name="T4" fmla="*/ 1524 w 1869"/>
                <a:gd name="T5" fmla="*/ 526 h 1002"/>
                <a:gd name="T6" fmla="*/ 1524 w 1869"/>
                <a:gd name="T7" fmla="*/ 319 h 1002"/>
                <a:gd name="T8" fmla="*/ 1534 w 1869"/>
                <a:gd name="T9" fmla="*/ 310 h 1002"/>
                <a:gd name="T10" fmla="*/ 1737 w 1869"/>
                <a:gd name="T11" fmla="*/ 310 h 1002"/>
                <a:gd name="T12" fmla="*/ 1757 w 1869"/>
                <a:gd name="T13" fmla="*/ 328 h 1002"/>
                <a:gd name="T14" fmla="*/ 1868 w 1869"/>
                <a:gd name="T15" fmla="*/ 516 h 1002"/>
                <a:gd name="T16" fmla="*/ 1869 w 1869"/>
                <a:gd name="T17" fmla="*/ 521 h 1002"/>
                <a:gd name="T18" fmla="*/ 1851 w 1869"/>
                <a:gd name="T19" fmla="*/ 535 h 1002"/>
                <a:gd name="T20" fmla="*/ 368 w 1869"/>
                <a:gd name="T21" fmla="*/ 898 h 1002"/>
                <a:gd name="T22" fmla="*/ 316 w 1869"/>
                <a:gd name="T23" fmla="*/ 950 h 1002"/>
                <a:gd name="T24" fmla="*/ 368 w 1869"/>
                <a:gd name="T25" fmla="*/ 1002 h 1002"/>
                <a:gd name="T26" fmla="*/ 420 w 1869"/>
                <a:gd name="T27" fmla="*/ 950 h 1002"/>
                <a:gd name="T28" fmla="*/ 368 w 1869"/>
                <a:gd name="T29" fmla="*/ 898 h 1002"/>
                <a:gd name="T30" fmla="*/ 1670 w 1869"/>
                <a:gd name="T31" fmla="*/ 898 h 1002"/>
                <a:gd name="T32" fmla="*/ 1618 w 1869"/>
                <a:gd name="T33" fmla="*/ 950 h 1002"/>
                <a:gd name="T34" fmla="*/ 1670 w 1869"/>
                <a:gd name="T35" fmla="*/ 1002 h 1002"/>
                <a:gd name="T36" fmla="*/ 1722 w 1869"/>
                <a:gd name="T37" fmla="*/ 950 h 1002"/>
                <a:gd name="T38" fmla="*/ 1670 w 1869"/>
                <a:gd name="T39" fmla="*/ 898 h 1002"/>
                <a:gd name="T40" fmla="*/ 1340 w 1869"/>
                <a:gd name="T41" fmla="*/ 22 h 1002"/>
                <a:gd name="T42" fmla="*/ 1318 w 1869"/>
                <a:gd name="T43" fmla="*/ 0 h 1002"/>
                <a:gd name="T44" fmla="*/ 22 w 1869"/>
                <a:gd name="T45" fmla="*/ 0 h 1002"/>
                <a:gd name="T46" fmla="*/ 0 w 1869"/>
                <a:gd name="T47" fmla="*/ 22 h 1002"/>
                <a:gd name="T48" fmla="*/ 0 w 1869"/>
                <a:gd name="T49" fmla="*/ 639 h 1002"/>
                <a:gd name="T50" fmla="*/ 22 w 1869"/>
                <a:gd name="T51" fmla="*/ 661 h 1002"/>
                <a:gd name="T52" fmla="*/ 1340 w 1869"/>
                <a:gd name="T53" fmla="*/ 661 h 1002"/>
                <a:gd name="T54" fmla="*/ 1340 w 1869"/>
                <a:gd name="T55" fmla="*/ 22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69" h="1002">
                  <a:moveTo>
                    <a:pt x="1851" y="535"/>
                  </a:moveTo>
                  <a:cubicBezTo>
                    <a:pt x="1534" y="535"/>
                    <a:pt x="1534" y="535"/>
                    <a:pt x="1534" y="535"/>
                  </a:cubicBezTo>
                  <a:cubicBezTo>
                    <a:pt x="1529" y="535"/>
                    <a:pt x="1524" y="531"/>
                    <a:pt x="1524" y="526"/>
                  </a:cubicBezTo>
                  <a:cubicBezTo>
                    <a:pt x="1524" y="319"/>
                    <a:pt x="1524" y="319"/>
                    <a:pt x="1524" y="319"/>
                  </a:cubicBezTo>
                  <a:cubicBezTo>
                    <a:pt x="1524" y="314"/>
                    <a:pt x="1529" y="310"/>
                    <a:pt x="1534" y="310"/>
                  </a:cubicBezTo>
                  <a:cubicBezTo>
                    <a:pt x="1737" y="310"/>
                    <a:pt x="1737" y="310"/>
                    <a:pt x="1737" y="310"/>
                  </a:cubicBezTo>
                  <a:cubicBezTo>
                    <a:pt x="1747" y="310"/>
                    <a:pt x="1751" y="318"/>
                    <a:pt x="1757" y="328"/>
                  </a:cubicBezTo>
                  <a:cubicBezTo>
                    <a:pt x="1868" y="516"/>
                    <a:pt x="1868" y="516"/>
                    <a:pt x="1868" y="516"/>
                  </a:cubicBezTo>
                  <a:cubicBezTo>
                    <a:pt x="1869" y="517"/>
                    <a:pt x="1869" y="519"/>
                    <a:pt x="1869" y="521"/>
                  </a:cubicBezTo>
                  <a:cubicBezTo>
                    <a:pt x="1867" y="529"/>
                    <a:pt x="1860" y="535"/>
                    <a:pt x="1851" y="535"/>
                  </a:cubicBezTo>
                  <a:close/>
                  <a:moveTo>
                    <a:pt x="368" y="898"/>
                  </a:moveTo>
                  <a:cubicBezTo>
                    <a:pt x="339" y="898"/>
                    <a:pt x="316" y="921"/>
                    <a:pt x="316" y="950"/>
                  </a:cubicBezTo>
                  <a:cubicBezTo>
                    <a:pt x="316" y="979"/>
                    <a:pt x="339" y="1002"/>
                    <a:pt x="368" y="1002"/>
                  </a:cubicBezTo>
                  <a:cubicBezTo>
                    <a:pt x="397" y="1002"/>
                    <a:pt x="420" y="979"/>
                    <a:pt x="420" y="950"/>
                  </a:cubicBezTo>
                  <a:cubicBezTo>
                    <a:pt x="420" y="921"/>
                    <a:pt x="397" y="898"/>
                    <a:pt x="368" y="898"/>
                  </a:cubicBezTo>
                  <a:close/>
                  <a:moveTo>
                    <a:pt x="1670" y="898"/>
                  </a:moveTo>
                  <a:cubicBezTo>
                    <a:pt x="1641" y="898"/>
                    <a:pt x="1618" y="921"/>
                    <a:pt x="1618" y="950"/>
                  </a:cubicBezTo>
                  <a:cubicBezTo>
                    <a:pt x="1618" y="979"/>
                    <a:pt x="1641" y="1002"/>
                    <a:pt x="1670" y="1002"/>
                  </a:cubicBezTo>
                  <a:cubicBezTo>
                    <a:pt x="1699" y="1002"/>
                    <a:pt x="1722" y="979"/>
                    <a:pt x="1722" y="950"/>
                  </a:cubicBezTo>
                  <a:cubicBezTo>
                    <a:pt x="1722" y="921"/>
                    <a:pt x="1699" y="898"/>
                    <a:pt x="1670" y="898"/>
                  </a:cubicBezTo>
                  <a:close/>
                  <a:moveTo>
                    <a:pt x="1340" y="22"/>
                  </a:moveTo>
                  <a:cubicBezTo>
                    <a:pt x="1340" y="10"/>
                    <a:pt x="1330" y="0"/>
                    <a:pt x="1318" y="0"/>
                  </a:cubicBezTo>
                  <a:cubicBezTo>
                    <a:pt x="22" y="0"/>
                    <a:pt x="22" y="0"/>
                    <a:pt x="22" y="0"/>
                  </a:cubicBezTo>
                  <a:cubicBezTo>
                    <a:pt x="10" y="0"/>
                    <a:pt x="0" y="10"/>
                    <a:pt x="0" y="22"/>
                  </a:cubicBezTo>
                  <a:cubicBezTo>
                    <a:pt x="0" y="639"/>
                    <a:pt x="0" y="639"/>
                    <a:pt x="0" y="639"/>
                  </a:cubicBezTo>
                  <a:cubicBezTo>
                    <a:pt x="0" y="651"/>
                    <a:pt x="10" y="661"/>
                    <a:pt x="22" y="661"/>
                  </a:cubicBezTo>
                  <a:cubicBezTo>
                    <a:pt x="1340" y="661"/>
                    <a:pt x="1340" y="661"/>
                    <a:pt x="1340" y="661"/>
                  </a:cubicBezTo>
                  <a:lnTo>
                    <a:pt x="1340" y="22"/>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194" name="bcgIcons_Simplicity">
            <a:extLst>
              <a:ext uri="{FF2B5EF4-FFF2-40B4-BE49-F238E27FC236}">
                <a16:creationId xmlns:a16="http://schemas.microsoft.com/office/drawing/2014/main" id="{3FE70084-3A31-4EB4-8F49-3599B78A66D2}"/>
              </a:ext>
            </a:extLst>
          </p:cNvPr>
          <p:cNvGrpSpPr>
            <a:grpSpLocks noChangeAspect="1"/>
          </p:cNvGrpSpPr>
          <p:nvPr/>
        </p:nvGrpSpPr>
        <p:grpSpPr bwMode="auto">
          <a:xfrm>
            <a:off x="468705" y="3156832"/>
            <a:ext cx="543645" cy="544149"/>
            <a:chOff x="1682" y="0"/>
            <a:chExt cx="4316" cy="4320"/>
          </a:xfrm>
        </p:grpSpPr>
        <p:sp>
          <p:nvSpPr>
            <p:cNvPr id="195" name="AutoShape 23">
              <a:extLst>
                <a:ext uri="{FF2B5EF4-FFF2-40B4-BE49-F238E27FC236}">
                  <a16:creationId xmlns:a16="http://schemas.microsoft.com/office/drawing/2014/main" id="{3659893E-A63E-43B3-9581-A797B0C717D4}"/>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96" name="Freeform 25">
              <a:extLst>
                <a:ext uri="{FF2B5EF4-FFF2-40B4-BE49-F238E27FC236}">
                  <a16:creationId xmlns:a16="http://schemas.microsoft.com/office/drawing/2014/main" id="{428B800B-7BCF-495B-A3E0-A8B64B387C09}"/>
                </a:ext>
              </a:extLst>
            </p:cNvPr>
            <p:cNvSpPr>
              <a:spLocks noEditPoints="1"/>
            </p:cNvSpPr>
            <p:nvPr/>
          </p:nvSpPr>
          <p:spPr bwMode="auto">
            <a:xfrm>
              <a:off x="2251" y="351"/>
              <a:ext cx="3178" cy="3615"/>
            </a:xfrm>
            <a:custGeom>
              <a:avLst/>
              <a:gdLst>
                <a:gd name="T0" fmla="*/ 1693 w 1696"/>
                <a:gd name="T1" fmla="*/ 1152 h 1928"/>
                <a:gd name="T2" fmla="*/ 1394 w 1696"/>
                <a:gd name="T3" fmla="*/ 1637 h 1928"/>
                <a:gd name="T4" fmla="*/ 865 w 1696"/>
                <a:gd name="T5" fmla="*/ 1831 h 1928"/>
                <a:gd name="T6" fmla="*/ 924 w 1696"/>
                <a:gd name="T7" fmla="*/ 1891 h 1928"/>
                <a:gd name="T8" fmla="*/ 923 w 1696"/>
                <a:gd name="T9" fmla="*/ 1922 h 1928"/>
                <a:gd name="T10" fmla="*/ 908 w 1696"/>
                <a:gd name="T11" fmla="*/ 1928 h 1928"/>
                <a:gd name="T12" fmla="*/ 892 w 1696"/>
                <a:gd name="T13" fmla="*/ 1922 h 1928"/>
                <a:gd name="T14" fmla="*/ 796 w 1696"/>
                <a:gd name="T15" fmla="*/ 1823 h 1928"/>
                <a:gd name="T16" fmla="*/ 796 w 1696"/>
                <a:gd name="T17" fmla="*/ 1791 h 1928"/>
                <a:gd name="T18" fmla="*/ 895 w 1696"/>
                <a:gd name="T19" fmla="*/ 1695 h 1928"/>
                <a:gd name="T20" fmla="*/ 926 w 1696"/>
                <a:gd name="T21" fmla="*/ 1695 h 1928"/>
                <a:gd name="T22" fmla="*/ 926 w 1696"/>
                <a:gd name="T23" fmla="*/ 1726 h 1928"/>
                <a:gd name="T24" fmla="*/ 864 w 1696"/>
                <a:gd name="T25" fmla="*/ 1787 h 1928"/>
                <a:gd name="T26" fmla="*/ 1650 w 1696"/>
                <a:gd name="T27" fmla="*/ 1143 h 1928"/>
                <a:gd name="T28" fmla="*/ 1677 w 1696"/>
                <a:gd name="T29" fmla="*/ 1126 h 1928"/>
                <a:gd name="T30" fmla="*/ 1693 w 1696"/>
                <a:gd name="T31" fmla="*/ 1152 h 1928"/>
                <a:gd name="T32" fmla="*/ 900 w 1696"/>
                <a:gd name="T33" fmla="*/ 107 h 1928"/>
                <a:gd name="T34" fmla="*/ 804 w 1696"/>
                <a:gd name="T35" fmla="*/ 8 h 1928"/>
                <a:gd name="T36" fmla="*/ 773 w 1696"/>
                <a:gd name="T37" fmla="*/ 8 h 1928"/>
                <a:gd name="T38" fmla="*/ 772 w 1696"/>
                <a:gd name="T39" fmla="*/ 39 h 1928"/>
                <a:gd name="T40" fmla="*/ 831 w 1696"/>
                <a:gd name="T41" fmla="*/ 99 h 1928"/>
                <a:gd name="T42" fmla="*/ 302 w 1696"/>
                <a:gd name="T43" fmla="*/ 293 h 1928"/>
                <a:gd name="T44" fmla="*/ 3 w 1696"/>
                <a:gd name="T45" fmla="*/ 778 h 1928"/>
                <a:gd name="T46" fmla="*/ 19 w 1696"/>
                <a:gd name="T47" fmla="*/ 804 h 1928"/>
                <a:gd name="T48" fmla="*/ 24 w 1696"/>
                <a:gd name="T49" fmla="*/ 804 h 1928"/>
                <a:gd name="T50" fmla="*/ 46 w 1696"/>
                <a:gd name="T51" fmla="*/ 787 h 1928"/>
                <a:gd name="T52" fmla="*/ 832 w 1696"/>
                <a:gd name="T53" fmla="*/ 143 h 1928"/>
                <a:gd name="T54" fmla="*/ 770 w 1696"/>
                <a:gd name="T55" fmla="*/ 204 h 1928"/>
                <a:gd name="T56" fmla="*/ 770 w 1696"/>
                <a:gd name="T57" fmla="*/ 235 h 1928"/>
                <a:gd name="T58" fmla="*/ 786 w 1696"/>
                <a:gd name="T59" fmla="*/ 241 h 1928"/>
                <a:gd name="T60" fmla="*/ 801 w 1696"/>
                <a:gd name="T61" fmla="*/ 235 h 1928"/>
                <a:gd name="T62" fmla="*/ 900 w 1696"/>
                <a:gd name="T63" fmla="*/ 139 h 1928"/>
                <a:gd name="T64" fmla="*/ 900 w 1696"/>
                <a:gd name="T65" fmla="*/ 107 h 1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96" h="1928">
                  <a:moveTo>
                    <a:pt x="1693" y="1152"/>
                  </a:moveTo>
                  <a:cubicBezTo>
                    <a:pt x="1652" y="1342"/>
                    <a:pt x="1545" y="1514"/>
                    <a:pt x="1394" y="1637"/>
                  </a:cubicBezTo>
                  <a:cubicBezTo>
                    <a:pt x="1245" y="1759"/>
                    <a:pt x="1057" y="1827"/>
                    <a:pt x="865" y="1831"/>
                  </a:cubicBezTo>
                  <a:cubicBezTo>
                    <a:pt x="924" y="1891"/>
                    <a:pt x="924" y="1891"/>
                    <a:pt x="924" y="1891"/>
                  </a:cubicBezTo>
                  <a:cubicBezTo>
                    <a:pt x="932" y="1900"/>
                    <a:pt x="932" y="1914"/>
                    <a:pt x="923" y="1922"/>
                  </a:cubicBezTo>
                  <a:cubicBezTo>
                    <a:pt x="919" y="1926"/>
                    <a:pt x="913" y="1928"/>
                    <a:pt x="908" y="1928"/>
                  </a:cubicBezTo>
                  <a:cubicBezTo>
                    <a:pt x="902" y="1928"/>
                    <a:pt x="896" y="1926"/>
                    <a:pt x="892" y="1922"/>
                  </a:cubicBezTo>
                  <a:cubicBezTo>
                    <a:pt x="796" y="1823"/>
                    <a:pt x="796" y="1823"/>
                    <a:pt x="796" y="1823"/>
                  </a:cubicBezTo>
                  <a:cubicBezTo>
                    <a:pt x="787" y="1814"/>
                    <a:pt x="787" y="1800"/>
                    <a:pt x="796" y="1791"/>
                  </a:cubicBezTo>
                  <a:cubicBezTo>
                    <a:pt x="895" y="1695"/>
                    <a:pt x="895" y="1695"/>
                    <a:pt x="895" y="1695"/>
                  </a:cubicBezTo>
                  <a:cubicBezTo>
                    <a:pt x="904" y="1686"/>
                    <a:pt x="918" y="1687"/>
                    <a:pt x="926" y="1695"/>
                  </a:cubicBezTo>
                  <a:cubicBezTo>
                    <a:pt x="935" y="1704"/>
                    <a:pt x="934" y="1718"/>
                    <a:pt x="926" y="1726"/>
                  </a:cubicBezTo>
                  <a:cubicBezTo>
                    <a:pt x="864" y="1787"/>
                    <a:pt x="864" y="1787"/>
                    <a:pt x="864" y="1787"/>
                  </a:cubicBezTo>
                  <a:cubicBezTo>
                    <a:pt x="1240" y="1779"/>
                    <a:pt x="1569" y="1511"/>
                    <a:pt x="1650" y="1143"/>
                  </a:cubicBezTo>
                  <a:cubicBezTo>
                    <a:pt x="1653" y="1131"/>
                    <a:pt x="1665" y="1124"/>
                    <a:pt x="1677" y="1126"/>
                  </a:cubicBezTo>
                  <a:cubicBezTo>
                    <a:pt x="1689" y="1129"/>
                    <a:pt x="1696" y="1141"/>
                    <a:pt x="1693" y="1152"/>
                  </a:cubicBezTo>
                  <a:close/>
                  <a:moveTo>
                    <a:pt x="900" y="107"/>
                  </a:moveTo>
                  <a:cubicBezTo>
                    <a:pt x="804" y="8"/>
                    <a:pt x="804" y="8"/>
                    <a:pt x="804" y="8"/>
                  </a:cubicBezTo>
                  <a:cubicBezTo>
                    <a:pt x="795" y="0"/>
                    <a:pt x="782" y="0"/>
                    <a:pt x="773" y="8"/>
                  </a:cubicBezTo>
                  <a:cubicBezTo>
                    <a:pt x="764" y="17"/>
                    <a:pt x="764" y="30"/>
                    <a:pt x="772" y="39"/>
                  </a:cubicBezTo>
                  <a:cubicBezTo>
                    <a:pt x="831" y="99"/>
                    <a:pt x="831" y="99"/>
                    <a:pt x="831" y="99"/>
                  </a:cubicBezTo>
                  <a:cubicBezTo>
                    <a:pt x="639" y="103"/>
                    <a:pt x="451" y="172"/>
                    <a:pt x="302" y="293"/>
                  </a:cubicBezTo>
                  <a:cubicBezTo>
                    <a:pt x="151" y="416"/>
                    <a:pt x="44" y="588"/>
                    <a:pt x="3" y="778"/>
                  </a:cubicBezTo>
                  <a:cubicBezTo>
                    <a:pt x="0" y="789"/>
                    <a:pt x="7" y="801"/>
                    <a:pt x="19" y="804"/>
                  </a:cubicBezTo>
                  <a:cubicBezTo>
                    <a:pt x="21" y="804"/>
                    <a:pt x="23" y="804"/>
                    <a:pt x="24" y="804"/>
                  </a:cubicBezTo>
                  <a:cubicBezTo>
                    <a:pt x="34" y="804"/>
                    <a:pt x="43" y="797"/>
                    <a:pt x="46" y="787"/>
                  </a:cubicBezTo>
                  <a:cubicBezTo>
                    <a:pt x="127" y="419"/>
                    <a:pt x="456" y="151"/>
                    <a:pt x="832" y="143"/>
                  </a:cubicBezTo>
                  <a:cubicBezTo>
                    <a:pt x="770" y="204"/>
                    <a:pt x="770" y="204"/>
                    <a:pt x="770" y="204"/>
                  </a:cubicBezTo>
                  <a:cubicBezTo>
                    <a:pt x="762" y="212"/>
                    <a:pt x="761" y="226"/>
                    <a:pt x="770" y="235"/>
                  </a:cubicBezTo>
                  <a:cubicBezTo>
                    <a:pt x="774" y="239"/>
                    <a:pt x="780" y="241"/>
                    <a:pt x="786" y="241"/>
                  </a:cubicBezTo>
                  <a:cubicBezTo>
                    <a:pt x="791" y="241"/>
                    <a:pt x="797" y="239"/>
                    <a:pt x="801" y="235"/>
                  </a:cubicBezTo>
                  <a:cubicBezTo>
                    <a:pt x="900" y="139"/>
                    <a:pt x="900" y="139"/>
                    <a:pt x="900" y="139"/>
                  </a:cubicBezTo>
                  <a:cubicBezTo>
                    <a:pt x="909" y="130"/>
                    <a:pt x="909" y="116"/>
                    <a:pt x="900" y="10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97" name="Freeform 26">
              <a:extLst>
                <a:ext uri="{FF2B5EF4-FFF2-40B4-BE49-F238E27FC236}">
                  <a16:creationId xmlns:a16="http://schemas.microsoft.com/office/drawing/2014/main" id="{6C176381-1432-4B8C-A2F8-2DE04B2F16FA}"/>
                </a:ext>
              </a:extLst>
            </p:cNvPr>
            <p:cNvSpPr>
              <a:spLocks noEditPoints="1"/>
            </p:cNvSpPr>
            <p:nvPr/>
          </p:nvSpPr>
          <p:spPr bwMode="auto">
            <a:xfrm>
              <a:off x="2032" y="570"/>
              <a:ext cx="3616" cy="3176"/>
            </a:xfrm>
            <a:custGeom>
              <a:avLst/>
              <a:gdLst>
                <a:gd name="T0" fmla="*/ 1922 w 1930"/>
                <a:gd name="T1" fmla="*/ 804 h 1694"/>
                <a:gd name="T2" fmla="*/ 1823 w 1930"/>
                <a:gd name="T3" fmla="*/ 900 h 1694"/>
                <a:gd name="T4" fmla="*/ 1807 w 1930"/>
                <a:gd name="T5" fmla="*/ 907 h 1694"/>
                <a:gd name="T6" fmla="*/ 1791 w 1930"/>
                <a:gd name="T7" fmla="*/ 900 h 1694"/>
                <a:gd name="T8" fmla="*/ 1695 w 1930"/>
                <a:gd name="T9" fmla="*/ 801 h 1694"/>
                <a:gd name="T10" fmla="*/ 1695 w 1930"/>
                <a:gd name="T11" fmla="*/ 770 h 1694"/>
                <a:gd name="T12" fmla="*/ 1726 w 1930"/>
                <a:gd name="T13" fmla="*/ 770 h 1694"/>
                <a:gd name="T14" fmla="*/ 1787 w 1930"/>
                <a:gd name="T15" fmla="*/ 832 h 1694"/>
                <a:gd name="T16" fmla="*/ 1143 w 1930"/>
                <a:gd name="T17" fmla="*/ 46 h 1694"/>
                <a:gd name="T18" fmla="*/ 1126 w 1930"/>
                <a:gd name="T19" fmla="*/ 19 h 1694"/>
                <a:gd name="T20" fmla="*/ 1152 w 1930"/>
                <a:gd name="T21" fmla="*/ 3 h 1694"/>
                <a:gd name="T22" fmla="*/ 1637 w 1930"/>
                <a:gd name="T23" fmla="*/ 302 h 1694"/>
                <a:gd name="T24" fmla="*/ 1831 w 1930"/>
                <a:gd name="T25" fmla="*/ 831 h 1694"/>
                <a:gd name="T26" fmla="*/ 1891 w 1930"/>
                <a:gd name="T27" fmla="*/ 772 h 1694"/>
                <a:gd name="T28" fmla="*/ 1922 w 1930"/>
                <a:gd name="T29" fmla="*/ 773 h 1694"/>
                <a:gd name="T30" fmla="*/ 1922 w 1930"/>
                <a:gd name="T31" fmla="*/ 804 h 1694"/>
                <a:gd name="T32" fmla="*/ 787 w 1930"/>
                <a:gd name="T33" fmla="*/ 1651 h 1694"/>
                <a:gd name="T34" fmla="*/ 143 w 1930"/>
                <a:gd name="T35" fmla="*/ 864 h 1694"/>
                <a:gd name="T36" fmla="*/ 204 w 1930"/>
                <a:gd name="T37" fmla="*/ 926 h 1694"/>
                <a:gd name="T38" fmla="*/ 219 w 1930"/>
                <a:gd name="T39" fmla="*/ 932 h 1694"/>
                <a:gd name="T40" fmla="*/ 235 w 1930"/>
                <a:gd name="T41" fmla="*/ 926 h 1694"/>
                <a:gd name="T42" fmla="*/ 235 w 1930"/>
                <a:gd name="T43" fmla="*/ 895 h 1694"/>
                <a:gd name="T44" fmla="*/ 139 w 1930"/>
                <a:gd name="T45" fmla="*/ 796 h 1694"/>
                <a:gd name="T46" fmla="*/ 107 w 1930"/>
                <a:gd name="T47" fmla="*/ 796 h 1694"/>
                <a:gd name="T48" fmla="*/ 8 w 1930"/>
                <a:gd name="T49" fmla="*/ 892 h 1694"/>
                <a:gd name="T50" fmla="*/ 8 w 1930"/>
                <a:gd name="T51" fmla="*/ 923 h 1694"/>
                <a:gd name="T52" fmla="*/ 39 w 1930"/>
                <a:gd name="T53" fmla="*/ 924 h 1694"/>
                <a:gd name="T54" fmla="*/ 99 w 1930"/>
                <a:gd name="T55" fmla="*/ 865 h 1694"/>
                <a:gd name="T56" fmla="*/ 293 w 1930"/>
                <a:gd name="T57" fmla="*/ 1394 h 1694"/>
                <a:gd name="T58" fmla="*/ 778 w 1930"/>
                <a:gd name="T59" fmla="*/ 1693 h 1694"/>
                <a:gd name="T60" fmla="*/ 782 w 1930"/>
                <a:gd name="T61" fmla="*/ 1694 h 1694"/>
                <a:gd name="T62" fmla="*/ 804 w 1930"/>
                <a:gd name="T63" fmla="*/ 1677 h 1694"/>
                <a:gd name="T64" fmla="*/ 787 w 1930"/>
                <a:gd name="T65" fmla="*/ 1651 h 1694"/>
                <a:gd name="T66" fmla="*/ 1473 w 1930"/>
                <a:gd name="T67" fmla="*/ 848 h 1694"/>
                <a:gd name="T68" fmla="*/ 965 w 1930"/>
                <a:gd name="T69" fmla="*/ 1356 h 1694"/>
                <a:gd name="T70" fmla="*/ 457 w 1930"/>
                <a:gd name="T71" fmla="*/ 848 h 1694"/>
                <a:gd name="T72" fmla="*/ 965 w 1930"/>
                <a:gd name="T73" fmla="*/ 340 h 1694"/>
                <a:gd name="T74" fmla="*/ 1473 w 1930"/>
                <a:gd name="T75" fmla="*/ 848 h 1694"/>
                <a:gd name="T76" fmla="*/ 1290 w 1930"/>
                <a:gd name="T77" fmla="*/ 639 h 1694"/>
                <a:gd name="T78" fmla="*/ 1259 w 1930"/>
                <a:gd name="T79" fmla="*/ 640 h 1694"/>
                <a:gd name="T80" fmla="*/ 921 w 1930"/>
                <a:gd name="T81" fmla="*/ 988 h 1694"/>
                <a:gd name="T82" fmla="*/ 735 w 1930"/>
                <a:gd name="T83" fmla="*/ 819 h 1694"/>
                <a:gd name="T84" fmla="*/ 704 w 1930"/>
                <a:gd name="T85" fmla="*/ 820 h 1694"/>
                <a:gd name="T86" fmla="*/ 705 w 1930"/>
                <a:gd name="T87" fmla="*/ 851 h 1694"/>
                <a:gd name="T88" fmla="*/ 907 w 1930"/>
                <a:gd name="T89" fmla="*/ 1035 h 1694"/>
                <a:gd name="T90" fmla="*/ 922 w 1930"/>
                <a:gd name="T91" fmla="*/ 1041 h 1694"/>
                <a:gd name="T92" fmla="*/ 937 w 1930"/>
                <a:gd name="T93" fmla="*/ 1034 h 1694"/>
                <a:gd name="T94" fmla="*/ 1290 w 1930"/>
                <a:gd name="T95" fmla="*/ 671 h 1694"/>
                <a:gd name="T96" fmla="*/ 1290 w 1930"/>
                <a:gd name="T97" fmla="*/ 639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30" h="1694">
                  <a:moveTo>
                    <a:pt x="1922" y="804"/>
                  </a:moveTo>
                  <a:cubicBezTo>
                    <a:pt x="1823" y="900"/>
                    <a:pt x="1823" y="900"/>
                    <a:pt x="1823" y="900"/>
                  </a:cubicBezTo>
                  <a:cubicBezTo>
                    <a:pt x="1818" y="905"/>
                    <a:pt x="1813" y="907"/>
                    <a:pt x="1807" y="907"/>
                  </a:cubicBezTo>
                  <a:cubicBezTo>
                    <a:pt x="1801" y="907"/>
                    <a:pt x="1796" y="904"/>
                    <a:pt x="1791" y="900"/>
                  </a:cubicBezTo>
                  <a:cubicBezTo>
                    <a:pt x="1695" y="801"/>
                    <a:pt x="1695" y="801"/>
                    <a:pt x="1695" y="801"/>
                  </a:cubicBezTo>
                  <a:cubicBezTo>
                    <a:pt x="1686" y="792"/>
                    <a:pt x="1687" y="778"/>
                    <a:pt x="1695" y="770"/>
                  </a:cubicBezTo>
                  <a:cubicBezTo>
                    <a:pt x="1704" y="761"/>
                    <a:pt x="1718" y="762"/>
                    <a:pt x="1726" y="770"/>
                  </a:cubicBezTo>
                  <a:cubicBezTo>
                    <a:pt x="1787" y="832"/>
                    <a:pt x="1787" y="832"/>
                    <a:pt x="1787" y="832"/>
                  </a:cubicBezTo>
                  <a:cubicBezTo>
                    <a:pt x="1779" y="456"/>
                    <a:pt x="1511" y="127"/>
                    <a:pt x="1143" y="46"/>
                  </a:cubicBezTo>
                  <a:cubicBezTo>
                    <a:pt x="1131" y="43"/>
                    <a:pt x="1124" y="31"/>
                    <a:pt x="1126" y="19"/>
                  </a:cubicBezTo>
                  <a:cubicBezTo>
                    <a:pt x="1129" y="8"/>
                    <a:pt x="1141" y="0"/>
                    <a:pt x="1152" y="3"/>
                  </a:cubicBezTo>
                  <a:cubicBezTo>
                    <a:pt x="1342" y="44"/>
                    <a:pt x="1514" y="151"/>
                    <a:pt x="1637" y="302"/>
                  </a:cubicBezTo>
                  <a:cubicBezTo>
                    <a:pt x="1759" y="451"/>
                    <a:pt x="1827" y="639"/>
                    <a:pt x="1831" y="831"/>
                  </a:cubicBezTo>
                  <a:cubicBezTo>
                    <a:pt x="1891" y="772"/>
                    <a:pt x="1891" y="772"/>
                    <a:pt x="1891" y="772"/>
                  </a:cubicBezTo>
                  <a:cubicBezTo>
                    <a:pt x="1900" y="764"/>
                    <a:pt x="1914" y="764"/>
                    <a:pt x="1922" y="773"/>
                  </a:cubicBezTo>
                  <a:cubicBezTo>
                    <a:pt x="1930" y="781"/>
                    <a:pt x="1930" y="795"/>
                    <a:pt x="1922" y="804"/>
                  </a:cubicBezTo>
                  <a:close/>
                  <a:moveTo>
                    <a:pt x="787" y="1651"/>
                  </a:moveTo>
                  <a:cubicBezTo>
                    <a:pt x="419" y="1569"/>
                    <a:pt x="151" y="1240"/>
                    <a:pt x="143" y="864"/>
                  </a:cubicBezTo>
                  <a:cubicBezTo>
                    <a:pt x="204" y="926"/>
                    <a:pt x="204" y="926"/>
                    <a:pt x="204" y="926"/>
                  </a:cubicBezTo>
                  <a:cubicBezTo>
                    <a:pt x="208" y="930"/>
                    <a:pt x="214" y="932"/>
                    <a:pt x="219" y="932"/>
                  </a:cubicBezTo>
                  <a:cubicBezTo>
                    <a:pt x="225" y="932"/>
                    <a:pt x="230" y="930"/>
                    <a:pt x="235" y="926"/>
                  </a:cubicBezTo>
                  <a:cubicBezTo>
                    <a:pt x="243" y="918"/>
                    <a:pt x="244" y="904"/>
                    <a:pt x="235" y="895"/>
                  </a:cubicBezTo>
                  <a:cubicBezTo>
                    <a:pt x="139" y="796"/>
                    <a:pt x="139" y="796"/>
                    <a:pt x="139" y="796"/>
                  </a:cubicBezTo>
                  <a:cubicBezTo>
                    <a:pt x="130" y="787"/>
                    <a:pt x="116" y="787"/>
                    <a:pt x="107" y="796"/>
                  </a:cubicBezTo>
                  <a:cubicBezTo>
                    <a:pt x="8" y="892"/>
                    <a:pt x="8" y="892"/>
                    <a:pt x="8" y="892"/>
                  </a:cubicBezTo>
                  <a:cubicBezTo>
                    <a:pt x="0" y="901"/>
                    <a:pt x="0" y="915"/>
                    <a:pt x="8" y="923"/>
                  </a:cubicBezTo>
                  <a:cubicBezTo>
                    <a:pt x="16" y="932"/>
                    <a:pt x="30" y="932"/>
                    <a:pt x="39" y="924"/>
                  </a:cubicBezTo>
                  <a:cubicBezTo>
                    <a:pt x="99" y="865"/>
                    <a:pt x="99" y="865"/>
                    <a:pt x="99" y="865"/>
                  </a:cubicBezTo>
                  <a:cubicBezTo>
                    <a:pt x="103" y="1057"/>
                    <a:pt x="172" y="1245"/>
                    <a:pt x="293" y="1394"/>
                  </a:cubicBezTo>
                  <a:cubicBezTo>
                    <a:pt x="416" y="1545"/>
                    <a:pt x="588" y="1652"/>
                    <a:pt x="778" y="1693"/>
                  </a:cubicBezTo>
                  <a:cubicBezTo>
                    <a:pt x="779" y="1694"/>
                    <a:pt x="781" y="1694"/>
                    <a:pt x="782" y="1694"/>
                  </a:cubicBezTo>
                  <a:cubicBezTo>
                    <a:pt x="792" y="1694"/>
                    <a:pt x="802" y="1687"/>
                    <a:pt x="804" y="1677"/>
                  </a:cubicBezTo>
                  <a:cubicBezTo>
                    <a:pt x="806" y="1665"/>
                    <a:pt x="799" y="1653"/>
                    <a:pt x="787" y="1651"/>
                  </a:cubicBezTo>
                  <a:close/>
                  <a:moveTo>
                    <a:pt x="1473" y="848"/>
                  </a:moveTo>
                  <a:cubicBezTo>
                    <a:pt x="1473" y="1129"/>
                    <a:pt x="1246" y="1356"/>
                    <a:pt x="965" y="1356"/>
                  </a:cubicBezTo>
                  <a:cubicBezTo>
                    <a:pt x="684" y="1356"/>
                    <a:pt x="457" y="1129"/>
                    <a:pt x="457" y="848"/>
                  </a:cubicBezTo>
                  <a:cubicBezTo>
                    <a:pt x="457" y="567"/>
                    <a:pt x="684" y="340"/>
                    <a:pt x="965" y="340"/>
                  </a:cubicBezTo>
                  <a:cubicBezTo>
                    <a:pt x="1246" y="340"/>
                    <a:pt x="1473" y="567"/>
                    <a:pt x="1473" y="848"/>
                  </a:cubicBezTo>
                  <a:close/>
                  <a:moveTo>
                    <a:pt x="1290" y="639"/>
                  </a:moveTo>
                  <a:cubicBezTo>
                    <a:pt x="1281" y="631"/>
                    <a:pt x="1267" y="631"/>
                    <a:pt x="1259" y="640"/>
                  </a:cubicBezTo>
                  <a:cubicBezTo>
                    <a:pt x="921" y="988"/>
                    <a:pt x="921" y="988"/>
                    <a:pt x="921" y="988"/>
                  </a:cubicBezTo>
                  <a:cubicBezTo>
                    <a:pt x="735" y="819"/>
                    <a:pt x="735" y="819"/>
                    <a:pt x="735" y="819"/>
                  </a:cubicBezTo>
                  <a:cubicBezTo>
                    <a:pt x="726" y="810"/>
                    <a:pt x="712" y="811"/>
                    <a:pt x="704" y="820"/>
                  </a:cubicBezTo>
                  <a:cubicBezTo>
                    <a:pt x="696" y="829"/>
                    <a:pt x="696" y="843"/>
                    <a:pt x="705" y="851"/>
                  </a:cubicBezTo>
                  <a:cubicBezTo>
                    <a:pt x="907" y="1035"/>
                    <a:pt x="907" y="1035"/>
                    <a:pt x="907" y="1035"/>
                  </a:cubicBezTo>
                  <a:cubicBezTo>
                    <a:pt x="911" y="1039"/>
                    <a:pt x="916" y="1041"/>
                    <a:pt x="922" y="1041"/>
                  </a:cubicBezTo>
                  <a:cubicBezTo>
                    <a:pt x="927" y="1041"/>
                    <a:pt x="933" y="1039"/>
                    <a:pt x="937" y="1034"/>
                  </a:cubicBezTo>
                  <a:cubicBezTo>
                    <a:pt x="1290" y="671"/>
                    <a:pt x="1290" y="671"/>
                    <a:pt x="1290" y="671"/>
                  </a:cubicBezTo>
                  <a:cubicBezTo>
                    <a:pt x="1299" y="662"/>
                    <a:pt x="1299" y="648"/>
                    <a:pt x="1290" y="63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198" name="Group 197"/>
          <p:cNvGrpSpPr>
            <a:grpSpLocks noChangeAspect="1"/>
          </p:cNvGrpSpPr>
          <p:nvPr/>
        </p:nvGrpSpPr>
        <p:grpSpPr>
          <a:xfrm>
            <a:off x="447981" y="3698335"/>
            <a:ext cx="544149" cy="544149"/>
            <a:chOff x="5273675" y="2606675"/>
            <a:chExt cx="1644650" cy="1644650"/>
          </a:xfrm>
        </p:grpSpPr>
        <p:sp>
          <p:nvSpPr>
            <p:cNvPr id="199" name="AutoShape 3"/>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nvGrpSpPr>
            <p:cNvPr id="200" name="Group 199"/>
            <p:cNvGrpSpPr/>
            <p:nvPr/>
          </p:nvGrpSpPr>
          <p:grpSpPr>
            <a:xfrm>
              <a:off x="5646738" y="2776538"/>
              <a:ext cx="898525" cy="1304925"/>
              <a:chOff x="5646738" y="2776538"/>
              <a:chExt cx="898525" cy="1304925"/>
            </a:xfrm>
          </p:grpSpPr>
          <p:sp>
            <p:nvSpPr>
              <p:cNvPr id="201" name="Freeform 200"/>
              <p:cNvSpPr>
                <a:spLocks/>
              </p:cNvSpPr>
              <p:nvPr/>
            </p:nvSpPr>
            <p:spPr bwMode="auto">
              <a:xfrm>
                <a:off x="5646738" y="2890838"/>
                <a:ext cx="898525" cy="1190625"/>
              </a:xfrm>
              <a:custGeom>
                <a:avLst/>
                <a:gdLst>
                  <a:gd name="connsiteX0" fmla="*/ 311196 w 898525"/>
                  <a:gd name="connsiteY0" fmla="*/ 816042 h 1190625"/>
                  <a:gd name="connsiteX1" fmla="*/ 333306 w 898525"/>
                  <a:gd name="connsiteY1" fmla="*/ 816042 h 1190625"/>
                  <a:gd name="connsiteX2" fmla="*/ 333306 w 898525"/>
                  <a:gd name="connsiteY2" fmla="*/ 838143 h 1190625"/>
                  <a:gd name="connsiteX3" fmla="*/ 302637 w 898525"/>
                  <a:gd name="connsiteY3" fmla="*/ 868800 h 1190625"/>
                  <a:gd name="connsiteX4" fmla="*/ 271255 w 898525"/>
                  <a:gd name="connsiteY4" fmla="*/ 900170 h 1190625"/>
                  <a:gd name="connsiteX5" fmla="*/ 247006 w 898525"/>
                  <a:gd name="connsiteY5" fmla="*/ 924410 h 1190625"/>
                  <a:gd name="connsiteX6" fmla="*/ 236307 w 898525"/>
                  <a:gd name="connsiteY6" fmla="*/ 928688 h 1190625"/>
                  <a:gd name="connsiteX7" fmla="*/ 224896 w 898525"/>
                  <a:gd name="connsiteY7" fmla="*/ 924410 h 1190625"/>
                  <a:gd name="connsiteX8" fmla="*/ 197793 w 898525"/>
                  <a:gd name="connsiteY8" fmla="*/ 896605 h 1190625"/>
                  <a:gd name="connsiteX9" fmla="*/ 197793 w 898525"/>
                  <a:gd name="connsiteY9" fmla="*/ 874504 h 1190625"/>
                  <a:gd name="connsiteX10" fmla="*/ 219903 w 898525"/>
                  <a:gd name="connsiteY10" fmla="*/ 874504 h 1190625"/>
                  <a:gd name="connsiteX11" fmla="*/ 236307 w 898525"/>
                  <a:gd name="connsiteY11" fmla="*/ 890902 h 1190625"/>
                  <a:gd name="connsiteX12" fmla="*/ 269829 w 898525"/>
                  <a:gd name="connsiteY12" fmla="*/ 857393 h 1190625"/>
                  <a:gd name="connsiteX13" fmla="*/ 297645 w 898525"/>
                  <a:gd name="connsiteY13" fmla="*/ 829588 h 1190625"/>
                  <a:gd name="connsiteX14" fmla="*/ 311196 w 898525"/>
                  <a:gd name="connsiteY14" fmla="*/ 816042 h 1190625"/>
                  <a:gd name="connsiteX15" fmla="*/ 311196 w 898525"/>
                  <a:gd name="connsiteY15" fmla="*/ 539104 h 1190625"/>
                  <a:gd name="connsiteX16" fmla="*/ 333306 w 898525"/>
                  <a:gd name="connsiteY16" fmla="*/ 539104 h 1190625"/>
                  <a:gd name="connsiteX17" fmla="*/ 333306 w 898525"/>
                  <a:gd name="connsiteY17" fmla="*/ 561918 h 1190625"/>
                  <a:gd name="connsiteX18" fmla="*/ 302637 w 898525"/>
                  <a:gd name="connsiteY18" fmla="*/ 592575 h 1190625"/>
                  <a:gd name="connsiteX19" fmla="*/ 271255 w 898525"/>
                  <a:gd name="connsiteY19" fmla="*/ 623945 h 1190625"/>
                  <a:gd name="connsiteX20" fmla="*/ 247006 w 898525"/>
                  <a:gd name="connsiteY20" fmla="*/ 647472 h 1190625"/>
                  <a:gd name="connsiteX21" fmla="*/ 236307 w 898525"/>
                  <a:gd name="connsiteY21" fmla="*/ 652463 h 1190625"/>
                  <a:gd name="connsiteX22" fmla="*/ 224896 w 898525"/>
                  <a:gd name="connsiteY22" fmla="*/ 647472 h 1190625"/>
                  <a:gd name="connsiteX23" fmla="*/ 197793 w 898525"/>
                  <a:gd name="connsiteY23" fmla="*/ 620380 h 1190625"/>
                  <a:gd name="connsiteX24" fmla="*/ 197793 w 898525"/>
                  <a:gd name="connsiteY24" fmla="*/ 598279 h 1190625"/>
                  <a:gd name="connsiteX25" fmla="*/ 219903 w 898525"/>
                  <a:gd name="connsiteY25" fmla="*/ 598279 h 1190625"/>
                  <a:gd name="connsiteX26" fmla="*/ 236307 w 898525"/>
                  <a:gd name="connsiteY26" fmla="*/ 614677 h 1190625"/>
                  <a:gd name="connsiteX27" fmla="*/ 269829 w 898525"/>
                  <a:gd name="connsiteY27" fmla="*/ 581168 h 1190625"/>
                  <a:gd name="connsiteX28" fmla="*/ 297645 w 898525"/>
                  <a:gd name="connsiteY28" fmla="*/ 553363 h 1190625"/>
                  <a:gd name="connsiteX29" fmla="*/ 311196 w 898525"/>
                  <a:gd name="connsiteY29" fmla="*/ 539104 h 1190625"/>
                  <a:gd name="connsiteX30" fmla="*/ 311196 w 898525"/>
                  <a:gd name="connsiteY30" fmla="*/ 257242 h 1190625"/>
                  <a:gd name="connsiteX31" fmla="*/ 333306 w 898525"/>
                  <a:gd name="connsiteY31" fmla="*/ 257242 h 1190625"/>
                  <a:gd name="connsiteX32" fmla="*/ 333306 w 898525"/>
                  <a:gd name="connsiteY32" fmla="*/ 279343 h 1190625"/>
                  <a:gd name="connsiteX33" fmla="*/ 302637 w 898525"/>
                  <a:gd name="connsiteY33" fmla="*/ 310000 h 1190625"/>
                  <a:gd name="connsiteX34" fmla="*/ 271255 w 898525"/>
                  <a:gd name="connsiteY34" fmla="*/ 341370 h 1190625"/>
                  <a:gd name="connsiteX35" fmla="*/ 247006 w 898525"/>
                  <a:gd name="connsiteY35" fmla="*/ 365610 h 1190625"/>
                  <a:gd name="connsiteX36" fmla="*/ 236307 w 898525"/>
                  <a:gd name="connsiteY36" fmla="*/ 369888 h 1190625"/>
                  <a:gd name="connsiteX37" fmla="*/ 224896 w 898525"/>
                  <a:gd name="connsiteY37" fmla="*/ 365610 h 1190625"/>
                  <a:gd name="connsiteX38" fmla="*/ 197793 w 898525"/>
                  <a:gd name="connsiteY38" fmla="*/ 338518 h 1190625"/>
                  <a:gd name="connsiteX39" fmla="*/ 197793 w 898525"/>
                  <a:gd name="connsiteY39" fmla="*/ 316417 h 1190625"/>
                  <a:gd name="connsiteX40" fmla="*/ 219903 w 898525"/>
                  <a:gd name="connsiteY40" fmla="*/ 316417 h 1190625"/>
                  <a:gd name="connsiteX41" fmla="*/ 236307 w 898525"/>
                  <a:gd name="connsiteY41" fmla="*/ 332102 h 1190625"/>
                  <a:gd name="connsiteX42" fmla="*/ 269829 w 898525"/>
                  <a:gd name="connsiteY42" fmla="*/ 298593 h 1190625"/>
                  <a:gd name="connsiteX43" fmla="*/ 297645 w 898525"/>
                  <a:gd name="connsiteY43" fmla="*/ 271501 h 1190625"/>
                  <a:gd name="connsiteX44" fmla="*/ 311196 w 898525"/>
                  <a:gd name="connsiteY44" fmla="*/ 257242 h 1190625"/>
                  <a:gd name="connsiteX45" fmla="*/ 15714 w 898525"/>
                  <a:gd name="connsiteY45" fmla="*/ 0 h 1190625"/>
                  <a:gd name="connsiteX46" fmla="*/ 272843 w 898525"/>
                  <a:gd name="connsiteY46" fmla="*/ 0 h 1190625"/>
                  <a:gd name="connsiteX47" fmla="*/ 272843 w 898525"/>
                  <a:gd name="connsiteY47" fmla="*/ 31370 h 1190625"/>
                  <a:gd name="connsiteX48" fmla="*/ 31427 w 898525"/>
                  <a:gd name="connsiteY48" fmla="*/ 31370 h 1190625"/>
                  <a:gd name="connsiteX49" fmla="*/ 31427 w 898525"/>
                  <a:gd name="connsiteY49" fmla="*/ 1159255 h 1190625"/>
                  <a:gd name="connsiteX50" fmla="*/ 867098 w 898525"/>
                  <a:gd name="connsiteY50" fmla="*/ 1159255 h 1190625"/>
                  <a:gd name="connsiteX51" fmla="*/ 867098 w 898525"/>
                  <a:gd name="connsiteY51" fmla="*/ 31370 h 1190625"/>
                  <a:gd name="connsiteX52" fmla="*/ 625682 w 898525"/>
                  <a:gd name="connsiteY52" fmla="*/ 31370 h 1190625"/>
                  <a:gd name="connsiteX53" fmla="*/ 625682 w 898525"/>
                  <a:gd name="connsiteY53" fmla="*/ 0 h 1190625"/>
                  <a:gd name="connsiteX54" fmla="*/ 882812 w 898525"/>
                  <a:gd name="connsiteY54" fmla="*/ 0 h 1190625"/>
                  <a:gd name="connsiteX55" fmla="*/ 898525 w 898525"/>
                  <a:gd name="connsiteY55" fmla="*/ 15685 h 1190625"/>
                  <a:gd name="connsiteX56" fmla="*/ 898525 w 898525"/>
                  <a:gd name="connsiteY56" fmla="*/ 1174940 h 1190625"/>
                  <a:gd name="connsiteX57" fmla="*/ 882812 w 898525"/>
                  <a:gd name="connsiteY57" fmla="*/ 1190625 h 1190625"/>
                  <a:gd name="connsiteX58" fmla="*/ 15714 w 898525"/>
                  <a:gd name="connsiteY58" fmla="*/ 1190625 h 1190625"/>
                  <a:gd name="connsiteX59" fmla="*/ 0 w 898525"/>
                  <a:gd name="connsiteY59" fmla="*/ 1174940 h 1190625"/>
                  <a:gd name="connsiteX60" fmla="*/ 0 w 898525"/>
                  <a:gd name="connsiteY60" fmla="*/ 15685 h 1190625"/>
                  <a:gd name="connsiteX61" fmla="*/ 15714 w 898525"/>
                  <a:gd name="connsiteY61" fmla="*/ 0 h 119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898525" h="1190625">
                    <a:moveTo>
                      <a:pt x="311196" y="816042"/>
                    </a:moveTo>
                    <a:cubicBezTo>
                      <a:pt x="317615" y="809625"/>
                      <a:pt x="327600" y="809625"/>
                      <a:pt x="333306" y="816042"/>
                    </a:cubicBezTo>
                    <a:cubicBezTo>
                      <a:pt x="339725" y="821745"/>
                      <a:pt x="339725" y="831727"/>
                      <a:pt x="333306" y="838143"/>
                    </a:cubicBezTo>
                    <a:cubicBezTo>
                      <a:pt x="333306" y="838143"/>
                      <a:pt x="333306" y="838143"/>
                      <a:pt x="302637" y="868800"/>
                    </a:cubicBezTo>
                    <a:cubicBezTo>
                      <a:pt x="302637" y="868800"/>
                      <a:pt x="302637" y="868800"/>
                      <a:pt x="271255" y="900170"/>
                    </a:cubicBezTo>
                    <a:cubicBezTo>
                      <a:pt x="271255" y="900170"/>
                      <a:pt x="271255" y="900170"/>
                      <a:pt x="247006" y="924410"/>
                    </a:cubicBezTo>
                    <a:cubicBezTo>
                      <a:pt x="244153" y="927262"/>
                      <a:pt x="240587" y="928688"/>
                      <a:pt x="236307" y="928688"/>
                    </a:cubicBezTo>
                    <a:cubicBezTo>
                      <a:pt x="232028" y="928688"/>
                      <a:pt x="228462" y="927262"/>
                      <a:pt x="224896" y="924410"/>
                    </a:cubicBezTo>
                    <a:cubicBezTo>
                      <a:pt x="224896" y="924410"/>
                      <a:pt x="224896" y="924410"/>
                      <a:pt x="197793" y="896605"/>
                    </a:cubicBezTo>
                    <a:cubicBezTo>
                      <a:pt x="192087" y="890902"/>
                      <a:pt x="192087" y="880920"/>
                      <a:pt x="197793" y="874504"/>
                    </a:cubicBezTo>
                    <a:cubicBezTo>
                      <a:pt x="204212" y="868800"/>
                      <a:pt x="214197" y="868800"/>
                      <a:pt x="219903" y="874504"/>
                    </a:cubicBezTo>
                    <a:cubicBezTo>
                      <a:pt x="219903" y="874504"/>
                      <a:pt x="219903" y="874504"/>
                      <a:pt x="236307" y="890902"/>
                    </a:cubicBezTo>
                    <a:cubicBezTo>
                      <a:pt x="236307" y="890902"/>
                      <a:pt x="236307" y="890902"/>
                      <a:pt x="269829" y="857393"/>
                    </a:cubicBezTo>
                    <a:cubicBezTo>
                      <a:pt x="269829" y="857393"/>
                      <a:pt x="269829" y="857393"/>
                      <a:pt x="297645" y="829588"/>
                    </a:cubicBezTo>
                    <a:cubicBezTo>
                      <a:pt x="297645" y="829588"/>
                      <a:pt x="297645" y="829588"/>
                      <a:pt x="311196" y="816042"/>
                    </a:cubicBezTo>
                    <a:close/>
                    <a:moveTo>
                      <a:pt x="311196" y="539104"/>
                    </a:moveTo>
                    <a:cubicBezTo>
                      <a:pt x="317615" y="533400"/>
                      <a:pt x="327600" y="533400"/>
                      <a:pt x="333306" y="539104"/>
                    </a:cubicBezTo>
                    <a:cubicBezTo>
                      <a:pt x="339725" y="545520"/>
                      <a:pt x="339725" y="555502"/>
                      <a:pt x="333306" y="561918"/>
                    </a:cubicBezTo>
                    <a:cubicBezTo>
                      <a:pt x="333306" y="561918"/>
                      <a:pt x="333306" y="561918"/>
                      <a:pt x="302637" y="592575"/>
                    </a:cubicBezTo>
                    <a:cubicBezTo>
                      <a:pt x="302637" y="592575"/>
                      <a:pt x="302637" y="592575"/>
                      <a:pt x="271255" y="623945"/>
                    </a:cubicBezTo>
                    <a:cubicBezTo>
                      <a:pt x="271255" y="623945"/>
                      <a:pt x="271255" y="623945"/>
                      <a:pt x="247006" y="647472"/>
                    </a:cubicBezTo>
                    <a:cubicBezTo>
                      <a:pt x="244153" y="651037"/>
                      <a:pt x="240587" y="652463"/>
                      <a:pt x="236307" y="652463"/>
                    </a:cubicBezTo>
                    <a:cubicBezTo>
                      <a:pt x="232028" y="652463"/>
                      <a:pt x="228462" y="651037"/>
                      <a:pt x="224896" y="647472"/>
                    </a:cubicBezTo>
                    <a:cubicBezTo>
                      <a:pt x="224896" y="647472"/>
                      <a:pt x="224896" y="647472"/>
                      <a:pt x="197793" y="620380"/>
                    </a:cubicBezTo>
                    <a:cubicBezTo>
                      <a:pt x="192087" y="614677"/>
                      <a:pt x="192087" y="604695"/>
                      <a:pt x="197793" y="598279"/>
                    </a:cubicBezTo>
                    <a:cubicBezTo>
                      <a:pt x="204212" y="592575"/>
                      <a:pt x="214197" y="592575"/>
                      <a:pt x="219903" y="598279"/>
                    </a:cubicBezTo>
                    <a:cubicBezTo>
                      <a:pt x="219903" y="598279"/>
                      <a:pt x="219903" y="598279"/>
                      <a:pt x="236307" y="614677"/>
                    </a:cubicBezTo>
                    <a:cubicBezTo>
                      <a:pt x="236307" y="614677"/>
                      <a:pt x="236307" y="614677"/>
                      <a:pt x="269829" y="581168"/>
                    </a:cubicBezTo>
                    <a:cubicBezTo>
                      <a:pt x="269829" y="581168"/>
                      <a:pt x="269829" y="581168"/>
                      <a:pt x="297645" y="553363"/>
                    </a:cubicBezTo>
                    <a:cubicBezTo>
                      <a:pt x="297645" y="553363"/>
                      <a:pt x="297645" y="553363"/>
                      <a:pt x="311196" y="539104"/>
                    </a:cubicBezTo>
                    <a:close/>
                    <a:moveTo>
                      <a:pt x="311196" y="257242"/>
                    </a:moveTo>
                    <a:cubicBezTo>
                      <a:pt x="317615" y="250825"/>
                      <a:pt x="327600" y="250825"/>
                      <a:pt x="333306" y="257242"/>
                    </a:cubicBezTo>
                    <a:cubicBezTo>
                      <a:pt x="339725" y="263658"/>
                      <a:pt x="339725" y="272927"/>
                      <a:pt x="333306" y="279343"/>
                    </a:cubicBezTo>
                    <a:cubicBezTo>
                      <a:pt x="333306" y="279343"/>
                      <a:pt x="333306" y="279343"/>
                      <a:pt x="302637" y="310000"/>
                    </a:cubicBezTo>
                    <a:cubicBezTo>
                      <a:pt x="302637" y="310000"/>
                      <a:pt x="302637" y="310000"/>
                      <a:pt x="271255" y="341370"/>
                    </a:cubicBezTo>
                    <a:cubicBezTo>
                      <a:pt x="271255" y="341370"/>
                      <a:pt x="271255" y="341370"/>
                      <a:pt x="247006" y="365610"/>
                    </a:cubicBezTo>
                    <a:cubicBezTo>
                      <a:pt x="244153" y="368462"/>
                      <a:pt x="240587" y="369888"/>
                      <a:pt x="236307" y="369888"/>
                    </a:cubicBezTo>
                    <a:cubicBezTo>
                      <a:pt x="232028" y="369888"/>
                      <a:pt x="228462" y="368462"/>
                      <a:pt x="224896" y="365610"/>
                    </a:cubicBezTo>
                    <a:cubicBezTo>
                      <a:pt x="224896" y="365610"/>
                      <a:pt x="224896" y="365610"/>
                      <a:pt x="197793" y="338518"/>
                    </a:cubicBezTo>
                    <a:cubicBezTo>
                      <a:pt x="192087" y="332102"/>
                      <a:pt x="192087" y="322120"/>
                      <a:pt x="197793" y="316417"/>
                    </a:cubicBezTo>
                    <a:cubicBezTo>
                      <a:pt x="204212" y="310000"/>
                      <a:pt x="214197" y="310000"/>
                      <a:pt x="219903" y="316417"/>
                    </a:cubicBezTo>
                    <a:cubicBezTo>
                      <a:pt x="219903" y="316417"/>
                      <a:pt x="219903" y="316417"/>
                      <a:pt x="236307" y="332102"/>
                    </a:cubicBezTo>
                    <a:cubicBezTo>
                      <a:pt x="236307" y="332102"/>
                      <a:pt x="236307" y="332102"/>
                      <a:pt x="269829" y="298593"/>
                    </a:cubicBezTo>
                    <a:cubicBezTo>
                      <a:pt x="269829" y="298593"/>
                      <a:pt x="269829" y="298593"/>
                      <a:pt x="297645" y="271501"/>
                    </a:cubicBezTo>
                    <a:cubicBezTo>
                      <a:pt x="297645" y="271501"/>
                      <a:pt x="297645" y="271501"/>
                      <a:pt x="311196" y="257242"/>
                    </a:cubicBezTo>
                    <a:close/>
                    <a:moveTo>
                      <a:pt x="15714" y="0"/>
                    </a:moveTo>
                    <a:cubicBezTo>
                      <a:pt x="15714" y="0"/>
                      <a:pt x="15714" y="0"/>
                      <a:pt x="272843" y="0"/>
                    </a:cubicBezTo>
                    <a:cubicBezTo>
                      <a:pt x="272843" y="0"/>
                      <a:pt x="272843" y="0"/>
                      <a:pt x="272843" y="31370"/>
                    </a:cubicBezTo>
                    <a:cubicBezTo>
                      <a:pt x="272843" y="31370"/>
                      <a:pt x="272843" y="31370"/>
                      <a:pt x="31427" y="31370"/>
                    </a:cubicBezTo>
                    <a:cubicBezTo>
                      <a:pt x="31427" y="31370"/>
                      <a:pt x="31427" y="31370"/>
                      <a:pt x="31427" y="1159255"/>
                    </a:cubicBezTo>
                    <a:cubicBezTo>
                      <a:pt x="31427" y="1159255"/>
                      <a:pt x="31427" y="1159255"/>
                      <a:pt x="867098" y="1159255"/>
                    </a:cubicBezTo>
                    <a:cubicBezTo>
                      <a:pt x="867098" y="1159255"/>
                      <a:pt x="867098" y="1159255"/>
                      <a:pt x="867098" y="31370"/>
                    </a:cubicBezTo>
                    <a:cubicBezTo>
                      <a:pt x="867098" y="31370"/>
                      <a:pt x="867098" y="31370"/>
                      <a:pt x="625682" y="31370"/>
                    </a:cubicBezTo>
                    <a:cubicBezTo>
                      <a:pt x="625682" y="31370"/>
                      <a:pt x="625682" y="31370"/>
                      <a:pt x="625682" y="0"/>
                    </a:cubicBezTo>
                    <a:cubicBezTo>
                      <a:pt x="625682" y="0"/>
                      <a:pt x="625682" y="0"/>
                      <a:pt x="882812" y="0"/>
                    </a:cubicBezTo>
                    <a:cubicBezTo>
                      <a:pt x="892097" y="0"/>
                      <a:pt x="898525" y="7130"/>
                      <a:pt x="898525" y="15685"/>
                    </a:cubicBezTo>
                    <a:cubicBezTo>
                      <a:pt x="898525" y="15685"/>
                      <a:pt x="898525" y="15685"/>
                      <a:pt x="898525" y="1174940"/>
                    </a:cubicBezTo>
                    <a:cubicBezTo>
                      <a:pt x="898525" y="1184209"/>
                      <a:pt x="892097" y="1190625"/>
                      <a:pt x="882812" y="1190625"/>
                    </a:cubicBezTo>
                    <a:cubicBezTo>
                      <a:pt x="882812" y="1190625"/>
                      <a:pt x="882812" y="1190625"/>
                      <a:pt x="15714" y="1190625"/>
                    </a:cubicBezTo>
                    <a:cubicBezTo>
                      <a:pt x="6428" y="1190625"/>
                      <a:pt x="0" y="1184209"/>
                      <a:pt x="0" y="1174940"/>
                    </a:cubicBezTo>
                    <a:cubicBezTo>
                      <a:pt x="0" y="1174940"/>
                      <a:pt x="0" y="1174940"/>
                      <a:pt x="0" y="15685"/>
                    </a:cubicBezTo>
                    <a:cubicBezTo>
                      <a:pt x="0" y="7130"/>
                      <a:pt x="6428" y="0"/>
                      <a:pt x="1571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en-US" sz="1050"/>
              </a:p>
            </p:txBody>
          </p:sp>
          <p:sp>
            <p:nvSpPr>
              <p:cNvPr id="202" name="Freeform 201"/>
              <p:cNvSpPr>
                <a:spLocks/>
              </p:cNvSpPr>
              <p:nvPr/>
            </p:nvSpPr>
            <p:spPr bwMode="auto">
              <a:xfrm>
                <a:off x="5795963" y="2776538"/>
                <a:ext cx="600075" cy="1093787"/>
              </a:xfrm>
              <a:custGeom>
                <a:avLst/>
                <a:gdLst>
                  <a:gd name="connsiteX0" fmla="*/ 296727 w 600075"/>
                  <a:gd name="connsiteY0" fmla="*/ 1044575 h 1093787"/>
                  <a:gd name="connsiteX1" fmla="*/ 584335 w 600075"/>
                  <a:gd name="connsiteY1" fmla="*/ 1044575 h 1093787"/>
                  <a:gd name="connsiteX2" fmla="*/ 600075 w 600075"/>
                  <a:gd name="connsiteY2" fmla="*/ 1060450 h 1093787"/>
                  <a:gd name="connsiteX3" fmla="*/ 584335 w 600075"/>
                  <a:gd name="connsiteY3" fmla="*/ 1076325 h 1093787"/>
                  <a:gd name="connsiteX4" fmla="*/ 296727 w 600075"/>
                  <a:gd name="connsiteY4" fmla="*/ 1076325 h 1093787"/>
                  <a:gd name="connsiteX5" fmla="*/ 280987 w 600075"/>
                  <a:gd name="connsiteY5" fmla="*/ 1060450 h 1093787"/>
                  <a:gd name="connsiteX6" fmla="*/ 296727 w 600075"/>
                  <a:gd name="connsiteY6" fmla="*/ 1044575 h 1093787"/>
                  <a:gd name="connsiteX7" fmla="*/ 296727 w 600075"/>
                  <a:gd name="connsiteY7" fmla="*/ 958850 h 1093787"/>
                  <a:gd name="connsiteX8" fmla="*/ 584335 w 600075"/>
                  <a:gd name="connsiteY8" fmla="*/ 958850 h 1093787"/>
                  <a:gd name="connsiteX9" fmla="*/ 600075 w 600075"/>
                  <a:gd name="connsiteY9" fmla="*/ 974725 h 1093787"/>
                  <a:gd name="connsiteX10" fmla="*/ 584335 w 600075"/>
                  <a:gd name="connsiteY10" fmla="*/ 990600 h 1093787"/>
                  <a:gd name="connsiteX11" fmla="*/ 296727 w 600075"/>
                  <a:gd name="connsiteY11" fmla="*/ 990600 h 1093787"/>
                  <a:gd name="connsiteX12" fmla="*/ 280987 w 600075"/>
                  <a:gd name="connsiteY12" fmla="*/ 974725 h 1093787"/>
                  <a:gd name="connsiteX13" fmla="*/ 296727 w 600075"/>
                  <a:gd name="connsiteY13" fmla="*/ 958850 h 1093787"/>
                  <a:gd name="connsiteX14" fmla="*/ 15667 w 600075"/>
                  <a:gd name="connsiteY14" fmla="*/ 941387 h 1093787"/>
                  <a:gd name="connsiteX15" fmla="*/ 107534 w 600075"/>
                  <a:gd name="connsiteY15" fmla="*/ 941387 h 1093787"/>
                  <a:gd name="connsiteX16" fmla="*/ 76200 w 600075"/>
                  <a:gd name="connsiteY16" fmla="*/ 972722 h 1093787"/>
                  <a:gd name="connsiteX17" fmla="*/ 31334 w 600075"/>
                  <a:gd name="connsiteY17" fmla="*/ 972722 h 1093787"/>
                  <a:gd name="connsiteX18" fmla="*/ 31334 w 600075"/>
                  <a:gd name="connsiteY18" fmla="*/ 1062453 h 1093787"/>
                  <a:gd name="connsiteX19" fmla="*/ 121065 w 600075"/>
                  <a:gd name="connsiteY19" fmla="*/ 1062453 h 1093787"/>
                  <a:gd name="connsiteX20" fmla="*/ 121065 w 600075"/>
                  <a:gd name="connsiteY20" fmla="*/ 1058892 h 1093787"/>
                  <a:gd name="connsiteX21" fmla="*/ 152400 w 600075"/>
                  <a:gd name="connsiteY21" fmla="*/ 1027557 h 1093787"/>
                  <a:gd name="connsiteX22" fmla="*/ 152400 w 600075"/>
                  <a:gd name="connsiteY22" fmla="*/ 1078120 h 1093787"/>
                  <a:gd name="connsiteX23" fmla="*/ 136732 w 600075"/>
                  <a:gd name="connsiteY23" fmla="*/ 1093787 h 1093787"/>
                  <a:gd name="connsiteX24" fmla="*/ 15667 w 600075"/>
                  <a:gd name="connsiteY24" fmla="*/ 1093787 h 1093787"/>
                  <a:gd name="connsiteX25" fmla="*/ 0 w 600075"/>
                  <a:gd name="connsiteY25" fmla="*/ 1078120 h 1093787"/>
                  <a:gd name="connsiteX26" fmla="*/ 0 w 600075"/>
                  <a:gd name="connsiteY26" fmla="*/ 957054 h 1093787"/>
                  <a:gd name="connsiteX27" fmla="*/ 15667 w 600075"/>
                  <a:gd name="connsiteY27" fmla="*/ 941387 h 1093787"/>
                  <a:gd name="connsiteX28" fmla="*/ 296727 w 600075"/>
                  <a:gd name="connsiteY28" fmla="*/ 766762 h 1093787"/>
                  <a:gd name="connsiteX29" fmla="*/ 584335 w 600075"/>
                  <a:gd name="connsiteY29" fmla="*/ 766762 h 1093787"/>
                  <a:gd name="connsiteX30" fmla="*/ 600075 w 600075"/>
                  <a:gd name="connsiteY30" fmla="*/ 782637 h 1093787"/>
                  <a:gd name="connsiteX31" fmla="*/ 584335 w 600075"/>
                  <a:gd name="connsiteY31" fmla="*/ 798512 h 1093787"/>
                  <a:gd name="connsiteX32" fmla="*/ 296727 w 600075"/>
                  <a:gd name="connsiteY32" fmla="*/ 798512 h 1093787"/>
                  <a:gd name="connsiteX33" fmla="*/ 280987 w 600075"/>
                  <a:gd name="connsiteY33" fmla="*/ 782637 h 1093787"/>
                  <a:gd name="connsiteX34" fmla="*/ 296727 w 600075"/>
                  <a:gd name="connsiteY34" fmla="*/ 766762 h 1093787"/>
                  <a:gd name="connsiteX35" fmla="*/ 296727 w 600075"/>
                  <a:gd name="connsiteY35" fmla="*/ 681037 h 1093787"/>
                  <a:gd name="connsiteX36" fmla="*/ 584335 w 600075"/>
                  <a:gd name="connsiteY36" fmla="*/ 681037 h 1093787"/>
                  <a:gd name="connsiteX37" fmla="*/ 600075 w 600075"/>
                  <a:gd name="connsiteY37" fmla="*/ 696912 h 1093787"/>
                  <a:gd name="connsiteX38" fmla="*/ 584335 w 600075"/>
                  <a:gd name="connsiteY38" fmla="*/ 712787 h 1093787"/>
                  <a:gd name="connsiteX39" fmla="*/ 296727 w 600075"/>
                  <a:gd name="connsiteY39" fmla="*/ 712787 h 1093787"/>
                  <a:gd name="connsiteX40" fmla="*/ 280987 w 600075"/>
                  <a:gd name="connsiteY40" fmla="*/ 696912 h 1093787"/>
                  <a:gd name="connsiteX41" fmla="*/ 296727 w 600075"/>
                  <a:gd name="connsiteY41" fmla="*/ 681037 h 1093787"/>
                  <a:gd name="connsiteX42" fmla="*/ 15667 w 600075"/>
                  <a:gd name="connsiteY42" fmla="*/ 663575 h 1093787"/>
                  <a:gd name="connsiteX43" fmla="*/ 107534 w 600075"/>
                  <a:gd name="connsiteY43" fmla="*/ 663575 h 1093787"/>
                  <a:gd name="connsiteX44" fmla="*/ 76200 w 600075"/>
                  <a:gd name="connsiteY44" fmla="*/ 694910 h 1093787"/>
                  <a:gd name="connsiteX45" fmla="*/ 31334 w 600075"/>
                  <a:gd name="connsiteY45" fmla="*/ 694910 h 1093787"/>
                  <a:gd name="connsiteX46" fmla="*/ 31334 w 600075"/>
                  <a:gd name="connsiteY46" fmla="*/ 784641 h 1093787"/>
                  <a:gd name="connsiteX47" fmla="*/ 121065 w 600075"/>
                  <a:gd name="connsiteY47" fmla="*/ 784641 h 1093787"/>
                  <a:gd name="connsiteX48" fmla="*/ 121065 w 600075"/>
                  <a:gd name="connsiteY48" fmla="*/ 781080 h 1093787"/>
                  <a:gd name="connsiteX49" fmla="*/ 152400 w 600075"/>
                  <a:gd name="connsiteY49" fmla="*/ 749745 h 1093787"/>
                  <a:gd name="connsiteX50" fmla="*/ 152400 w 600075"/>
                  <a:gd name="connsiteY50" fmla="*/ 800308 h 1093787"/>
                  <a:gd name="connsiteX51" fmla="*/ 136732 w 600075"/>
                  <a:gd name="connsiteY51" fmla="*/ 815975 h 1093787"/>
                  <a:gd name="connsiteX52" fmla="*/ 15667 w 600075"/>
                  <a:gd name="connsiteY52" fmla="*/ 815975 h 1093787"/>
                  <a:gd name="connsiteX53" fmla="*/ 0 w 600075"/>
                  <a:gd name="connsiteY53" fmla="*/ 800308 h 1093787"/>
                  <a:gd name="connsiteX54" fmla="*/ 0 w 600075"/>
                  <a:gd name="connsiteY54" fmla="*/ 679242 h 1093787"/>
                  <a:gd name="connsiteX55" fmla="*/ 15667 w 600075"/>
                  <a:gd name="connsiteY55" fmla="*/ 663575 h 1093787"/>
                  <a:gd name="connsiteX56" fmla="*/ 296727 w 600075"/>
                  <a:gd name="connsiteY56" fmla="*/ 485775 h 1093787"/>
                  <a:gd name="connsiteX57" fmla="*/ 584335 w 600075"/>
                  <a:gd name="connsiteY57" fmla="*/ 485775 h 1093787"/>
                  <a:gd name="connsiteX58" fmla="*/ 600075 w 600075"/>
                  <a:gd name="connsiteY58" fmla="*/ 501650 h 1093787"/>
                  <a:gd name="connsiteX59" fmla="*/ 584335 w 600075"/>
                  <a:gd name="connsiteY59" fmla="*/ 517525 h 1093787"/>
                  <a:gd name="connsiteX60" fmla="*/ 296727 w 600075"/>
                  <a:gd name="connsiteY60" fmla="*/ 517525 h 1093787"/>
                  <a:gd name="connsiteX61" fmla="*/ 280987 w 600075"/>
                  <a:gd name="connsiteY61" fmla="*/ 501650 h 1093787"/>
                  <a:gd name="connsiteX62" fmla="*/ 296727 w 600075"/>
                  <a:gd name="connsiteY62" fmla="*/ 485775 h 1093787"/>
                  <a:gd name="connsiteX63" fmla="*/ 296727 w 600075"/>
                  <a:gd name="connsiteY63" fmla="*/ 400050 h 1093787"/>
                  <a:gd name="connsiteX64" fmla="*/ 584335 w 600075"/>
                  <a:gd name="connsiteY64" fmla="*/ 400050 h 1093787"/>
                  <a:gd name="connsiteX65" fmla="*/ 600075 w 600075"/>
                  <a:gd name="connsiteY65" fmla="*/ 415925 h 1093787"/>
                  <a:gd name="connsiteX66" fmla="*/ 584335 w 600075"/>
                  <a:gd name="connsiteY66" fmla="*/ 431800 h 1093787"/>
                  <a:gd name="connsiteX67" fmla="*/ 296727 w 600075"/>
                  <a:gd name="connsiteY67" fmla="*/ 431800 h 1093787"/>
                  <a:gd name="connsiteX68" fmla="*/ 280987 w 600075"/>
                  <a:gd name="connsiteY68" fmla="*/ 415925 h 1093787"/>
                  <a:gd name="connsiteX69" fmla="*/ 296727 w 600075"/>
                  <a:gd name="connsiteY69" fmla="*/ 400050 h 1093787"/>
                  <a:gd name="connsiteX70" fmla="*/ 15667 w 600075"/>
                  <a:gd name="connsiteY70" fmla="*/ 382587 h 1093787"/>
                  <a:gd name="connsiteX71" fmla="*/ 107534 w 600075"/>
                  <a:gd name="connsiteY71" fmla="*/ 382587 h 1093787"/>
                  <a:gd name="connsiteX72" fmla="*/ 76200 w 600075"/>
                  <a:gd name="connsiteY72" fmla="*/ 413776 h 1093787"/>
                  <a:gd name="connsiteX73" fmla="*/ 31334 w 600075"/>
                  <a:gd name="connsiteY73" fmla="*/ 413776 h 1093787"/>
                  <a:gd name="connsiteX74" fmla="*/ 31334 w 600075"/>
                  <a:gd name="connsiteY74" fmla="*/ 503798 h 1093787"/>
                  <a:gd name="connsiteX75" fmla="*/ 121065 w 600075"/>
                  <a:gd name="connsiteY75" fmla="*/ 503798 h 1093787"/>
                  <a:gd name="connsiteX76" fmla="*/ 121065 w 600075"/>
                  <a:gd name="connsiteY76" fmla="*/ 499545 h 1093787"/>
                  <a:gd name="connsiteX77" fmla="*/ 152400 w 600075"/>
                  <a:gd name="connsiteY77" fmla="*/ 468356 h 1093787"/>
                  <a:gd name="connsiteX78" fmla="*/ 152400 w 600075"/>
                  <a:gd name="connsiteY78" fmla="*/ 519393 h 1093787"/>
                  <a:gd name="connsiteX79" fmla="*/ 136732 w 600075"/>
                  <a:gd name="connsiteY79" fmla="*/ 534987 h 1093787"/>
                  <a:gd name="connsiteX80" fmla="*/ 15667 w 600075"/>
                  <a:gd name="connsiteY80" fmla="*/ 534987 h 1093787"/>
                  <a:gd name="connsiteX81" fmla="*/ 0 w 600075"/>
                  <a:gd name="connsiteY81" fmla="*/ 519393 h 1093787"/>
                  <a:gd name="connsiteX82" fmla="*/ 0 w 600075"/>
                  <a:gd name="connsiteY82" fmla="*/ 398182 h 1093787"/>
                  <a:gd name="connsiteX83" fmla="*/ 15667 w 600075"/>
                  <a:gd name="connsiteY83" fmla="*/ 382587 h 1093787"/>
                  <a:gd name="connsiteX84" fmla="*/ 301266 w 600075"/>
                  <a:gd name="connsiteY84" fmla="*/ 31750 h 1093787"/>
                  <a:gd name="connsiteX85" fmla="*/ 279758 w 600075"/>
                  <a:gd name="connsiteY85" fmla="*/ 36027 h 1093787"/>
                  <a:gd name="connsiteX86" fmla="*/ 246062 w 600075"/>
                  <a:gd name="connsiteY86" fmla="*/ 66675 h 1093787"/>
                  <a:gd name="connsiteX87" fmla="*/ 357187 w 600075"/>
                  <a:gd name="connsiteY87" fmla="*/ 66675 h 1093787"/>
                  <a:gd name="connsiteX88" fmla="*/ 323491 w 600075"/>
                  <a:gd name="connsiteY88" fmla="*/ 36027 h 1093787"/>
                  <a:gd name="connsiteX89" fmla="*/ 301266 w 600075"/>
                  <a:gd name="connsiteY89" fmla="*/ 31750 h 1093787"/>
                  <a:gd name="connsiteX90" fmla="*/ 300832 w 600075"/>
                  <a:gd name="connsiteY90" fmla="*/ 0 h 1093787"/>
                  <a:gd name="connsiteX91" fmla="*/ 373818 w 600075"/>
                  <a:gd name="connsiteY91" fmla="*/ 35602 h 1093787"/>
                  <a:gd name="connsiteX92" fmla="*/ 390275 w 600075"/>
                  <a:gd name="connsiteY92" fmla="*/ 66220 h 1093787"/>
                  <a:gd name="connsiteX93" fmla="*/ 439648 w 600075"/>
                  <a:gd name="connsiteY93" fmla="*/ 66220 h 1093787"/>
                  <a:gd name="connsiteX94" fmla="*/ 446088 w 600075"/>
                  <a:gd name="connsiteY94" fmla="*/ 73340 h 1093787"/>
                  <a:gd name="connsiteX95" fmla="*/ 446088 w 600075"/>
                  <a:gd name="connsiteY95" fmla="*/ 113927 h 1093787"/>
                  <a:gd name="connsiteX96" fmla="*/ 446088 w 600075"/>
                  <a:gd name="connsiteY96" fmla="*/ 145256 h 1093787"/>
                  <a:gd name="connsiteX97" fmla="*/ 446088 w 600075"/>
                  <a:gd name="connsiteY97" fmla="*/ 178010 h 1093787"/>
                  <a:gd name="connsiteX98" fmla="*/ 431062 w 600075"/>
                  <a:gd name="connsiteY98" fmla="*/ 193675 h 1093787"/>
                  <a:gd name="connsiteX99" fmla="*/ 171317 w 600075"/>
                  <a:gd name="connsiteY99" fmla="*/ 193675 h 1093787"/>
                  <a:gd name="connsiteX100" fmla="*/ 155575 w 600075"/>
                  <a:gd name="connsiteY100" fmla="*/ 178010 h 1093787"/>
                  <a:gd name="connsiteX101" fmla="*/ 155575 w 600075"/>
                  <a:gd name="connsiteY101" fmla="*/ 145256 h 1093787"/>
                  <a:gd name="connsiteX102" fmla="*/ 155575 w 600075"/>
                  <a:gd name="connsiteY102" fmla="*/ 113927 h 1093787"/>
                  <a:gd name="connsiteX103" fmla="*/ 155575 w 600075"/>
                  <a:gd name="connsiteY103" fmla="*/ 73340 h 1093787"/>
                  <a:gd name="connsiteX104" fmla="*/ 162731 w 600075"/>
                  <a:gd name="connsiteY104" fmla="*/ 66220 h 1093787"/>
                  <a:gd name="connsiteX105" fmla="*/ 212104 w 600075"/>
                  <a:gd name="connsiteY105" fmla="*/ 66220 h 1093787"/>
                  <a:gd name="connsiteX106" fmla="*/ 227846 w 600075"/>
                  <a:gd name="connsiteY106" fmla="*/ 35602 h 1093787"/>
                  <a:gd name="connsiteX107" fmla="*/ 300832 w 600075"/>
                  <a:gd name="connsiteY107" fmla="*/ 0 h 109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600075" h="1093787">
                    <a:moveTo>
                      <a:pt x="296727" y="1044575"/>
                    </a:moveTo>
                    <a:cubicBezTo>
                      <a:pt x="296727" y="1044575"/>
                      <a:pt x="296727" y="1044575"/>
                      <a:pt x="584335" y="1044575"/>
                    </a:cubicBezTo>
                    <a:cubicBezTo>
                      <a:pt x="592921" y="1044575"/>
                      <a:pt x="600075" y="1051791"/>
                      <a:pt x="600075" y="1060450"/>
                    </a:cubicBezTo>
                    <a:cubicBezTo>
                      <a:pt x="600075" y="1069109"/>
                      <a:pt x="592921" y="1076325"/>
                      <a:pt x="584335" y="1076325"/>
                    </a:cubicBezTo>
                    <a:cubicBezTo>
                      <a:pt x="584335" y="1076325"/>
                      <a:pt x="584335" y="1076325"/>
                      <a:pt x="296727" y="1076325"/>
                    </a:cubicBezTo>
                    <a:cubicBezTo>
                      <a:pt x="288142" y="1076325"/>
                      <a:pt x="280987" y="1069109"/>
                      <a:pt x="280987" y="1060450"/>
                    </a:cubicBezTo>
                    <a:cubicBezTo>
                      <a:pt x="280987" y="1051791"/>
                      <a:pt x="288142" y="1044575"/>
                      <a:pt x="296727" y="1044575"/>
                    </a:cubicBezTo>
                    <a:close/>
                    <a:moveTo>
                      <a:pt x="296727" y="958850"/>
                    </a:moveTo>
                    <a:cubicBezTo>
                      <a:pt x="296727" y="958850"/>
                      <a:pt x="296727" y="958850"/>
                      <a:pt x="584335" y="958850"/>
                    </a:cubicBezTo>
                    <a:cubicBezTo>
                      <a:pt x="592921" y="958850"/>
                      <a:pt x="600075" y="966066"/>
                      <a:pt x="600075" y="974725"/>
                    </a:cubicBezTo>
                    <a:cubicBezTo>
                      <a:pt x="600075" y="983384"/>
                      <a:pt x="592921" y="990600"/>
                      <a:pt x="584335" y="990600"/>
                    </a:cubicBezTo>
                    <a:cubicBezTo>
                      <a:pt x="584335" y="990600"/>
                      <a:pt x="584335" y="990600"/>
                      <a:pt x="296727" y="990600"/>
                    </a:cubicBezTo>
                    <a:cubicBezTo>
                      <a:pt x="288142" y="990600"/>
                      <a:pt x="280987" y="983384"/>
                      <a:pt x="280987" y="974725"/>
                    </a:cubicBezTo>
                    <a:cubicBezTo>
                      <a:pt x="280987" y="966066"/>
                      <a:pt x="288142" y="958850"/>
                      <a:pt x="296727" y="958850"/>
                    </a:cubicBezTo>
                    <a:close/>
                    <a:moveTo>
                      <a:pt x="15667" y="941387"/>
                    </a:moveTo>
                    <a:cubicBezTo>
                      <a:pt x="15667" y="941387"/>
                      <a:pt x="15667" y="941387"/>
                      <a:pt x="107534" y="941387"/>
                    </a:cubicBezTo>
                    <a:cubicBezTo>
                      <a:pt x="107534" y="941387"/>
                      <a:pt x="107534" y="941387"/>
                      <a:pt x="76200" y="972722"/>
                    </a:cubicBezTo>
                    <a:cubicBezTo>
                      <a:pt x="76200" y="972722"/>
                      <a:pt x="76200" y="972722"/>
                      <a:pt x="31334" y="972722"/>
                    </a:cubicBezTo>
                    <a:cubicBezTo>
                      <a:pt x="31334" y="972722"/>
                      <a:pt x="31334" y="972722"/>
                      <a:pt x="31334" y="1062453"/>
                    </a:cubicBezTo>
                    <a:cubicBezTo>
                      <a:pt x="31334" y="1062453"/>
                      <a:pt x="31334" y="1062453"/>
                      <a:pt x="121065" y="1062453"/>
                    </a:cubicBezTo>
                    <a:cubicBezTo>
                      <a:pt x="121065" y="1062453"/>
                      <a:pt x="121065" y="1062453"/>
                      <a:pt x="121065" y="1058892"/>
                    </a:cubicBezTo>
                    <a:cubicBezTo>
                      <a:pt x="121065" y="1058892"/>
                      <a:pt x="121065" y="1058892"/>
                      <a:pt x="152400" y="1027557"/>
                    </a:cubicBezTo>
                    <a:cubicBezTo>
                      <a:pt x="152400" y="1027557"/>
                      <a:pt x="152400" y="1027557"/>
                      <a:pt x="152400" y="1078120"/>
                    </a:cubicBezTo>
                    <a:cubicBezTo>
                      <a:pt x="152400" y="1086666"/>
                      <a:pt x="145990" y="1093787"/>
                      <a:pt x="136732" y="1093787"/>
                    </a:cubicBezTo>
                    <a:lnTo>
                      <a:pt x="15667" y="1093787"/>
                    </a:lnTo>
                    <a:cubicBezTo>
                      <a:pt x="7121" y="1093787"/>
                      <a:pt x="0" y="1086666"/>
                      <a:pt x="0" y="1078120"/>
                    </a:cubicBezTo>
                    <a:cubicBezTo>
                      <a:pt x="0" y="1078120"/>
                      <a:pt x="0" y="1078120"/>
                      <a:pt x="0" y="957054"/>
                    </a:cubicBezTo>
                    <a:cubicBezTo>
                      <a:pt x="0" y="948509"/>
                      <a:pt x="7121" y="941387"/>
                      <a:pt x="15667" y="941387"/>
                    </a:cubicBezTo>
                    <a:close/>
                    <a:moveTo>
                      <a:pt x="296727" y="766762"/>
                    </a:moveTo>
                    <a:cubicBezTo>
                      <a:pt x="296727" y="766762"/>
                      <a:pt x="296727" y="766762"/>
                      <a:pt x="584335" y="766762"/>
                    </a:cubicBezTo>
                    <a:cubicBezTo>
                      <a:pt x="592921" y="766762"/>
                      <a:pt x="600075" y="773978"/>
                      <a:pt x="600075" y="782637"/>
                    </a:cubicBezTo>
                    <a:cubicBezTo>
                      <a:pt x="600075" y="791296"/>
                      <a:pt x="592921" y="798512"/>
                      <a:pt x="584335" y="798512"/>
                    </a:cubicBezTo>
                    <a:cubicBezTo>
                      <a:pt x="584335" y="798512"/>
                      <a:pt x="584335" y="798512"/>
                      <a:pt x="296727" y="798512"/>
                    </a:cubicBezTo>
                    <a:cubicBezTo>
                      <a:pt x="288142" y="798512"/>
                      <a:pt x="280987" y="791296"/>
                      <a:pt x="280987" y="782637"/>
                    </a:cubicBezTo>
                    <a:cubicBezTo>
                      <a:pt x="280987" y="773978"/>
                      <a:pt x="288142" y="766762"/>
                      <a:pt x="296727" y="766762"/>
                    </a:cubicBezTo>
                    <a:close/>
                    <a:moveTo>
                      <a:pt x="296727" y="681037"/>
                    </a:moveTo>
                    <a:cubicBezTo>
                      <a:pt x="296727" y="681037"/>
                      <a:pt x="296727" y="681037"/>
                      <a:pt x="584335" y="681037"/>
                    </a:cubicBezTo>
                    <a:cubicBezTo>
                      <a:pt x="592921" y="681037"/>
                      <a:pt x="600075" y="688253"/>
                      <a:pt x="600075" y="696912"/>
                    </a:cubicBezTo>
                    <a:cubicBezTo>
                      <a:pt x="600075" y="705571"/>
                      <a:pt x="592921" y="712787"/>
                      <a:pt x="584335" y="712787"/>
                    </a:cubicBezTo>
                    <a:cubicBezTo>
                      <a:pt x="584335" y="712787"/>
                      <a:pt x="584335" y="712787"/>
                      <a:pt x="296727" y="712787"/>
                    </a:cubicBezTo>
                    <a:cubicBezTo>
                      <a:pt x="288142" y="712787"/>
                      <a:pt x="280987" y="705571"/>
                      <a:pt x="280987" y="696912"/>
                    </a:cubicBezTo>
                    <a:cubicBezTo>
                      <a:pt x="280987" y="688253"/>
                      <a:pt x="288142" y="681037"/>
                      <a:pt x="296727" y="681037"/>
                    </a:cubicBezTo>
                    <a:close/>
                    <a:moveTo>
                      <a:pt x="15667" y="663575"/>
                    </a:moveTo>
                    <a:cubicBezTo>
                      <a:pt x="15667" y="663575"/>
                      <a:pt x="15667" y="663575"/>
                      <a:pt x="107534" y="663575"/>
                    </a:cubicBezTo>
                    <a:cubicBezTo>
                      <a:pt x="107534" y="663575"/>
                      <a:pt x="107534" y="663575"/>
                      <a:pt x="76200" y="694910"/>
                    </a:cubicBezTo>
                    <a:cubicBezTo>
                      <a:pt x="76200" y="694910"/>
                      <a:pt x="76200" y="694910"/>
                      <a:pt x="31334" y="694910"/>
                    </a:cubicBezTo>
                    <a:cubicBezTo>
                      <a:pt x="31334" y="694910"/>
                      <a:pt x="31334" y="694910"/>
                      <a:pt x="31334" y="784641"/>
                    </a:cubicBezTo>
                    <a:cubicBezTo>
                      <a:pt x="31334" y="784641"/>
                      <a:pt x="31334" y="784641"/>
                      <a:pt x="121065" y="784641"/>
                    </a:cubicBezTo>
                    <a:cubicBezTo>
                      <a:pt x="121065" y="784641"/>
                      <a:pt x="121065" y="784641"/>
                      <a:pt x="121065" y="781080"/>
                    </a:cubicBezTo>
                    <a:cubicBezTo>
                      <a:pt x="121065" y="781080"/>
                      <a:pt x="121065" y="781080"/>
                      <a:pt x="152400" y="749745"/>
                    </a:cubicBezTo>
                    <a:cubicBezTo>
                      <a:pt x="152400" y="749745"/>
                      <a:pt x="152400" y="749745"/>
                      <a:pt x="152400" y="800308"/>
                    </a:cubicBezTo>
                    <a:cubicBezTo>
                      <a:pt x="152400" y="808854"/>
                      <a:pt x="145990" y="815975"/>
                      <a:pt x="136732" y="815975"/>
                    </a:cubicBezTo>
                    <a:cubicBezTo>
                      <a:pt x="136732" y="815975"/>
                      <a:pt x="136732" y="815975"/>
                      <a:pt x="15667" y="815975"/>
                    </a:cubicBezTo>
                    <a:cubicBezTo>
                      <a:pt x="7121" y="815975"/>
                      <a:pt x="0" y="808854"/>
                      <a:pt x="0" y="800308"/>
                    </a:cubicBezTo>
                    <a:lnTo>
                      <a:pt x="0" y="679242"/>
                    </a:lnTo>
                    <a:cubicBezTo>
                      <a:pt x="0" y="670697"/>
                      <a:pt x="7121" y="663575"/>
                      <a:pt x="15667" y="663575"/>
                    </a:cubicBezTo>
                    <a:close/>
                    <a:moveTo>
                      <a:pt x="296727" y="485775"/>
                    </a:moveTo>
                    <a:cubicBezTo>
                      <a:pt x="296727" y="485775"/>
                      <a:pt x="296727" y="485775"/>
                      <a:pt x="584335" y="485775"/>
                    </a:cubicBezTo>
                    <a:cubicBezTo>
                      <a:pt x="592921" y="485775"/>
                      <a:pt x="600075" y="492991"/>
                      <a:pt x="600075" y="501650"/>
                    </a:cubicBezTo>
                    <a:cubicBezTo>
                      <a:pt x="600075" y="511031"/>
                      <a:pt x="592921" y="517525"/>
                      <a:pt x="584335" y="517525"/>
                    </a:cubicBezTo>
                    <a:cubicBezTo>
                      <a:pt x="584335" y="517525"/>
                      <a:pt x="584335" y="517525"/>
                      <a:pt x="296727" y="517525"/>
                    </a:cubicBezTo>
                    <a:cubicBezTo>
                      <a:pt x="288142" y="517525"/>
                      <a:pt x="280987" y="511031"/>
                      <a:pt x="280987" y="501650"/>
                    </a:cubicBezTo>
                    <a:cubicBezTo>
                      <a:pt x="280987" y="492991"/>
                      <a:pt x="288142" y="485775"/>
                      <a:pt x="296727" y="485775"/>
                    </a:cubicBezTo>
                    <a:close/>
                    <a:moveTo>
                      <a:pt x="296727" y="400050"/>
                    </a:moveTo>
                    <a:cubicBezTo>
                      <a:pt x="296727" y="400050"/>
                      <a:pt x="296727" y="400050"/>
                      <a:pt x="584335" y="400050"/>
                    </a:cubicBezTo>
                    <a:cubicBezTo>
                      <a:pt x="592921" y="400050"/>
                      <a:pt x="600075" y="406544"/>
                      <a:pt x="600075" y="415925"/>
                    </a:cubicBezTo>
                    <a:cubicBezTo>
                      <a:pt x="600075" y="424584"/>
                      <a:pt x="592921" y="431800"/>
                      <a:pt x="584335" y="431800"/>
                    </a:cubicBezTo>
                    <a:cubicBezTo>
                      <a:pt x="584335" y="431800"/>
                      <a:pt x="584335" y="431800"/>
                      <a:pt x="296727" y="431800"/>
                    </a:cubicBezTo>
                    <a:cubicBezTo>
                      <a:pt x="288142" y="431800"/>
                      <a:pt x="280987" y="424584"/>
                      <a:pt x="280987" y="415925"/>
                    </a:cubicBezTo>
                    <a:cubicBezTo>
                      <a:pt x="280987" y="406544"/>
                      <a:pt x="288142" y="400050"/>
                      <a:pt x="296727" y="400050"/>
                    </a:cubicBezTo>
                    <a:close/>
                    <a:moveTo>
                      <a:pt x="15667" y="382587"/>
                    </a:moveTo>
                    <a:cubicBezTo>
                      <a:pt x="15667" y="382587"/>
                      <a:pt x="15667" y="382587"/>
                      <a:pt x="107534" y="382587"/>
                    </a:cubicBezTo>
                    <a:cubicBezTo>
                      <a:pt x="107534" y="382587"/>
                      <a:pt x="107534" y="382587"/>
                      <a:pt x="76200" y="413776"/>
                    </a:cubicBezTo>
                    <a:lnTo>
                      <a:pt x="31334" y="413776"/>
                    </a:lnTo>
                    <a:cubicBezTo>
                      <a:pt x="31334" y="413776"/>
                      <a:pt x="31334" y="413776"/>
                      <a:pt x="31334" y="503798"/>
                    </a:cubicBezTo>
                    <a:cubicBezTo>
                      <a:pt x="31334" y="503798"/>
                      <a:pt x="31334" y="503798"/>
                      <a:pt x="121065" y="503798"/>
                    </a:cubicBezTo>
                    <a:cubicBezTo>
                      <a:pt x="121065" y="503798"/>
                      <a:pt x="121065" y="503798"/>
                      <a:pt x="121065" y="499545"/>
                    </a:cubicBezTo>
                    <a:cubicBezTo>
                      <a:pt x="121065" y="499545"/>
                      <a:pt x="121065" y="499545"/>
                      <a:pt x="152400" y="468356"/>
                    </a:cubicBezTo>
                    <a:cubicBezTo>
                      <a:pt x="152400" y="468356"/>
                      <a:pt x="152400" y="468356"/>
                      <a:pt x="152400" y="519393"/>
                    </a:cubicBezTo>
                    <a:cubicBezTo>
                      <a:pt x="152400" y="527899"/>
                      <a:pt x="145990" y="534987"/>
                      <a:pt x="136732" y="534987"/>
                    </a:cubicBezTo>
                    <a:cubicBezTo>
                      <a:pt x="136732" y="534987"/>
                      <a:pt x="136732" y="534987"/>
                      <a:pt x="15667" y="534987"/>
                    </a:cubicBezTo>
                    <a:cubicBezTo>
                      <a:pt x="7121" y="534987"/>
                      <a:pt x="0" y="527899"/>
                      <a:pt x="0" y="519393"/>
                    </a:cubicBezTo>
                    <a:cubicBezTo>
                      <a:pt x="0" y="519393"/>
                      <a:pt x="0" y="519393"/>
                      <a:pt x="0" y="398182"/>
                    </a:cubicBezTo>
                    <a:cubicBezTo>
                      <a:pt x="0" y="389675"/>
                      <a:pt x="7121" y="382587"/>
                      <a:pt x="15667" y="382587"/>
                    </a:cubicBezTo>
                    <a:close/>
                    <a:moveTo>
                      <a:pt x="301266" y="31750"/>
                    </a:moveTo>
                    <a:cubicBezTo>
                      <a:pt x="294097" y="31750"/>
                      <a:pt x="286211" y="33176"/>
                      <a:pt x="279758" y="36027"/>
                    </a:cubicBezTo>
                    <a:cubicBezTo>
                      <a:pt x="264703" y="41016"/>
                      <a:pt x="252515" y="52420"/>
                      <a:pt x="246062" y="66675"/>
                    </a:cubicBezTo>
                    <a:cubicBezTo>
                      <a:pt x="246062" y="66675"/>
                      <a:pt x="246062" y="66675"/>
                      <a:pt x="357187" y="66675"/>
                    </a:cubicBezTo>
                    <a:cubicBezTo>
                      <a:pt x="350018" y="52420"/>
                      <a:pt x="337830" y="41016"/>
                      <a:pt x="323491" y="36027"/>
                    </a:cubicBezTo>
                    <a:cubicBezTo>
                      <a:pt x="316322" y="33176"/>
                      <a:pt x="309153" y="31750"/>
                      <a:pt x="301266" y="31750"/>
                    </a:cubicBezTo>
                    <a:close/>
                    <a:moveTo>
                      <a:pt x="300832" y="0"/>
                    </a:moveTo>
                    <a:cubicBezTo>
                      <a:pt x="330885" y="0"/>
                      <a:pt x="356645" y="13529"/>
                      <a:pt x="373818" y="35602"/>
                    </a:cubicBezTo>
                    <a:cubicBezTo>
                      <a:pt x="380973" y="44147"/>
                      <a:pt x="386698" y="54827"/>
                      <a:pt x="390275" y="66220"/>
                    </a:cubicBezTo>
                    <a:cubicBezTo>
                      <a:pt x="390275" y="66220"/>
                      <a:pt x="390275" y="66220"/>
                      <a:pt x="439648" y="66220"/>
                    </a:cubicBezTo>
                    <a:cubicBezTo>
                      <a:pt x="443226" y="66220"/>
                      <a:pt x="446088" y="69068"/>
                      <a:pt x="446088" y="73340"/>
                    </a:cubicBezTo>
                    <a:cubicBezTo>
                      <a:pt x="446088" y="73340"/>
                      <a:pt x="446088" y="73340"/>
                      <a:pt x="446088" y="113927"/>
                    </a:cubicBezTo>
                    <a:cubicBezTo>
                      <a:pt x="446088" y="113927"/>
                      <a:pt x="446088" y="113927"/>
                      <a:pt x="446088" y="145256"/>
                    </a:cubicBezTo>
                    <a:cubicBezTo>
                      <a:pt x="446088" y="145256"/>
                      <a:pt x="446088" y="145256"/>
                      <a:pt x="446088" y="178010"/>
                    </a:cubicBezTo>
                    <a:cubicBezTo>
                      <a:pt x="446088" y="186555"/>
                      <a:pt x="439648" y="193675"/>
                      <a:pt x="431062" y="193675"/>
                    </a:cubicBezTo>
                    <a:lnTo>
                      <a:pt x="171317" y="193675"/>
                    </a:lnTo>
                    <a:cubicBezTo>
                      <a:pt x="162731" y="193675"/>
                      <a:pt x="155575" y="186555"/>
                      <a:pt x="155575" y="178010"/>
                    </a:cubicBezTo>
                    <a:cubicBezTo>
                      <a:pt x="155575" y="178010"/>
                      <a:pt x="155575" y="178010"/>
                      <a:pt x="155575" y="145256"/>
                    </a:cubicBezTo>
                    <a:cubicBezTo>
                      <a:pt x="155575" y="145256"/>
                      <a:pt x="155575" y="145256"/>
                      <a:pt x="155575" y="113927"/>
                    </a:cubicBezTo>
                    <a:cubicBezTo>
                      <a:pt x="155575" y="113927"/>
                      <a:pt x="155575" y="113927"/>
                      <a:pt x="155575" y="73340"/>
                    </a:cubicBezTo>
                    <a:cubicBezTo>
                      <a:pt x="155575" y="69068"/>
                      <a:pt x="159153" y="66220"/>
                      <a:pt x="162731" y="66220"/>
                    </a:cubicBezTo>
                    <a:cubicBezTo>
                      <a:pt x="162731" y="66220"/>
                      <a:pt x="162731" y="66220"/>
                      <a:pt x="212104" y="66220"/>
                    </a:cubicBezTo>
                    <a:cubicBezTo>
                      <a:pt x="215681" y="54827"/>
                      <a:pt x="220690" y="44147"/>
                      <a:pt x="227846" y="35602"/>
                    </a:cubicBezTo>
                    <a:cubicBezTo>
                      <a:pt x="245019" y="13529"/>
                      <a:pt x="271494" y="0"/>
                      <a:pt x="30083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en-US" sz="1050"/>
              </a:p>
            </p:txBody>
          </p:sp>
        </p:grpSp>
      </p:grpSp>
      <p:grpSp>
        <p:nvGrpSpPr>
          <p:cNvPr id="203" name="bcgIcons_PadlockLocked">
            <a:extLst>
              <a:ext uri="{FF2B5EF4-FFF2-40B4-BE49-F238E27FC236}">
                <a16:creationId xmlns:a16="http://schemas.microsoft.com/office/drawing/2014/main" id="{C53B90B9-F401-46B1-9144-22E59C0726EB}"/>
              </a:ext>
            </a:extLst>
          </p:cNvPr>
          <p:cNvGrpSpPr>
            <a:grpSpLocks noChangeAspect="1"/>
          </p:cNvGrpSpPr>
          <p:nvPr/>
        </p:nvGrpSpPr>
        <p:grpSpPr bwMode="auto">
          <a:xfrm>
            <a:off x="495116" y="4267166"/>
            <a:ext cx="543645" cy="544149"/>
            <a:chOff x="1682" y="0"/>
            <a:chExt cx="4316" cy="4320"/>
          </a:xfrm>
        </p:grpSpPr>
        <p:sp>
          <p:nvSpPr>
            <p:cNvPr id="204" name="AutoShape 8">
              <a:extLst>
                <a:ext uri="{FF2B5EF4-FFF2-40B4-BE49-F238E27FC236}">
                  <a16:creationId xmlns:a16="http://schemas.microsoft.com/office/drawing/2014/main" id="{43B384B7-D05C-4EFC-9989-408C0ED24610}"/>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05" name="Freeform 204">
              <a:extLst>
                <a:ext uri="{FF2B5EF4-FFF2-40B4-BE49-F238E27FC236}">
                  <a16:creationId xmlns:a16="http://schemas.microsoft.com/office/drawing/2014/main" id="{6AEA6AD5-B942-4D03-BCE5-8DF72DD16704}"/>
                </a:ext>
              </a:extLst>
            </p:cNvPr>
            <p:cNvSpPr>
              <a:spLocks noEditPoints="1"/>
            </p:cNvSpPr>
            <p:nvPr/>
          </p:nvSpPr>
          <p:spPr bwMode="auto">
            <a:xfrm>
              <a:off x="2808" y="1911"/>
              <a:ext cx="2068" cy="1700"/>
            </a:xfrm>
            <a:custGeom>
              <a:avLst/>
              <a:gdLst>
                <a:gd name="T0" fmla="*/ 1060 w 1104"/>
                <a:gd name="T1" fmla="*/ 907 h 907"/>
                <a:gd name="T2" fmla="*/ 44 w 1104"/>
                <a:gd name="T3" fmla="*/ 907 h 907"/>
                <a:gd name="T4" fmla="*/ 0 w 1104"/>
                <a:gd name="T5" fmla="*/ 863 h 907"/>
                <a:gd name="T6" fmla="*/ 0 w 1104"/>
                <a:gd name="T7" fmla="*/ 44 h 907"/>
                <a:gd name="T8" fmla="*/ 44 w 1104"/>
                <a:gd name="T9" fmla="*/ 0 h 907"/>
                <a:gd name="T10" fmla="*/ 1060 w 1104"/>
                <a:gd name="T11" fmla="*/ 0 h 907"/>
                <a:gd name="T12" fmla="*/ 1104 w 1104"/>
                <a:gd name="T13" fmla="*/ 44 h 907"/>
                <a:gd name="T14" fmla="*/ 1104 w 1104"/>
                <a:gd name="T15" fmla="*/ 863 h 907"/>
                <a:gd name="T16" fmla="*/ 1060 w 1104"/>
                <a:gd name="T17" fmla="*/ 907 h 907"/>
                <a:gd name="T18" fmla="*/ 44 w 1104"/>
                <a:gd name="T19" fmla="*/ 44 h 907"/>
                <a:gd name="T20" fmla="*/ 44 w 1104"/>
                <a:gd name="T21" fmla="*/ 863 h 907"/>
                <a:gd name="T22" fmla="*/ 1060 w 1104"/>
                <a:gd name="T23" fmla="*/ 863 h 907"/>
                <a:gd name="T24" fmla="*/ 1060 w 1104"/>
                <a:gd name="T25" fmla="*/ 44 h 907"/>
                <a:gd name="T26" fmla="*/ 44 w 1104"/>
                <a:gd name="T27" fmla="*/ 44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4" h="907">
                  <a:moveTo>
                    <a:pt x="1060" y="907"/>
                  </a:moveTo>
                  <a:cubicBezTo>
                    <a:pt x="44" y="907"/>
                    <a:pt x="44" y="907"/>
                    <a:pt x="44" y="907"/>
                  </a:cubicBezTo>
                  <a:cubicBezTo>
                    <a:pt x="20" y="907"/>
                    <a:pt x="0" y="887"/>
                    <a:pt x="0" y="863"/>
                  </a:cubicBezTo>
                  <a:cubicBezTo>
                    <a:pt x="0" y="44"/>
                    <a:pt x="0" y="44"/>
                    <a:pt x="0" y="44"/>
                  </a:cubicBezTo>
                  <a:cubicBezTo>
                    <a:pt x="0" y="20"/>
                    <a:pt x="20" y="0"/>
                    <a:pt x="44" y="0"/>
                  </a:cubicBezTo>
                  <a:cubicBezTo>
                    <a:pt x="1060" y="0"/>
                    <a:pt x="1060" y="0"/>
                    <a:pt x="1060" y="0"/>
                  </a:cubicBezTo>
                  <a:cubicBezTo>
                    <a:pt x="1084" y="0"/>
                    <a:pt x="1104" y="20"/>
                    <a:pt x="1104" y="44"/>
                  </a:cubicBezTo>
                  <a:cubicBezTo>
                    <a:pt x="1104" y="863"/>
                    <a:pt x="1104" y="863"/>
                    <a:pt x="1104" y="863"/>
                  </a:cubicBezTo>
                  <a:cubicBezTo>
                    <a:pt x="1104" y="887"/>
                    <a:pt x="1084" y="907"/>
                    <a:pt x="1060" y="907"/>
                  </a:cubicBezTo>
                  <a:close/>
                  <a:moveTo>
                    <a:pt x="44" y="44"/>
                  </a:moveTo>
                  <a:cubicBezTo>
                    <a:pt x="44" y="863"/>
                    <a:pt x="44" y="863"/>
                    <a:pt x="44" y="863"/>
                  </a:cubicBezTo>
                  <a:cubicBezTo>
                    <a:pt x="1060" y="863"/>
                    <a:pt x="1060" y="863"/>
                    <a:pt x="1060" y="863"/>
                  </a:cubicBezTo>
                  <a:cubicBezTo>
                    <a:pt x="1060" y="44"/>
                    <a:pt x="1060" y="44"/>
                    <a:pt x="1060" y="44"/>
                  </a:cubicBezTo>
                  <a:lnTo>
                    <a:pt x="44"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06" name="Freeform 205">
              <a:extLst>
                <a:ext uri="{FF2B5EF4-FFF2-40B4-BE49-F238E27FC236}">
                  <a16:creationId xmlns:a16="http://schemas.microsoft.com/office/drawing/2014/main" id="{08D8CB30-5B31-450F-966B-EEC1A0955634}"/>
                </a:ext>
              </a:extLst>
            </p:cNvPr>
            <p:cNvSpPr>
              <a:spLocks noEditPoints="1"/>
            </p:cNvSpPr>
            <p:nvPr/>
          </p:nvSpPr>
          <p:spPr bwMode="auto">
            <a:xfrm>
              <a:off x="2961" y="728"/>
              <a:ext cx="1761" cy="2728"/>
            </a:xfrm>
            <a:custGeom>
              <a:avLst/>
              <a:gdLst>
                <a:gd name="T0" fmla="*/ 16 w 940"/>
                <a:gd name="T1" fmla="*/ 587 h 1455"/>
                <a:gd name="T2" fmla="*/ 16 w 940"/>
                <a:gd name="T3" fmla="*/ 447 h 1455"/>
                <a:gd name="T4" fmla="*/ 246 w 940"/>
                <a:gd name="T5" fmla="*/ 56 h 1455"/>
                <a:gd name="T6" fmla="*/ 470 w 940"/>
                <a:gd name="T7" fmla="*/ 0 h 1455"/>
                <a:gd name="T8" fmla="*/ 470 w 940"/>
                <a:gd name="T9" fmla="*/ 0 h 1455"/>
                <a:gd name="T10" fmla="*/ 470 w 940"/>
                <a:gd name="T11" fmla="*/ 0 h 1455"/>
                <a:gd name="T12" fmla="*/ 694 w 940"/>
                <a:gd name="T13" fmla="*/ 56 h 1455"/>
                <a:gd name="T14" fmla="*/ 924 w 940"/>
                <a:gd name="T15" fmla="*/ 447 h 1455"/>
                <a:gd name="T16" fmla="*/ 924 w 940"/>
                <a:gd name="T17" fmla="*/ 587 h 1455"/>
                <a:gd name="T18" fmla="*/ 824 w 940"/>
                <a:gd name="T19" fmla="*/ 587 h 1455"/>
                <a:gd name="T20" fmla="*/ 824 w 940"/>
                <a:gd name="T21" fmla="*/ 447 h 1455"/>
                <a:gd name="T22" fmla="*/ 470 w 940"/>
                <a:gd name="T23" fmla="*/ 100 h 1455"/>
                <a:gd name="T24" fmla="*/ 116 w 940"/>
                <a:gd name="T25" fmla="*/ 447 h 1455"/>
                <a:gd name="T26" fmla="*/ 116 w 940"/>
                <a:gd name="T27" fmla="*/ 587 h 1455"/>
                <a:gd name="T28" fmla="*/ 16 w 940"/>
                <a:gd name="T29" fmla="*/ 587 h 1455"/>
                <a:gd name="T30" fmla="*/ 940 w 940"/>
                <a:gd name="T31" fmla="*/ 1367 h 1455"/>
                <a:gd name="T32" fmla="*/ 930 w 940"/>
                <a:gd name="T33" fmla="*/ 1357 h 1455"/>
                <a:gd name="T34" fmla="*/ 10 w 940"/>
                <a:gd name="T35" fmla="*/ 1357 h 1455"/>
                <a:gd name="T36" fmla="*/ 0 w 940"/>
                <a:gd name="T37" fmla="*/ 1367 h 1455"/>
                <a:gd name="T38" fmla="*/ 0 w 940"/>
                <a:gd name="T39" fmla="*/ 1445 h 1455"/>
                <a:gd name="T40" fmla="*/ 10 w 940"/>
                <a:gd name="T41" fmla="*/ 1455 h 1455"/>
                <a:gd name="T42" fmla="*/ 930 w 940"/>
                <a:gd name="T43" fmla="*/ 1455 h 1455"/>
                <a:gd name="T44" fmla="*/ 940 w 940"/>
                <a:gd name="T45" fmla="*/ 1445 h 1455"/>
                <a:gd name="T46" fmla="*/ 940 w 940"/>
                <a:gd name="T47" fmla="*/ 1367 h 1455"/>
                <a:gd name="T48" fmla="*/ 940 w 940"/>
                <a:gd name="T49" fmla="*/ 720 h 1455"/>
                <a:gd name="T50" fmla="*/ 940 w 940"/>
                <a:gd name="T51" fmla="*/ 1296 h 1455"/>
                <a:gd name="T52" fmla="*/ 930 w 940"/>
                <a:gd name="T53" fmla="*/ 1306 h 1455"/>
                <a:gd name="T54" fmla="*/ 10 w 940"/>
                <a:gd name="T55" fmla="*/ 1306 h 1455"/>
                <a:gd name="T56" fmla="*/ 0 w 940"/>
                <a:gd name="T57" fmla="*/ 1296 h 1455"/>
                <a:gd name="T58" fmla="*/ 0 w 940"/>
                <a:gd name="T59" fmla="*/ 720 h 1455"/>
                <a:gd name="T60" fmla="*/ 10 w 940"/>
                <a:gd name="T61" fmla="*/ 710 h 1455"/>
                <a:gd name="T62" fmla="*/ 930 w 940"/>
                <a:gd name="T63" fmla="*/ 710 h 1455"/>
                <a:gd name="T64" fmla="*/ 940 w 940"/>
                <a:gd name="T65" fmla="*/ 720 h 1455"/>
                <a:gd name="T66" fmla="*/ 568 w 940"/>
                <a:gd name="T67" fmla="*/ 885 h 1455"/>
                <a:gd name="T68" fmla="*/ 470 w 940"/>
                <a:gd name="T69" fmla="*/ 787 h 1455"/>
                <a:gd name="T70" fmla="*/ 372 w 940"/>
                <a:gd name="T71" fmla="*/ 885 h 1455"/>
                <a:gd name="T72" fmla="*/ 429 w 940"/>
                <a:gd name="T73" fmla="*/ 974 h 1455"/>
                <a:gd name="T74" fmla="*/ 429 w 940"/>
                <a:gd name="T75" fmla="*/ 1211 h 1455"/>
                <a:gd name="T76" fmla="*/ 439 w 940"/>
                <a:gd name="T77" fmla="*/ 1221 h 1455"/>
                <a:gd name="T78" fmla="*/ 501 w 940"/>
                <a:gd name="T79" fmla="*/ 1221 h 1455"/>
                <a:gd name="T80" fmla="*/ 511 w 940"/>
                <a:gd name="T81" fmla="*/ 1211 h 1455"/>
                <a:gd name="T82" fmla="*/ 511 w 940"/>
                <a:gd name="T83" fmla="*/ 974 h 1455"/>
                <a:gd name="T84" fmla="*/ 568 w 940"/>
                <a:gd name="T85" fmla="*/ 885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0" h="1455">
                  <a:moveTo>
                    <a:pt x="16" y="587"/>
                  </a:moveTo>
                  <a:cubicBezTo>
                    <a:pt x="16" y="447"/>
                    <a:pt x="16" y="447"/>
                    <a:pt x="16" y="447"/>
                  </a:cubicBezTo>
                  <a:cubicBezTo>
                    <a:pt x="16" y="218"/>
                    <a:pt x="141" y="108"/>
                    <a:pt x="246" y="56"/>
                  </a:cubicBezTo>
                  <a:cubicBezTo>
                    <a:pt x="356" y="2"/>
                    <a:pt x="465" y="0"/>
                    <a:pt x="470" y="0"/>
                  </a:cubicBezTo>
                  <a:cubicBezTo>
                    <a:pt x="470" y="0"/>
                    <a:pt x="470" y="0"/>
                    <a:pt x="470" y="0"/>
                  </a:cubicBezTo>
                  <a:cubicBezTo>
                    <a:pt x="470" y="0"/>
                    <a:pt x="470" y="0"/>
                    <a:pt x="470" y="0"/>
                  </a:cubicBezTo>
                  <a:cubicBezTo>
                    <a:pt x="475" y="0"/>
                    <a:pt x="584" y="2"/>
                    <a:pt x="694" y="56"/>
                  </a:cubicBezTo>
                  <a:cubicBezTo>
                    <a:pt x="799" y="108"/>
                    <a:pt x="924" y="218"/>
                    <a:pt x="924" y="447"/>
                  </a:cubicBezTo>
                  <a:cubicBezTo>
                    <a:pt x="924" y="587"/>
                    <a:pt x="924" y="587"/>
                    <a:pt x="924" y="587"/>
                  </a:cubicBezTo>
                  <a:cubicBezTo>
                    <a:pt x="824" y="587"/>
                    <a:pt x="824" y="587"/>
                    <a:pt x="824" y="587"/>
                  </a:cubicBezTo>
                  <a:cubicBezTo>
                    <a:pt x="824" y="447"/>
                    <a:pt x="824" y="447"/>
                    <a:pt x="824" y="447"/>
                  </a:cubicBezTo>
                  <a:cubicBezTo>
                    <a:pt x="824" y="113"/>
                    <a:pt x="491" y="100"/>
                    <a:pt x="470" y="100"/>
                  </a:cubicBezTo>
                  <a:cubicBezTo>
                    <a:pt x="450" y="100"/>
                    <a:pt x="116" y="112"/>
                    <a:pt x="116" y="447"/>
                  </a:cubicBezTo>
                  <a:cubicBezTo>
                    <a:pt x="116" y="587"/>
                    <a:pt x="116" y="587"/>
                    <a:pt x="116" y="587"/>
                  </a:cubicBezTo>
                  <a:lnTo>
                    <a:pt x="16" y="587"/>
                  </a:lnTo>
                  <a:close/>
                  <a:moveTo>
                    <a:pt x="940" y="1367"/>
                  </a:moveTo>
                  <a:cubicBezTo>
                    <a:pt x="940" y="1361"/>
                    <a:pt x="935" y="1357"/>
                    <a:pt x="930" y="1357"/>
                  </a:cubicBezTo>
                  <a:cubicBezTo>
                    <a:pt x="10" y="1357"/>
                    <a:pt x="10" y="1357"/>
                    <a:pt x="10" y="1357"/>
                  </a:cubicBezTo>
                  <a:cubicBezTo>
                    <a:pt x="5" y="1357"/>
                    <a:pt x="0" y="1361"/>
                    <a:pt x="0" y="1367"/>
                  </a:cubicBezTo>
                  <a:cubicBezTo>
                    <a:pt x="0" y="1445"/>
                    <a:pt x="0" y="1445"/>
                    <a:pt x="0" y="1445"/>
                  </a:cubicBezTo>
                  <a:cubicBezTo>
                    <a:pt x="0" y="1451"/>
                    <a:pt x="5" y="1455"/>
                    <a:pt x="10" y="1455"/>
                  </a:cubicBezTo>
                  <a:cubicBezTo>
                    <a:pt x="930" y="1455"/>
                    <a:pt x="930" y="1455"/>
                    <a:pt x="930" y="1455"/>
                  </a:cubicBezTo>
                  <a:cubicBezTo>
                    <a:pt x="935" y="1455"/>
                    <a:pt x="940" y="1451"/>
                    <a:pt x="940" y="1445"/>
                  </a:cubicBezTo>
                  <a:lnTo>
                    <a:pt x="940" y="1367"/>
                  </a:lnTo>
                  <a:close/>
                  <a:moveTo>
                    <a:pt x="940" y="720"/>
                  </a:moveTo>
                  <a:cubicBezTo>
                    <a:pt x="940" y="1296"/>
                    <a:pt x="940" y="1296"/>
                    <a:pt x="940" y="1296"/>
                  </a:cubicBezTo>
                  <a:cubicBezTo>
                    <a:pt x="940" y="1302"/>
                    <a:pt x="935" y="1306"/>
                    <a:pt x="930" y="1306"/>
                  </a:cubicBezTo>
                  <a:cubicBezTo>
                    <a:pt x="10" y="1306"/>
                    <a:pt x="10" y="1306"/>
                    <a:pt x="10" y="1306"/>
                  </a:cubicBezTo>
                  <a:cubicBezTo>
                    <a:pt x="5" y="1306"/>
                    <a:pt x="0" y="1302"/>
                    <a:pt x="0" y="1296"/>
                  </a:cubicBezTo>
                  <a:cubicBezTo>
                    <a:pt x="0" y="720"/>
                    <a:pt x="0" y="720"/>
                    <a:pt x="0" y="720"/>
                  </a:cubicBezTo>
                  <a:cubicBezTo>
                    <a:pt x="0" y="715"/>
                    <a:pt x="5" y="710"/>
                    <a:pt x="10" y="710"/>
                  </a:cubicBezTo>
                  <a:cubicBezTo>
                    <a:pt x="930" y="710"/>
                    <a:pt x="930" y="710"/>
                    <a:pt x="930" y="710"/>
                  </a:cubicBezTo>
                  <a:cubicBezTo>
                    <a:pt x="935" y="710"/>
                    <a:pt x="940" y="715"/>
                    <a:pt x="940" y="720"/>
                  </a:cubicBezTo>
                  <a:close/>
                  <a:moveTo>
                    <a:pt x="568" y="885"/>
                  </a:moveTo>
                  <a:cubicBezTo>
                    <a:pt x="568" y="831"/>
                    <a:pt x="524" y="787"/>
                    <a:pt x="470" y="787"/>
                  </a:cubicBezTo>
                  <a:cubicBezTo>
                    <a:pt x="416" y="787"/>
                    <a:pt x="372" y="831"/>
                    <a:pt x="372" y="885"/>
                  </a:cubicBezTo>
                  <a:cubicBezTo>
                    <a:pt x="372" y="925"/>
                    <a:pt x="395" y="959"/>
                    <a:pt x="429" y="974"/>
                  </a:cubicBezTo>
                  <a:cubicBezTo>
                    <a:pt x="429" y="1211"/>
                    <a:pt x="429" y="1211"/>
                    <a:pt x="429" y="1211"/>
                  </a:cubicBezTo>
                  <a:cubicBezTo>
                    <a:pt x="429" y="1216"/>
                    <a:pt x="434" y="1221"/>
                    <a:pt x="439" y="1221"/>
                  </a:cubicBezTo>
                  <a:cubicBezTo>
                    <a:pt x="501" y="1221"/>
                    <a:pt x="501" y="1221"/>
                    <a:pt x="501" y="1221"/>
                  </a:cubicBezTo>
                  <a:cubicBezTo>
                    <a:pt x="506" y="1221"/>
                    <a:pt x="511" y="1216"/>
                    <a:pt x="511" y="1211"/>
                  </a:cubicBezTo>
                  <a:cubicBezTo>
                    <a:pt x="511" y="974"/>
                    <a:pt x="511" y="974"/>
                    <a:pt x="511" y="974"/>
                  </a:cubicBezTo>
                  <a:cubicBezTo>
                    <a:pt x="545" y="959"/>
                    <a:pt x="568" y="925"/>
                    <a:pt x="568" y="88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61" name="Group 60"/>
          <p:cNvGrpSpPr>
            <a:grpSpLocks noChangeAspect="1"/>
          </p:cNvGrpSpPr>
          <p:nvPr/>
        </p:nvGrpSpPr>
        <p:grpSpPr>
          <a:xfrm flipH="1" flipV="1">
            <a:off x="8528559" y="1344888"/>
            <a:ext cx="287683" cy="287683"/>
            <a:chOff x="628650" y="3463925"/>
            <a:chExt cx="269875" cy="269875"/>
          </a:xfrm>
        </p:grpSpPr>
        <p:sp>
          <p:nvSpPr>
            <p:cNvPr id="62" name="Oval 61"/>
            <p:cNvSpPr>
              <a:spLocks noChangeArrowheads="1"/>
            </p:cNvSpPr>
            <p:nvPr/>
          </p:nvSpPr>
          <p:spPr bwMode="auto">
            <a:xfrm>
              <a:off x="628650" y="3463925"/>
              <a:ext cx="269875" cy="269875"/>
            </a:xfrm>
            <a:prstGeom prst="ellipse">
              <a:avLst/>
            </a:prstGeom>
            <a:solidFill>
              <a:schemeClr val="tx2"/>
            </a:solidFill>
            <a:ln>
              <a:noFill/>
            </a:ln>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sp>
          <p:nvSpPr>
            <p:cNvPr id="68" name="Freeform 67"/>
            <p:cNvSpPr>
              <a:spLocks noEditPoints="1"/>
            </p:cNvSpPr>
            <p:nvPr/>
          </p:nvSpPr>
          <p:spPr bwMode="auto">
            <a:xfrm>
              <a:off x="700087" y="3549650"/>
              <a:ext cx="127000" cy="98425"/>
            </a:xfrm>
            <a:custGeom>
              <a:avLst/>
              <a:gdLst>
                <a:gd name="T0" fmla="*/ 154 w 596"/>
                <a:gd name="T1" fmla="*/ 204 h 464"/>
                <a:gd name="T2" fmla="*/ 191 w 596"/>
                <a:gd name="T3" fmla="*/ 276 h 464"/>
                <a:gd name="T4" fmla="*/ 229 w 596"/>
                <a:gd name="T5" fmla="*/ 352 h 464"/>
                <a:gd name="T6" fmla="*/ 118 w 596"/>
                <a:gd name="T7" fmla="*/ 464 h 464"/>
                <a:gd name="T8" fmla="*/ 0 w 596"/>
                <a:gd name="T9" fmla="*/ 329 h 464"/>
                <a:gd name="T10" fmla="*/ 202 w 596"/>
                <a:gd name="T11" fmla="*/ 0 h 464"/>
                <a:gd name="T12" fmla="*/ 253 w 596"/>
                <a:gd name="T13" fmla="*/ 68 h 464"/>
                <a:gd name="T14" fmla="*/ 196 w 596"/>
                <a:gd name="T15" fmla="*/ 116 h 464"/>
                <a:gd name="T16" fmla="*/ 154 w 596"/>
                <a:gd name="T17" fmla="*/ 204 h 464"/>
                <a:gd name="T18" fmla="*/ 538 w 596"/>
                <a:gd name="T19" fmla="*/ 116 h 464"/>
                <a:gd name="T20" fmla="*/ 596 w 596"/>
                <a:gd name="T21" fmla="*/ 68 h 464"/>
                <a:gd name="T22" fmla="*/ 545 w 596"/>
                <a:gd name="T23" fmla="*/ 0 h 464"/>
                <a:gd name="T24" fmla="*/ 343 w 596"/>
                <a:gd name="T25" fmla="*/ 329 h 464"/>
                <a:gd name="T26" fmla="*/ 461 w 596"/>
                <a:gd name="T27" fmla="*/ 464 h 464"/>
                <a:gd name="T28" fmla="*/ 571 w 596"/>
                <a:gd name="T29" fmla="*/ 352 h 464"/>
                <a:gd name="T30" fmla="*/ 534 w 596"/>
                <a:gd name="T31" fmla="*/ 276 h 464"/>
                <a:gd name="T32" fmla="*/ 497 w 596"/>
                <a:gd name="T33" fmla="*/ 204 h 464"/>
                <a:gd name="T34" fmla="*/ 538 w 596"/>
                <a:gd name="T35" fmla="*/ 116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6" h="464">
                  <a:moveTo>
                    <a:pt x="154" y="204"/>
                  </a:moveTo>
                  <a:cubicBezTo>
                    <a:pt x="154" y="225"/>
                    <a:pt x="166" y="249"/>
                    <a:pt x="191" y="276"/>
                  </a:cubicBezTo>
                  <a:cubicBezTo>
                    <a:pt x="216" y="304"/>
                    <a:pt x="229" y="329"/>
                    <a:pt x="229" y="352"/>
                  </a:cubicBezTo>
                  <a:cubicBezTo>
                    <a:pt x="229" y="426"/>
                    <a:pt x="192" y="464"/>
                    <a:pt x="118" y="464"/>
                  </a:cubicBezTo>
                  <a:cubicBezTo>
                    <a:pt x="40" y="464"/>
                    <a:pt x="0" y="419"/>
                    <a:pt x="0" y="329"/>
                  </a:cubicBezTo>
                  <a:cubicBezTo>
                    <a:pt x="0" y="194"/>
                    <a:pt x="67" y="85"/>
                    <a:pt x="202" y="0"/>
                  </a:cubicBezTo>
                  <a:cubicBezTo>
                    <a:pt x="253" y="68"/>
                    <a:pt x="253" y="68"/>
                    <a:pt x="253" y="68"/>
                  </a:cubicBezTo>
                  <a:cubicBezTo>
                    <a:pt x="196" y="116"/>
                    <a:pt x="196" y="116"/>
                    <a:pt x="196" y="116"/>
                  </a:cubicBezTo>
                  <a:cubicBezTo>
                    <a:pt x="168" y="140"/>
                    <a:pt x="154" y="169"/>
                    <a:pt x="154" y="204"/>
                  </a:cubicBezTo>
                  <a:close/>
                  <a:moveTo>
                    <a:pt x="538" y="116"/>
                  </a:moveTo>
                  <a:cubicBezTo>
                    <a:pt x="596" y="68"/>
                    <a:pt x="596" y="68"/>
                    <a:pt x="596" y="68"/>
                  </a:cubicBezTo>
                  <a:cubicBezTo>
                    <a:pt x="545" y="0"/>
                    <a:pt x="545" y="0"/>
                    <a:pt x="545" y="0"/>
                  </a:cubicBezTo>
                  <a:cubicBezTo>
                    <a:pt x="410" y="85"/>
                    <a:pt x="343" y="194"/>
                    <a:pt x="343" y="329"/>
                  </a:cubicBezTo>
                  <a:cubicBezTo>
                    <a:pt x="343" y="419"/>
                    <a:pt x="382" y="464"/>
                    <a:pt x="461" y="464"/>
                  </a:cubicBezTo>
                  <a:cubicBezTo>
                    <a:pt x="534" y="464"/>
                    <a:pt x="571" y="426"/>
                    <a:pt x="571" y="352"/>
                  </a:cubicBezTo>
                  <a:cubicBezTo>
                    <a:pt x="571" y="329"/>
                    <a:pt x="559" y="304"/>
                    <a:pt x="534" y="276"/>
                  </a:cubicBezTo>
                  <a:cubicBezTo>
                    <a:pt x="509" y="249"/>
                    <a:pt x="497" y="225"/>
                    <a:pt x="497" y="204"/>
                  </a:cubicBezTo>
                  <a:cubicBezTo>
                    <a:pt x="497" y="169"/>
                    <a:pt x="511" y="140"/>
                    <a:pt x="538" y="116"/>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grpSp>
      <p:sp>
        <p:nvSpPr>
          <p:cNvPr id="70" name="Rectangle 69">
            <a:extLst>
              <a:ext uri="{FF2B5EF4-FFF2-40B4-BE49-F238E27FC236}">
                <a16:creationId xmlns:a16="http://schemas.microsoft.com/office/drawing/2014/main" id="{18FDDAD1-5070-D147-A1A7-67972D05BBB3}"/>
              </a:ext>
            </a:extLst>
          </p:cNvPr>
          <p:cNvSpPr/>
          <p:nvPr/>
        </p:nvSpPr>
        <p:spPr>
          <a:xfrm>
            <a:off x="5530453" y="4283249"/>
            <a:ext cx="3081707" cy="346249"/>
          </a:xfrm>
          <a:prstGeom prst="rect">
            <a:avLst/>
          </a:prstGeom>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a:spAutoFit/>
          </a:bodyPr>
          <a:lstStyle/>
          <a:p>
            <a:pPr lvl="0">
              <a:defRPr/>
            </a:pPr>
            <a:r>
              <a:rPr lang="en-US" sz="1200" b="1">
                <a:solidFill>
                  <a:srgbClr val="575757"/>
                </a:solidFill>
                <a:latin typeface="Trebuchet MS" panose="020B0603020202020204" pitchFamily="34" charset="0"/>
              </a:rPr>
              <a:t>Security</a:t>
            </a:r>
          </a:p>
          <a:p>
            <a:pPr>
              <a:defRPr/>
            </a:pPr>
            <a:r>
              <a:rPr lang="en-US" sz="1050">
                <a:solidFill>
                  <a:srgbClr val="7F7F7F"/>
                </a:solidFill>
                <a:latin typeface="Trebuchet MS" panose="020B0603020202020204" pitchFamily="34" charset="0"/>
                <a:sym typeface="Trebuchet MS" panose="020B0603020202020204" pitchFamily="34" charset="0"/>
              </a:rPr>
              <a:t>Baked-in and fully integrated into SDLC</a:t>
            </a:r>
          </a:p>
        </p:txBody>
      </p:sp>
      <p:grpSp>
        <p:nvGrpSpPr>
          <p:cNvPr id="71" name="Group 25">
            <a:extLst>
              <a:ext uri="{FF2B5EF4-FFF2-40B4-BE49-F238E27FC236}">
                <a16:creationId xmlns:a16="http://schemas.microsoft.com/office/drawing/2014/main" id="{D3EEC0F8-F802-074C-9A63-DAF002E64100}"/>
              </a:ext>
            </a:extLst>
          </p:cNvPr>
          <p:cNvGrpSpPr>
            <a:grpSpLocks noChangeAspect="1"/>
          </p:cNvGrpSpPr>
          <p:nvPr/>
        </p:nvGrpSpPr>
        <p:grpSpPr bwMode="auto">
          <a:xfrm>
            <a:off x="4925671" y="4186283"/>
            <a:ext cx="543645" cy="543645"/>
            <a:chOff x="2078" y="1116"/>
            <a:chExt cx="288" cy="288"/>
          </a:xfrm>
        </p:grpSpPr>
        <p:sp>
          <p:nvSpPr>
            <p:cNvPr id="72" name="AutoShape 24">
              <a:extLst>
                <a:ext uri="{FF2B5EF4-FFF2-40B4-BE49-F238E27FC236}">
                  <a16:creationId xmlns:a16="http://schemas.microsoft.com/office/drawing/2014/main" id="{9FD95BCC-E884-C74E-99C0-191941EFFB87}"/>
                </a:ext>
              </a:extLst>
            </p:cNvPr>
            <p:cNvSpPr>
              <a:spLocks noChangeAspect="1" noChangeArrowheads="1" noTextEdit="1"/>
            </p:cNvSpPr>
            <p:nvPr/>
          </p:nvSpPr>
          <p:spPr bwMode="auto">
            <a:xfrm>
              <a:off x="2078" y="111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73" name="Freeform 26">
              <a:extLst>
                <a:ext uri="{FF2B5EF4-FFF2-40B4-BE49-F238E27FC236}">
                  <a16:creationId xmlns:a16="http://schemas.microsoft.com/office/drawing/2014/main" id="{41B69126-08C8-CD43-AF2F-03BA5F1A751F}"/>
                </a:ext>
              </a:extLst>
            </p:cNvPr>
            <p:cNvSpPr>
              <a:spLocks noEditPoints="1"/>
            </p:cNvSpPr>
            <p:nvPr/>
          </p:nvSpPr>
          <p:spPr bwMode="auto">
            <a:xfrm>
              <a:off x="2132" y="1133"/>
              <a:ext cx="180" cy="254"/>
            </a:xfrm>
            <a:custGeom>
              <a:avLst/>
              <a:gdLst>
                <a:gd name="T0" fmla="*/ 391 w 624"/>
                <a:gd name="T1" fmla="*/ 600 h 880"/>
                <a:gd name="T2" fmla="*/ 418 w 624"/>
                <a:gd name="T3" fmla="*/ 708 h 880"/>
                <a:gd name="T4" fmla="*/ 474 w 624"/>
                <a:gd name="T5" fmla="*/ 703 h 880"/>
                <a:gd name="T6" fmla="*/ 252 w 624"/>
                <a:gd name="T7" fmla="*/ 391 h 880"/>
                <a:gd name="T8" fmla="*/ 296 w 624"/>
                <a:gd name="T9" fmla="*/ 256 h 880"/>
                <a:gd name="T10" fmla="*/ 177 w 624"/>
                <a:gd name="T11" fmla="*/ 359 h 880"/>
                <a:gd name="T12" fmla="*/ 237 w 624"/>
                <a:gd name="T13" fmla="*/ 401 h 880"/>
                <a:gd name="T14" fmla="*/ 178 w 624"/>
                <a:gd name="T15" fmla="*/ 714 h 880"/>
                <a:gd name="T16" fmla="*/ 232 w 624"/>
                <a:gd name="T17" fmla="*/ 601 h 880"/>
                <a:gd name="T18" fmla="*/ 155 w 624"/>
                <a:gd name="T19" fmla="*/ 583 h 880"/>
                <a:gd name="T20" fmla="*/ 210 w 624"/>
                <a:gd name="T21" fmla="*/ 428 h 880"/>
                <a:gd name="T22" fmla="*/ 134 w 624"/>
                <a:gd name="T23" fmla="*/ 530 h 880"/>
                <a:gd name="T24" fmla="*/ 185 w 624"/>
                <a:gd name="T25" fmla="*/ 494 h 880"/>
                <a:gd name="T26" fmla="*/ 436 w 624"/>
                <a:gd name="T27" fmla="*/ 339 h 880"/>
                <a:gd name="T28" fmla="*/ 328 w 624"/>
                <a:gd name="T29" fmla="*/ 377 h 880"/>
                <a:gd name="T30" fmla="*/ 387 w 624"/>
                <a:gd name="T31" fmla="*/ 401 h 880"/>
                <a:gd name="T32" fmla="*/ 446 w 624"/>
                <a:gd name="T33" fmla="*/ 358 h 880"/>
                <a:gd name="T34" fmla="*/ 547 w 624"/>
                <a:gd name="T35" fmla="*/ 552 h 880"/>
                <a:gd name="T36" fmla="*/ 557 w 624"/>
                <a:gd name="T37" fmla="*/ 377 h 880"/>
                <a:gd name="T38" fmla="*/ 474 w 624"/>
                <a:gd name="T39" fmla="*/ 433 h 880"/>
                <a:gd name="T40" fmla="*/ 413 w 624"/>
                <a:gd name="T41" fmla="*/ 428 h 880"/>
                <a:gd name="T42" fmla="*/ 468 w 624"/>
                <a:gd name="T43" fmla="*/ 552 h 880"/>
                <a:gd name="T44" fmla="*/ 114 w 624"/>
                <a:gd name="T45" fmla="*/ 366 h 880"/>
                <a:gd name="T46" fmla="*/ 193 w 624"/>
                <a:gd name="T47" fmla="*/ 278 h 880"/>
                <a:gd name="T48" fmla="*/ 312 w 624"/>
                <a:gd name="T49" fmla="*/ 51 h 880"/>
                <a:gd name="T50" fmla="*/ 431 w 624"/>
                <a:gd name="T51" fmla="*/ 278 h 880"/>
                <a:gd name="T52" fmla="*/ 509 w 624"/>
                <a:gd name="T53" fmla="*/ 367 h 880"/>
                <a:gd name="T54" fmla="*/ 530 w 624"/>
                <a:gd name="T55" fmla="*/ 342 h 880"/>
                <a:gd name="T56" fmla="*/ 95 w 624"/>
                <a:gd name="T57" fmla="*/ 217 h 880"/>
                <a:gd name="T58" fmla="*/ 86 w 624"/>
                <a:gd name="T59" fmla="*/ 352 h 880"/>
                <a:gd name="T60" fmla="*/ 114 w 624"/>
                <a:gd name="T61" fmla="*/ 769 h 880"/>
                <a:gd name="T62" fmla="*/ 161 w 624"/>
                <a:gd name="T63" fmla="*/ 812 h 880"/>
                <a:gd name="T64" fmla="*/ 431 w 624"/>
                <a:gd name="T65" fmla="*/ 745 h 880"/>
                <a:gd name="T66" fmla="*/ 380 w 624"/>
                <a:gd name="T67" fmla="*/ 760 h 880"/>
                <a:gd name="T68" fmla="*/ 350 w 624"/>
                <a:gd name="T69" fmla="*/ 879 h 880"/>
                <a:gd name="T70" fmla="*/ 103 w 624"/>
                <a:gd name="T71" fmla="*/ 527 h 880"/>
                <a:gd name="T72" fmla="*/ 67 w 624"/>
                <a:gd name="T73" fmla="*/ 377 h 880"/>
                <a:gd name="T74" fmla="*/ 76 w 624"/>
                <a:gd name="T75" fmla="*/ 552 h 880"/>
                <a:gd name="T76" fmla="*/ 503 w 624"/>
                <a:gd name="T77" fmla="*/ 715 h 880"/>
                <a:gd name="T78" fmla="*/ 558 w 624"/>
                <a:gd name="T79" fmla="*/ 760 h 880"/>
                <a:gd name="T80" fmla="*/ 521 w 624"/>
                <a:gd name="T81" fmla="*/ 608 h 880"/>
                <a:gd name="T82" fmla="*/ 431 w 624"/>
                <a:gd name="T83" fmla="*/ 857 h 880"/>
                <a:gd name="T84" fmla="*/ 476 w 624"/>
                <a:gd name="T85" fmla="*/ 787 h 880"/>
                <a:gd name="T86" fmla="*/ 388 w 624"/>
                <a:gd name="T87" fmla="*/ 718 h 880"/>
                <a:gd name="T88" fmla="*/ 387 w 624"/>
                <a:gd name="T89" fmla="*/ 560 h 880"/>
                <a:gd name="T90" fmla="*/ 334 w 624"/>
                <a:gd name="T91" fmla="*/ 410 h 880"/>
                <a:gd name="T92" fmla="*/ 307 w 624"/>
                <a:gd name="T93" fmla="*/ 408 h 880"/>
                <a:gd name="T94" fmla="*/ 267 w 624"/>
                <a:gd name="T95" fmla="*/ 419 h 880"/>
                <a:gd name="T96" fmla="*/ 252 w 624"/>
                <a:gd name="T97" fmla="*/ 576 h 880"/>
                <a:gd name="T98" fmla="*/ 235 w 624"/>
                <a:gd name="T99" fmla="*/ 721 h 880"/>
                <a:gd name="T100" fmla="*/ 303 w 624"/>
                <a:gd name="T101" fmla="*/ 729 h 880"/>
                <a:gd name="T102" fmla="*/ 380 w 624"/>
                <a:gd name="T103" fmla="*/ 729 h 880"/>
                <a:gd name="T104" fmla="*/ 76 w 624"/>
                <a:gd name="T105" fmla="*/ 583 h 880"/>
                <a:gd name="T106" fmla="*/ 67 w 624"/>
                <a:gd name="T107" fmla="*/ 758 h 880"/>
                <a:gd name="T108" fmla="*/ 208 w 624"/>
                <a:gd name="T109" fmla="*/ 739 h 880"/>
                <a:gd name="T110" fmla="*/ 177 w 624"/>
                <a:gd name="T111" fmla="*/ 777 h 880"/>
                <a:gd name="T112" fmla="*/ 296 w 624"/>
                <a:gd name="T113" fmla="*/ 880 h 880"/>
                <a:gd name="T114" fmla="*/ 208 w 624"/>
                <a:gd name="T115" fmla="*/ 739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24" h="880">
                  <a:moveTo>
                    <a:pt x="468" y="583"/>
                  </a:moveTo>
                  <a:cubicBezTo>
                    <a:pt x="408" y="583"/>
                    <a:pt x="408" y="583"/>
                    <a:pt x="408" y="583"/>
                  </a:cubicBezTo>
                  <a:cubicBezTo>
                    <a:pt x="403" y="589"/>
                    <a:pt x="398" y="594"/>
                    <a:pt x="391" y="600"/>
                  </a:cubicBezTo>
                  <a:cubicBezTo>
                    <a:pt x="391" y="600"/>
                    <a:pt x="391" y="600"/>
                    <a:pt x="390" y="601"/>
                  </a:cubicBezTo>
                  <a:cubicBezTo>
                    <a:pt x="390" y="601"/>
                    <a:pt x="389" y="601"/>
                    <a:pt x="389" y="602"/>
                  </a:cubicBezTo>
                  <a:cubicBezTo>
                    <a:pt x="399" y="640"/>
                    <a:pt x="412" y="687"/>
                    <a:pt x="418" y="708"/>
                  </a:cubicBezTo>
                  <a:cubicBezTo>
                    <a:pt x="427" y="710"/>
                    <a:pt x="436" y="712"/>
                    <a:pt x="445" y="714"/>
                  </a:cubicBezTo>
                  <a:cubicBezTo>
                    <a:pt x="452" y="707"/>
                    <a:pt x="462" y="703"/>
                    <a:pt x="473" y="703"/>
                  </a:cubicBezTo>
                  <a:cubicBezTo>
                    <a:pt x="474" y="703"/>
                    <a:pt x="474" y="703"/>
                    <a:pt x="474" y="703"/>
                  </a:cubicBezTo>
                  <a:cubicBezTo>
                    <a:pt x="482" y="672"/>
                    <a:pt x="487" y="640"/>
                    <a:pt x="490" y="606"/>
                  </a:cubicBezTo>
                  <a:cubicBezTo>
                    <a:pt x="480" y="602"/>
                    <a:pt x="472" y="594"/>
                    <a:pt x="468" y="583"/>
                  </a:cubicBezTo>
                  <a:close/>
                  <a:moveTo>
                    <a:pt x="252" y="391"/>
                  </a:moveTo>
                  <a:cubicBezTo>
                    <a:pt x="262" y="386"/>
                    <a:pt x="272" y="382"/>
                    <a:pt x="281" y="380"/>
                  </a:cubicBezTo>
                  <a:cubicBezTo>
                    <a:pt x="287" y="379"/>
                    <a:pt x="291" y="378"/>
                    <a:pt x="296" y="377"/>
                  </a:cubicBezTo>
                  <a:cubicBezTo>
                    <a:pt x="296" y="256"/>
                    <a:pt x="296" y="256"/>
                    <a:pt x="296" y="256"/>
                  </a:cubicBezTo>
                  <a:cubicBezTo>
                    <a:pt x="289" y="256"/>
                    <a:pt x="281" y="256"/>
                    <a:pt x="274" y="257"/>
                  </a:cubicBezTo>
                  <a:cubicBezTo>
                    <a:pt x="242" y="270"/>
                    <a:pt x="212" y="298"/>
                    <a:pt x="188" y="339"/>
                  </a:cubicBezTo>
                  <a:cubicBezTo>
                    <a:pt x="184" y="346"/>
                    <a:pt x="181" y="352"/>
                    <a:pt x="177" y="359"/>
                  </a:cubicBezTo>
                  <a:cubicBezTo>
                    <a:pt x="186" y="366"/>
                    <a:pt x="192" y="378"/>
                    <a:pt x="192" y="390"/>
                  </a:cubicBezTo>
                  <a:cubicBezTo>
                    <a:pt x="192" y="391"/>
                    <a:pt x="192" y="392"/>
                    <a:pt x="192" y="393"/>
                  </a:cubicBezTo>
                  <a:cubicBezTo>
                    <a:pt x="206" y="396"/>
                    <a:pt x="221" y="399"/>
                    <a:pt x="237" y="401"/>
                  </a:cubicBezTo>
                  <a:cubicBezTo>
                    <a:pt x="241" y="397"/>
                    <a:pt x="246" y="394"/>
                    <a:pt x="252" y="391"/>
                  </a:cubicBezTo>
                  <a:close/>
                  <a:moveTo>
                    <a:pt x="150" y="703"/>
                  </a:moveTo>
                  <a:cubicBezTo>
                    <a:pt x="161" y="703"/>
                    <a:pt x="171" y="707"/>
                    <a:pt x="178" y="714"/>
                  </a:cubicBezTo>
                  <a:cubicBezTo>
                    <a:pt x="187" y="712"/>
                    <a:pt x="196" y="710"/>
                    <a:pt x="205" y="708"/>
                  </a:cubicBezTo>
                  <a:cubicBezTo>
                    <a:pt x="211" y="686"/>
                    <a:pt x="224" y="638"/>
                    <a:pt x="234" y="602"/>
                  </a:cubicBezTo>
                  <a:cubicBezTo>
                    <a:pt x="233" y="601"/>
                    <a:pt x="233" y="601"/>
                    <a:pt x="232" y="601"/>
                  </a:cubicBezTo>
                  <a:cubicBezTo>
                    <a:pt x="232" y="600"/>
                    <a:pt x="231" y="600"/>
                    <a:pt x="231" y="600"/>
                  </a:cubicBezTo>
                  <a:cubicBezTo>
                    <a:pt x="225" y="594"/>
                    <a:pt x="219" y="589"/>
                    <a:pt x="215" y="583"/>
                  </a:cubicBezTo>
                  <a:cubicBezTo>
                    <a:pt x="155" y="583"/>
                    <a:pt x="155" y="583"/>
                    <a:pt x="155" y="583"/>
                  </a:cubicBezTo>
                  <a:cubicBezTo>
                    <a:pt x="151" y="593"/>
                    <a:pt x="144" y="601"/>
                    <a:pt x="134" y="606"/>
                  </a:cubicBezTo>
                  <a:cubicBezTo>
                    <a:pt x="136" y="639"/>
                    <a:pt x="142" y="672"/>
                    <a:pt x="150" y="703"/>
                  </a:cubicBezTo>
                  <a:close/>
                  <a:moveTo>
                    <a:pt x="210" y="428"/>
                  </a:moveTo>
                  <a:cubicBezTo>
                    <a:pt x="199" y="426"/>
                    <a:pt x="189" y="424"/>
                    <a:pt x="178" y="421"/>
                  </a:cubicBezTo>
                  <a:cubicBezTo>
                    <a:pt x="171" y="428"/>
                    <a:pt x="161" y="433"/>
                    <a:pt x="150" y="433"/>
                  </a:cubicBezTo>
                  <a:cubicBezTo>
                    <a:pt x="142" y="463"/>
                    <a:pt x="136" y="496"/>
                    <a:pt x="134" y="530"/>
                  </a:cubicBezTo>
                  <a:cubicBezTo>
                    <a:pt x="144" y="534"/>
                    <a:pt x="151" y="542"/>
                    <a:pt x="155" y="552"/>
                  </a:cubicBezTo>
                  <a:cubicBezTo>
                    <a:pt x="195" y="552"/>
                    <a:pt x="195" y="552"/>
                    <a:pt x="195" y="552"/>
                  </a:cubicBezTo>
                  <a:cubicBezTo>
                    <a:pt x="188" y="534"/>
                    <a:pt x="184" y="514"/>
                    <a:pt x="185" y="494"/>
                  </a:cubicBezTo>
                  <a:cubicBezTo>
                    <a:pt x="187" y="470"/>
                    <a:pt x="195" y="447"/>
                    <a:pt x="210" y="428"/>
                  </a:cubicBezTo>
                  <a:close/>
                  <a:moveTo>
                    <a:pt x="446" y="358"/>
                  </a:moveTo>
                  <a:cubicBezTo>
                    <a:pt x="443" y="352"/>
                    <a:pt x="440" y="345"/>
                    <a:pt x="436" y="339"/>
                  </a:cubicBezTo>
                  <a:cubicBezTo>
                    <a:pt x="412" y="298"/>
                    <a:pt x="382" y="270"/>
                    <a:pt x="350" y="257"/>
                  </a:cubicBezTo>
                  <a:cubicBezTo>
                    <a:pt x="343" y="256"/>
                    <a:pt x="335" y="256"/>
                    <a:pt x="328" y="256"/>
                  </a:cubicBezTo>
                  <a:cubicBezTo>
                    <a:pt x="328" y="377"/>
                    <a:pt x="328" y="377"/>
                    <a:pt x="328" y="377"/>
                  </a:cubicBezTo>
                  <a:cubicBezTo>
                    <a:pt x="332" y="378"/>
                    <a:pt x="336" y="379"/>
                    <a:pt x="341" y="380"/>
                  </a:cubicBezTo>
                  <a:cubicBezTo>
                    <a:pt x="352" y="383"/>
                    <a:pt x="362" y="386"/>
                    <a:pt x="371" y="391"/>
                  </a:cubicBezTo>
                  <a:cubicBezTo>
                    <a:pt x="377" y="394"/>
                    <a:pt x="382" y="397"/>
                    <a:pt x="387" y="401"/>
                  </a:cubicBezTo>
                  <a:cubicBezTo>
                    <a:pt x="402" y="399"/>
                    <a:pt x="417" y="396"/>
                    <a:pt x="431" y="393"/>
                  </a:cubicBezTo>
                  <a:cubicBezTo>
                    <a:pt x="431" y="392"/>
                    <a:pt x="431" y="391"/>
                    <a:pt x="431" y="390"/>
                  </a:cubicBezTo>
                  <a:cubicBezTo>
                    <a:pt x="431" y="377"/>
                    <a:pt x="437" y="366"/>
                    <a:pt x="446" y="358"/>
                  </a:cubicBezTo>
                  <a:close/>
                  <a:moveTo>
                    <a:pt x="503" y="421"/>
                  </a:moveTo>
                  <a:cubicBezTo>
                    <a:pt x="513" y="454"/>
                    <a:pt x="518" y="490"/>
                    <a:pt x="521" y="527"/>
                  </a:cubicBezTo>
                  <a:cubicBezTo>
                    <a:pt x="533" y="531"/>
                    <a:pt x="542" y="541"/>
                    <a:pt x="547" y="552"/>
                  </a:cubicBezTo>
                  <a:cubicBezTo>
                    <a:pt x="624" y="552"/>
                    <a:pt x="624" y="552"/>
                    <a:pt x="624" y="552"/>
                  </a:cubicBezTo>
                  <a:cubicBezTo>
                    <a:pt x="621" y="486"/>
                    <a:pt x="597" y="425"/>
                    <a:pt x="559" y="376"/>
                  </a:cubicBezTo>
                  <a:cubicBezTo>
                    <a:pt x="558" y="376"/>
                    <a:pt x="558" y="377"/>
                    <a:pt x="557" y="377"/>
                  </a:cubicBezTo>
                  <a:cubicBezTo>
                    <a:pt x="544" y="385"/>
                    <a:pt x="530" y="392"/>
                    <a:pt x="515" y="398"/>
                  </a:cubicBezTo>
                  <a:cubicBezTo>
                    <a:pt x="514" y="407"/>
                    <a:pt x="509" y="415"/>
                    <a:pt x="503" y="421"/>
                  </a:cubicBezTo>
                  <a:close/>
                  <a:moveTo>
                    <a:pt x="474" y="433"/>
                  </a:moveTo>
                  <a:cubicBezTo>
                    <a:pt x="474" y="433"/>
                    <a:pt x="474" y="433"/>
                    <a:pt x="473" y="433"/>
                  </a:cubicBezTo>
                  <a:cubicBezTo>
                    <a:pt x="462" y="433"/>
                    <a:pt x="452" y="429"/>
                    <a:pt x="445" y="422"/>
                  </a:cubicBezTo>
                  <a:cubicBezTo>
                    <a:pt x="434" y="424"/>
                    <a:pt x="424" y="426"/>
                    <a:pt x="413" y="428"/>
                  </a:cubicBezTo>
                  <a:cubicBezTo>
                    <a:pt x="428" y="449"/>
                    <a:pt x="437" y="475"/>
                    <a:pt x="437" y="502"/>
                  </a:cubicBezTo>
                  <a:cubicBezTo>
                    <a:pt x="437" y="520"/>
                    <a:pt x="434" y="537"/>
                    <a:pt x="427" y="552"/>
                  </a:cubicBezTo>
                  <a:cubicBezTo>
                    <a:pt x="468" y="552"/>
                    <a:pt x="468" y="552"/>
                    <a:pt x="468" y="552"/>
                  </a:cubicBezTo>
                  <a:cubicBezTo>
                    <a:pt x="472" y="542"/>
                    <a:pt x="480" y="534"/>
                    <a:pt x="490" y="529"/>
                  </a:cubicBezTo>
                  <a:cubicBezTo>
                    <a:pt x="487" y="496"/>
                    <a:pt x="482" y="463"/>
                    <a:pt x="474" y="433"/>
                  </a:cubicBezTo>
                  <a:close/>
                  <a:moveTo>
                    <a:pt x="114" y="366"/>
                  </a:moveTo>
                  <a:cubicBezTo>
                    <a:pt x="122" y="356"/>
                    <a:pt x="134" y="348"/>
                    <a:pt x="148" y="348"/>
                  </a:cubicBezTo>
                  <a:cubicBezTo>
                    <a:pt x="152" y="340"/>
                    <a:pt x="156" y="332"/>
                    <a:pt x="161" y="324"/>
                  </a:cubicBezTo>
                  <a:cubicBezTo>
                    <a:pt x="171" y="307"/>
                    <a:pt x="181" y="291"/>
                    <a:pt x="193" y="278"/>
                  </a:cubicBezTo>
                  <a:cubicBezTo>
                    <a:pt x="177" y="285"/>
                    <a:pt x="161" y="293"/>
                    <a:pt x="146" y="303"/>
                  </a:cubicBezTo>
                  <a:cubicBezTo>
                    <a:pt x="146" y="217"/>
                    <a:pt x="146" y="217"/>
                    <a:pt x="146" y="217"/>
                  </a:cubicBezTo>
                  <a:cubicBezTo>
                    <a:pt x="146" y="125"/>
                    <a:pt x="221" y="51"/>
                    <a:pt x="312" y="51"/>
                  </a:cubicBezTo>
                  <a:cubicBezTo>
                    <a:pt x="404" y="51"/>
                    <a:pt x="479" y="125"/>
                    <a:pt x="479" y="217"/>
                  </a:cubicBezTo>
                  <a:cubicBezTo>
                    <a:pt x="479" y="303"/>
                    <a:pt x="479" y="303"/>
                    <a:pt x="479" y="303"/>
                  </a:cubicBezTo>
                  <a:cubicBezTo>
                    <a:pt x="464" y="294"/>
                    <a:pt x="448" y="285"/>
                    <a:pt x="431" y="278"/>
                  </a:cubicBezTo>
                  <a:cubicBezTo>
                    <a:pt x="443" y="291"/>
                    <a:pt x="453" y="307"/>
                    <a:pt x="463" y="324"/>
                  </a:cubicBezTo>
                  <a:cubicBezTo>
                    <a:pt x="468" y="332"/>
                    <a:pt x="472" y="340"/>
                    <a:pt x="476" y="348"/>
                  </a:cubicBezTo>
                  <a:cubicBezTo>
                    <a:pt x="490" y="349"/>
                    <a:pt x="502" y="356"/>
                    <a:pt x="509" y="367"/>
                  </a:cubicBezTo>
                  <a:cubicBezTo>
                    <a:pt x="519" y="362"/>
                    <a:pt x="529" y="357"/>
                    <a:pt x="538" y="352"/>
                  </a:cubicBezTo>
                  <a:cubicBezTo>
                    <a:pt x="535" y="349"/>
                    <a:pt x="533" y="346"/>
                    <a:pt x="530" y="344"/>
                  </a:cubicBezTo>
                  <a:cubicBezTo>
                    <a:pt x="530" y="343"/>
                    <a:pt x="530" y="343"/>
                    <a:pt x="530" y="342"/>
                  </a:cubicBezTo>
                  <a:cubicBezTo>
                    <a:pt x="530" y="217"/>
                    <a:pt x="530" y="217"/>
                    <a:pt x="530" y="217"/>
                  </a:cubicBezTo>
                  <a:cubicBezTo>
                    <a:pt x="530" y="97"/>
                    <a:pt x="433" y="0"/>
                    <a:pt x="313" y="0"/>
                  </a:cubicBezTo>
                  <a:cubicBezTo>
                    <a:pt x="193" y="0"/>
                    <a:pt x="95" y="97"/>
                    <a:pt x="95" y="217"/>
                  </a:cubicBezTo>
                  <a:cubicBezTo>
                    <a:pt x="95" y="341"/>
                    <a:pt x="95" y="341"/>
                    <a:pt x="95" y="341"/>
                  </a:cubicBezTo>
                  <a:cubicBezTo>
                    <a:pt x="95" y="341"/>
                    <a:pt x="95" y="342"/>
                    <a:pt x="95" y="342"/>
                  </a:cubicBezTo>
                  <a:cubicBezTo>
                    <a:pt x="92" y="345"/>
                    <a:pt x="89" y="348"/>
                    <a:pt x="86" y="352"/>
                  </a:cubicBezTo>
                  <a:cubicBezTo>
                    <a:pt x="95" y="357"/>
                    <a:pt x="104" y="362"/>
                    <a:pt x="114" y="366"/>
                  </a:cubicBezTo>
                  <a:close/>
                  <a:moveTo>
                    <a:pt x="148" y="787"/>
                  </a:moveTo>
                  <a:cubicBezTo>
                    <a:pt x="134" y="787"/>
                    <a:pt x="122" y="780"/>
                    <a:pt x="114" y="769"/>
                  </a:cubicBezTo>
                  <a:cubicBezTo>
                    <a:pt x="104" y="774"/>
                    <a:pt x="95" y="779"/>
                    <a:pt x="86" y="784"/>
                  </a:cubicBezTo>
                  <a:cubicBezTo>
                    <a:pt x="116" y="815"/>
                    <a:pt x="152" y="840"/>
                    <a:pt x="193" y="857"/>
                  </a:cubicBezTo>
                  <a:cubicBezTo>
                    <a:pt x="181" y="844"/>
                    <a:pt x="171" y="829"/>
                    <a:pt x="161" y="812"/>
                  </a:cubicBezTo>
                  <a:cubicBezTo>
                    <a:pt x="156" y="804"/>
                    <a:pt x="152" y="796"/>
                    <a:pt x="148" y="787"/>
                  </a:cubicBezTo>
                  <a:close/>
                  <a:moveTo>
                    <a:pt x="446" y="778"/>
                  </a:moveTo>
                  <a:cubicBezTo>
                    <a:pt x="437" y="770"/>
                    <a:pt x="431" y="758"/>
                    <a:pt x="431" y="745"/>
                  </a:cubicBezTo>
                  <a:cubicBezTo>
                    <a:pt x="431" y="744"/>
                    <a:pt x="431" y="743"/>
                    <a:pt x="431" y="743"/>
                  </a:cubicBezTo>
                  <a:cubicBezTo>
                    <a:pt x="426" y="741"/>
                    <a:pt x="420" y="740"/>
                    <a:pt x="414" y="739"/>
                  </a:cubicBezTo>
                  <a:cubicBezTo>
                    <a:pt x="408" y="751"/>
                    <a:pt x="395" y="760"/>
                    <a:pt x="380" y="760"/>
                  </a:cubicBezTo>
                  <a:cubicBezTo>
                    <a:pt x="328" y="760"/>
                    <a:pt x="328" y="760"/>
                    <a:pt x="328" y="760"/>
                  </a:cubicBezTo>
                  <a:cubicBezTo>
                    <a:pt x="328" y="880"/>
                    <a:pt x="328" y="880"/>
                    <a:pt x="328" y="880"/>
                  </a:cubicBezTo>
                  <a:cubicBezTo>
                    <a:pt x="335" y="880"/>
                    <a:pt x="343" y="879"/>
                    <a:pt x="350" y="879"/>
                  </a:cubicBezTo>
                  <a:cubicBezTo>
                    <a:pt x="382" y="866"/>
                    <a:pt x="412" y="837"/>
                    <a:pt x="436" y="796"/>
                  </a:cubicBezTo>
                  <a:cubicBezTo>
                    <a:pt x="440" y="790"/>
                    <a:pt x="443" y="784"/>
                    <a:pt x="446" y="778"/>
                  </a:cubicBezTo>
                  <a:close/>
                  <a:moveTo>
                    <a:pt x="103" y="527"/>
                  </a:moveTo>
                  <a:cubicBezTo>
                    <a:pt x="106" y="490"/>
                    <a:pt x="111" y="455"/>
                    <a:pt x="120" y="421"/>
                  </a:cubicBezTo>
                  <a:cubicBezTo>
                    <a:pt x="114" y="415"/>
                    <a:pt x="109" y="407"/>
                    <a:pt x="108" y="398"/>
                  </a:cubicBezTo>
                  <a:cubicBezTo>
                    <a:pt x="93" y="392"/>
                    <a:pt x="80" y="385"/>
                    <a:pt x="67" y="377"/>
                  </a:cubicBezTo>
                  <a:cubicBezTo>
                    <a:pt x="66" y="377"/>
                    <a:pt x="66" y="376"/>
                    <a:pt x="65" y="376"/>
                  </a:cubicBezTo>
                  <a:cubicBezTo>
                    <a:pt x="27" y="425"/>
                    <a:pt x="3" y="486"/>
                    <a:pt x="0" y="552"/>
                  </a:cubicBezTo>
                  <a:cubicBezTo>
                    <a:pt x="76" y="552"/>
                    <a:pt x="76" y="552"/>
                    <a:pt x="76" y="552"/>
                  </a:cubicBezTo>
                  <a:cubicBezTo>
                    <a:pt x="81" y="540"/>
                    <a:pt x="91" y="531"/>
                    <a:pt x="103" y="527"/>
                  </a:cubicBezTo>
                  <a:close/>
                  <a:moveTo>
                    <a:pt x="521" y="608"/>
                  </a:moveTo>
                  <a:cubicBezTo>
                    <a:pt x="518" y="645"/>
                    <a:pt x="513" y="681"/>
                    <a:pt x="503" y="715"/>
                  </a:cubicBezTo>
                  <a:cubicBezTo>
                    <a:pt x="509" y="721"/>
                    <a:pt x="514" y="729"/>
                    <a:pt x="515" y="737"/>
                  </a:cubicBezTo>
                  <a:cubicBezTo>
                    <a:pt x="529" y="743"/>
                    <a:pt x="543" y="750"/>
                    <a:pt x="555" y="758"/>
                  </a:cubicBezTo>
                  <a:cubicBezTo>
                    <a:pt x="557" y="758"/>
                    <a:pt x="558" y="759"/>
                    <a:pt x="558" y="760"/>
                  </a:cubicBezTo>
                  <a:cubicBezTo>
                    <a:pt x="597" y="711"/>
                    <a:pt x="621" y="650"/>
                    <a:pt x="624" y="583"/>
                  </a:cubicBezTo>
                  <a:cubicBezTo>
                    <a:pt x="547" y="583"/>
                    <a:pt x="547" y="583"/>
                    <a:pt x="547" y="583"/>
                  </a:cubicBezTo>
                  <a:cubicBezTo>
                    <a:pt x="542" y="595"/>
                    <a:pt x="533" y="604"/>
                    <a:pt x="521" y="608"/>
                  </a:cubicBezTo>
                  <a:close/>
                  <a:moveTo>
                    <a:pt x="476" y="787"/>
                  </a:moveTo>
                  <a:cubicBezTo>
                    <a:pt x="472" y="796"/>
                    <a:pt x="468" y="804"/>
                    <a:pt x="463" y="812"/>
                  </a:cubicBezTo>
                  <a:cubicBezTo>
                    <a:pt x="453" y="829"/>
                    <a:pt x="443" y="844"/>
                    <a:pt x="431" y="857"/>
                  </a:cubicBezTo>
                  <a:cubicBezTo>
                    <a:pt x="472" y="840"/>
                    <a:pt x="508" y="815"/>
                    <a:pt x="538" y="784"/>
                  </a:cubicBezTo>
                  <a:cubicBezTo>
                    <a:pt x="529" y="778"/>
                    <a:pt x="519" y="773"/>
                    <a:pt x="509" y="769"/>
                  </a:cubicBezTo>
                  <a:cubicBezTo>
                    <a:pt x="502" y="779"/>
                    <a:pt x="490" y="787"/>
                    <a:pt x="476" y="787"/>
                  </a:cubicBezTo>
                  <a:close/>
                  <a:moveTo>
                    <a:pt x="380" y="729"/>
                  </a:moveTo>
                  <a:cubicBezTo>
                    <a:pt x="384" y="729"/>
                    <a:pt x="387" y="725"/>
                    <a:pt x="388" y="721"/>
                  </a:cubicBezTo>
                  <a:cubicBezTo>
                    <a:pt x="388" y="720"/>
                    <a:pt x="388" y="719"/>
                    <a:pt x="388" y="718"/>
                  </a:cubicBezTo>
                  <a:cubicBezTo>
                    <a:pt x="381" y="692"/>
                    <a:pt x="363" y="627"/>
                    <a:pt x="353" y="588"/>
                  </a:cubicBezTo>
                  <a:cubicBezTo>
                    <a:pt x="359" y="584"/>
                    <a:pt x="365" y="581"/>
                    <a:pt x="371" y="576"/>
                  </a:cubicBezTo>
                  <a:cubicBezTo>
                    <a:pt x="377" y="571"/>
                    <a:pt x="382" y="566"/>
                    <a:pt x="387" y="560"/>
                  </a:cubicBezTo>
                  <a:cubicBezTo>
                    <a:pt x="399" y="544"/>
                    <a:pt x="406" y="524"/>
                    <a:pt x="406" y="502"/>
                  </a:cubicBezTo>
                  <a:cubicBezTo>
                    <a:pt x="406" y="466"/>
                    <a:pt x="386" y="435"/>
                    <a:pt x="356" y="418"/>
                  </a:cubicBezTo>
                  <a:cubicBezTo>
                    <a:pt x="349" y="415"/>
                    <a:pt x="342" y="412"/>
                    <a:pt x="334" y="410"/>
                  </a:cubicBezTo>
                  <a:cubicBezTo>
                    <a:pt x="329" y="409"/>
                    <a:pt x="324" y="408"/>
                    <a:pt x="319" y="408"/>
                  </a:cubicBezTo>
                  <a:cubicBezTo>
                    <a:pt x="317" y="408"/>
                    <a:pt x="314" y="407"/>
                    <a:pt x="311" y="407"/>
                  </a:cubicBezTo>
                  <a:cubicBezTo>
                    <a:pt x="310" y="407"/>
                    <a:pt x="308" y="408"/>
                    <a:pt x="307" y="408"/>
                  </a:cubicBezTo>
                  <a:cubicBezTo>
                    <a:pt x="303" y="408"/>
                    <a:pt x="303" y="408"/>
                    <a:pt x="303" y="408"/>
                  </a:cubicBezTo>
                  <a:cubicBezTo>
                    <a:pt x="298" y="408"/>
                    <a:pt x="294" y="409"/>
                    <a:pt x="289" y="410"/>
                  </a:cubicBezTo>
                  <a:cubicBezTo>
                    <a:pt x="281" y="412"/>
                    <a:pt x="274" y="415"/>
                    <a:pt x="267" y="419"/>
                  </a:cubicBezTo>
                  <a:cubicBezTo>
                    <a:pt x="238" y="434"/>
                    <a:pt x="218" y="463"/>
                    <a:pt x="217" y="496"/>
                  </a:cubicBezTo>
                  <a:cubicBezTo>
                    <a:pt x="215" y="520"/>
                    <a:pt x="223" y="542"/>
                    <a:pt x="236" y="560"/>
                  </a:cubicBezTo>
                  <a:cubicBezTo>
                    <a:pt x="240" y="566"/>
                    <a:pt x="246" y="571"/>
                    <a:pt x="252" y="576"/>
                  </a:cubicBezTo>
                  <a:cubicBezTo>
                    <a:pt x="257" y="581"/>
                    <a:pt x="264" y="585"/>
                    <a:pt x="270" y="588"/>
                  </a:cubicBezTo>
                  <a:cubicBezTo>
                    <a:pt x="260" y="624"/>
                    <a:pt x="242" y="692"/>
                    <a:pt x="235" y="718"/>
                  </a:cubicBezTo>
                  <a:cubicBezTo>
                    <a:pt x="234" y="719"/>
                    <a:pt x="234" y="720"/>
                    <a:pt x="235" y="721"/>
                  </a:cubicBezTo>
                  <a:cubicBezTo>
                    <a:pt x="235" y="725"/>
                    <a:pt x="238" y="729"/>
                    <a:pt x="243" y="729"/>
                  </a:cubicBezTo>
                  <a:cubicBezTo>
                    <a:pt x="289" y="729"/>
                    <a:pt x="289" y="729"/>
                    <a:pt x="289" y="729"/>
                  </a:cubicBezTo>
                  <a:cubicBezTo>
                    <a:pt x="303" y="729"/>
                    <a:pt x="303" y="729"/>
                    <a:pt x="303" y="729"/>
                  </a:cubicBezTo>
                  <a:cubicBezTo>
                    <a:pt x="319" y="729"/>
                    <a:pt x="319" y="729"/>
                    <a:pt x="319" y="729"/>
                  </a:cubicBezTo>
                  <a:cubicBezTo>
                    <a:pt x="333" y="729"/>
                    <a:pt x="333" y="729"/>
                    <a:pt x="333" y="729"/>
                  </a:cubicBezTo>
                  <a:cubicBezTo>
                    <a:pt x="380" y="729"/>
                    <a:pt x="380" y="729"/>
                    <a:pt x="380" y="729"/>
                  </a:cubicBezTo>
                  <a:close/>
                  <a:moveTo>
                    <a:pt x="120" y="714"/>
                  </a:moveTo>
                  <a:cubicBezTo>
                    <a:pt x="111" y="681"/>
                    <a:pt x="106" y="645"/>
                    <a:pt x="103" y="608"/>
                  </a:cubicBezTo>
                  <a:cubicBezTo>
                    <a:pt x="91" y="605"/>
                    <a:pt x="81" y="595"/>
                    <a:pt x="76" y="583"/>
                  </a:cubicBezTo>
                  <a:cubicBezTo>
                    <a:pt x="0" y="583"/>
                    <a:pt x="0" y="583"/>
                    <a:pt x="0" y="583"/>
                  </a:cubicBezTo>
                  <a:cubicBezTo>
                    <a:pt x="3" y="650"/>
                    <a:pt x="27" y="711"/>
                    <a:pt x="65" y="760"/>
                  </a:cubicBezTo>
                  <a:cubicBezTo>
                    <a:pt x="66" y="759"/>
                    <a:pt x="66" y="758"/>
                    <a:pt x="67" y="758"/>
                  </a:cubicBezTo>
                  <a:cubicBezTo>
                    <a:pt x="80" y="751"/>
                    <a:pt x="93" y="744"/>
                    <a:pt x="108" y="738"/>
                  </a:cubicBezTo>
                  <a:cubicBezTo>
                    <a:pt x="109" y="729"/>
                    <a:pt x="114" y="720"/>
                    <a:pt x="120" y="714"/>
                  </a:cubicBezTo>
                  <a:close/>
                  <a:moveTo>
                    <a:pt x="208" y="739"/>
                  </a:moveTo>
                  <a:cubicBezTo>
                    <a:pt x="203" y="740"/>
                    <a:pt x="197" y="742"/>
                    <a:pt x="192" y="743"/>
                  </a:cubicBezTo>
                  <a:cubicBezTo>
                    <a:pt x="192" y="744"/>
                    <a:pt x="192" y="744"/>
                    <a:pt x="192" y="745"/>
                  </a:cubicBezTo>
                  <a:cubicBezTo>
                    <a:pt x="192" y="758"/>
                    <a:pt x="186" y="769"/>
                    <a:pt x="177" y="777"/>
                  </a:cubicBezTo>
                  <a:cubicBezTo>
                    <a:pt x="181" y="783"/>
                    <a:pt x="184" y="790"/>
                    <a:pt x="188" y="796"/>
                  </a:cubicBezTo>
                  <a:cubicBezTo>
                    <a:pt x="212" y="837"/>
                    <a:pt x="242" y="866"/>
                    <a:pt x="274" y="879"/>
                  </a:cubicBezTo>
                  <a:cubicBezTo>
                    <a:pt x="281" y="879"/>
                    <a:pt x="289" y="880"/>
                    <a:pt x="296" y="880"/>
                  </a:cubicBezTo>
                  <a:cubicBezTo>
                    <a:pt x="296" y="760"/>
                    <a:pt x="296" y="760"/>
                    <a:pt x="296" y="760"/>
                  </a:cubicBezTo>
                  <a:cubicBezTo>
                    <a:pt x="243" y="760"/>
                    <a:pt x="243" y="760"/>
                    <a:pt x="243" y="760"/>
                  </a:cubicBezTo>
                  <a:cubicBezTo>
                    <a:pt x="228" y="760"/>
                    <a:pt x="215" y="752"/>
                    <a:pt x="208" y="739"/>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050"/>
            </a:p>
          </p:txBody>
        </p:sp>
      </p:grpSp>
    </p:spTree>
    <p:extLst>
      <p:ext uri="{BB962C8B-B14F-4D97-AF65-F5344CB8AC3E}">
        <p14:creationId xmlns:p14="http://schemas.microsoft.com/office/powerpoint/2010/main" val="1270213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D2385-9C78-63E7-6A1A-88A8FD0CB1BA}"/>
              </a:ext>
            </a:extLst>
          </p:cNvPr>
          <p:cNvSpPr>
            <a:spLocks noGrp="1"/>
          </p:cNvSpPr>
          <p:nvPr>
            <p:ph type="title"/>
          </p:nvPr>
        </p:nvSpPr>
        <p:spPr/>
        <p:txBody>
          <a:bodyPr/>
          <a:lstStyle/>
          <a:p>
            <a:r>
              <a:rPr lang="en-US" dirty="0"/>
              <a:t>Building Blocks &amp; Knight Capital Group</a:t>
            </a:r>
          </a:p>
        </p:txBody>
      </p:sp>
      <p:grpSp>
        <p:nvGrpSpPr>
          <p:cNvPr id="3" name="Group 2">
            <a:extLst>
              <a:ext uri="{FF2B5EF4-FFF2-40B4-BE49-F238E27FC236}">
                <a16:creationId xmlns:a16="http://schemas.microsoft.com/office/drawing/2014/main" id="{C710CBF8-3D5A-4C3C-A7C0-8D60EA524EB9}"/>
              </a:ext>
            </a:extLst>
          </p:cNvPr>
          <p:cNvGrpSpPr/>
          <p:nvPr/>
        </p:nvGrpSpPr>
        <p:grpSpPr>
          <a:xfrm>
            <a:off x="1362209" y="1583898"/>
            <a:ext cx="6419582" cy="2613983"/>
            <a:chOff x="1037113" y="2124997"/>
            <a:chExt cx="8559443" cy="3485309"/>
          </a:xfrm>
        </p:grpSpPr>
        <p:grpSp>
          <p:nvGrpSpPr>
            <p:cNvPr id="4" name="Group 3">
              <a:extLst>
                <a:ext uri="{FF2B5EF4-FFF2-40B4-BE49-F238E27FC236}">
                  <a16:creationId xmlns:a16="http://schemas.microsoft.com/office/drawing/2014/main" id="{75330287-DC12-4174-B9DC-0352C9AE7542}"/>
                </a:ext>
              </a:extLst>
            </p:cNvPr>
            <p:cNvGrpSpPr/>
            <p:nvPr/>
          </p:nvGrpSpPr>
          <p:grpSpPr>
            <a:xfrm>
              <a:off x="1037115" y="3788380"/>
              <a:ext cx="2326111" cy="1215773"/>
              <a:chOff x="2052545" y="4770152"/>
              <a:chExt cx="1168400" cy="610681"/>
            </a:xfrm>
            <a:solidFill>
              <a:schemeClr val="accent1"/>
            </a:solidFill>
          </p:grpSpPr>
          <p:sp>
            <p:nvSpPr>
              <p:cNvPr id="43" name="Rectangle 42">
                <a:extLst>
                  <a:ext uri="{FF2B5EF4-FFF2-40B4-BE49-F238E27FC236}">
                    <a16:creationId xmlns:a16="http://schemas.microsoft.com/office/drawing/2014/main" id="{4F9CCFAF-C335-4C08-AF44-9839BFDF3403}"/>
                  </a:ext>
                </a:extLst>
              </p:cNvPr>
              <p:cNvSpPr/>
              <p:nvPr/>
            </p:nvSpPr>
            <p:spPr>
              <a:xfrm>
                <a:off x="2052545" y="4866483"/>
                <a:ext cx="1168400" cy="51435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nvGrpSpPr>
              <p:cNvPr id="44" name="Group 43">
                <a:extLst>
                  <a:ext uri="{FF2B5EF4-FFF2-40B4-BE49-F238E27FC236}">
                    <a16:creationId xmlns:a16="http://schemas.microsoft.com/office/drawing/2014/main" id="{9AB55771-0013-4E34-B4C2-B50096759552}"/>
                  </a:ext>
                </a:extLst>
              </p:cNvPr>
              <p:cNvGrpSpPr/>
              <p:nvPr/>
            </p:nvGrpSpPr>
            <p:grpSpPr>
              <a:xfrm>
                <a:off x="2139425" y="4770152"/>
                <a:ext cx="994641" cy="192655"/>
                <a:chOff x="2113435" y="4770152"/>
                <a:chExt cx="994641" cy="192655"/>
              </a:xfrm>
              <a:grpFill/>
            </p:grpSpPr>
            <p:sp>
              <p:nvSpPr>
                <p:cNvPr id="45" name="Rounded Rectangle 25">
                  <a:extLst>
                    <a:ext uri="{FF2B5EF4-FFF2-40B4-BE49-F238E27FC236}">
                      <a16:creationId xmlns:a16="http://schemas.microsoft.com/office/drawing/2014/main" id="{E12142F7-F188-4BE1-BB82-9CE023B62E25}"/>
                    </a:ext>
                  </a:extLst>
                </p:cNvPr>
                <p:cNvSpPr/>
                <p:nvPr/>
              </p:nvSpPr>
              <p:spPr>
                <a:xfrm rot="5400000">
                  <a:off x="2125682"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46" name="Rounded Rectangle 26">
                  <a:extLst>
                    <a:ext uri="{FF2B5EF4-FFF2-40B4-BE49-F238E27FC236}">
                      <a16:creationId xmlns:a16="http://schemas.microsoft.com/office/drawing/2014/main" id="{7A2DC15B-3B99-47F8-A629-0A6A1F15FD12}"/>
                    </a:ext>
                  </a:extLst>
                </p:cNvPr>
                <p:cNvSpPr/>
                <p:nvPr/>
              </p:nvSpPr>
              <p:spPr>
                <a:xfrm rot="5400000">
                  <a:off x="2903173"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47" name="Rounded Rectangle 27">
                  <a:extLst>
                    <a:ext uri="{FF2B5EF4-FFF2-40B4-BE49-F238E27FC236}">
                      <a16:creationId xmlns:a16="http://schemas.microsoft.com/office/drawing/2014/main" id="{572F0E88-A1E2-4ECA-B052-009B80449203}"/>
                    </a:ext>
                  </a:extLst>
                </p:cNvPr>
                <p:cNvSpPr/>
                <p:nvPr/>
              </p:nvSpPr>
              <p:spPr>
                <a:xfrm rot="5400000">
                  <a:off x="2514427"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grpSp>
        <p:grpSp>
          <p:nvGrpSpPr>
            <p:cNvPr id="5" name="Group 4">
              <a:extLst>
                <a:ext uri="{FF2B5EF4-FFF2-40B4-BE49-F238E27FC236}">
                  <a16:creationId xmlns:a16="http://schemas.microsoft.com/office/drawing/2014/main" id="{BC1C4EC2-C3FF-4D70-BFEA-8CCB9CD9B1B4}"/>
                </a:ext>
              </a:extLst>
            </p:cNvPr>
            <p:cNvGrpSpPr/>
            <p:nvPr/>
          </p:nvGrpSpPr>
          <p:grpSpPr>
            <a:xfrm>
              <a:off x="4153780" y="3788380"/>
              <a:ext cx="2326111" cy="1215773"/>
              <a:chOff x="2052545" y="4770152"/>
              <a:chExt cx="1168400" cy="610681"/>
            </a:xfrm>
            <a:solidFill>
              <a:schemeClr val="accent5"/>
            </a:solidFill>
          </p:grpSpPr>
          <p:sp>
            <p:nvSpPr>
              <p:cNvPr id="38" name="Rectangle 37">
                <a:extLst>
                  <a:ext uri="{FF2B5EF4-FFF2-40B4-BE49-F238E27FC236}">
                    <a16:creationId xmlns:a16="http://schemas.microsoft.com/office/drawing/2014/main" id="{27C0126A-EC19-4635-A2EC-4548FF642F27}"/>
                  </a:ext>
                </a:extLst>
              </p:cNvPr>
              <p:cNvSpPr/>
              <p:nvPr/>
            </p:nvSpPr>
            <p:spPr>
              <a:xfrm>
                <a:off x="2052545" y="4866483"/>
                <a:ext cx="1168400" cy="51435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nvGrpSpPr>
              <p:cNvPr id="39" name="Group 38">
                <a:extLst>
                  <a:ext uri="{FF2B5EF4-FFF2-40B4-BE49-F238E27FC236}">
                    <a16:creationId xmlns:a16="http://schemas.microsoft.com/office/drawing/2014/main" id="{ECAFCEDC-DD0B-47C9-AF8C-5D96992C1158}"/>
                  </a:ext>
                </a:extLst>
              </p:cNvPr>
              <p:cNvGrpSpPr/>
              <p:nvPr/>
            </p:nvGrpSpPr>
            <p:grpSpPr>
              <a:xfrm>
                <a:off x="2139425" y="4770152"/>
                <a:ext cx="994641" cy="192655"/>
                <a:chOff x="2113435" y="4770152"/>
                <a:chExt cx="994641" cy="192655"/>
              </a:xfrm>
              <a:grpFill/>
            </p:grpSpPr>
            <p:sp>
              <p:nvSpPr>
                <p:cNvPr id="40" name="Rounded Rectangle 25">
                  <a:extLst>
                    <a:ext uri="{FF2B5EF4-FFF2-40B4-BE49-F238E27FC236}">
                      <a16:creationId xmlns:a16="http://schemas.microsoft.com/office/drawing/2014/main" id="{F7A57CE0-7016-4BF5-9BF1-CCAB07AB2F8F}"/>
                    </a:ext>
                  </a:extLst>
                </p:cNvPr>
                <p:cNvSpPr/>
                <p:nvPr/>
              </p:nvSpPr>
              <p:spPr>
                <a:xfrm rot="5400000">
                  <a:off x="2125682"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41" name="Rounded Rectangle 26">
                  <a:extLst>
                    <a:ext uri="{FF2B5EF4-FFF2-40B4-BE49-F238E27FC236}">
                      <a16:creationId xmlns:a16="http://schemas.microsoft.com/office/drawing/2014/main" id="{AB649E7E-4373-40A0-9F18-61F6167C41FC}"/>
                    </a:ext>
                  </a:extLst>
                </p:cNvPr>
                <p:cNvSpPr/>
                <p:nvPr/>
              </p:nvSpPr>
              <p:spPr>
                <a:xfrm rot="5400000">
                  <a:off x="2903173"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42" name="Rounded Rectangle 27">
                  <a:extLst>
                    <a:ext uri="{FF2B5EF4-FFF2-40B4-BE49-F238E27FC236}">
                      <a16:creationId xmlns:a16="http://schemas.microsoft.com/office/drawing/2014/main" id="{83D463BD-2325-48DC-9BC1-60AA2EF2057B}"/>
                    </a:ext>
                  </a:extLst>
                </p:cNvPr>
                <p:cNvSpPr/>
                <p:nvPr/>
              </p:nvSpPr>
              <p:spPr>
                <a:xfrm rot="5400000">
                  <a:off x="2514427"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grpSp>
        <p:grpSp>
          <p:nvGrpSpPr>
            <p:cNvPr id="6" name="Group 5">
              <a:extLst>
                <a:ext uri="{FF2B5EF4-FFF2-40B4-BE49-F238E27FC236}">
                  <a16:creationId xmlns:a16="http://schemas.microsoft.com/office/drawing/2014/main" id="{DF762B84-FB66-40AD-A591-7B168039E7AB}"/>
                </a:ext>
              </a:extLst>
            </p:cNvPr>
            <p:cNvGrpSpPr/>
            <p:nvPr/>
          </p:nvGrpSpPr>
          <p:grpSpPr>
            <a:xfrm>
              <a:off x="7270444" y="3788380"/>
              <a:ext cx="2326111" cy="1215773"/>
              <a:chOff x="2052545" y="4770152"/>
              <a:chExt cx="1168400" cy="610681"/>
            </a:xfrm>
            <a:solidFill>
              <a:schemeClr val="accent6"/>
            </a:solidFill>
          </p:grpSpPr>
          <p:sp>
            <p:nvSpPr>
              <p:cNvPr id="33" name="Rectangle 32">
                <a:extLst>
                  <a:ext uri="{FF2B5EF4-FFF2-40B4-BE49-F238E27FC236}">
                    <a16:creationId xmlns:a16="http://schemas.microsoft.com/office/drawing/2014/main" id="{6F31EB89-1E17-4022-9DBC-A18DBC94A697}"/>
                  </a:ext>
                </a:extLst>
              </p:cNvPr>
              <p:cNvSpPr/>
              <p:nvPr/>
            </p:nvSpPr>
            <p:spPr>
              <a:xfrm>
                <a:off x="2052545" y="4866483"/>
                <a:ext cx="1168400" cy="51435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nvGrpSpPr>
              <p:cNvPr id="34" name="Group 33">
                <a:extLst>
                  <a:ext uri="{FF2B5EF4-FFF2-40B4-BE49-F238E27FC236}">
                    <a16:creationId xmlns:a16="http://schemas.microsoft.com/office/drawing/2014/main" id="{171D926E-266A-4817-9BE1-72071D0AEA19}"/>
                  </a:ext>
                </a:extLst>
              </p:cNvPr>
              <p:cNvGrpSpPr/>
              <p:nvPr/>
            </p:nvGrpSpPr>
            <p:grpSpPr>
              <a:xfrm>
                <a:off x="2139425" y="4770152"/>
                <a:ext cx="994641" cy="192655"/>
                <a:chOff x="2113435" y="4770152"/>
                <a:chExt cx="994641" cy="192655"/>
              </a:xfrm>
              <a:grpFill/>
            </p:grpSpPr>
            <p:sp>
              <p:nvSpPr>
                <p:cNvPr id="35" name="Rounded Rectangle 25">
                  <a:extLst>
                    <a:ext uri="{FF2B5EF4-FFF2-40B4-BE49-F238E27FC236}">
                      <a16:creationId xmlns:a16="http://schemas.microsoft.com/office/drawing/2014/main" id="{7551D9F6-A461-48F0-B40C-97449343DBF5}"/>
                    </a:ext>
                  </a:extLst>
                </p:cNvPr>
                <p:cNvSpPr/>
                <p:nvPr/>
              </p:nvSpPr>
              <p:spPr>
                <a:xfrm rot="5400000">
                  <a:off x="2125682"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36" name="Rounded Rectangle 26">
                  <a:extLst>
                    <a:ext uri="{FF2B5EF4-FFF2-40B4-BE49-F238E27FC236}">
                      <a16:creationId xmlns:a16="http://schemas.microsoft.com/office/drawing/2014/main" id="{318CCFF3-A591-48E7-AAD6-9012ADAA6388}"/>
                    </a:ext>
                  </a:extLst>
                </p:cNvPr>
                <p:cNvSpPr/>
                <p:nvPr/>
              </p:nvSpPr>
              <p:spPr>
                <a:xfrm rot="5400000">
                  <a:off x="2903173"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37" name="Rounded Rectangle 27">
                  <a:extLst>
                    <a:ext uri="{FF2B5EF4-FFF2-40B4-BE49-F238E27FC236}">
                      <a16:creationId xmlns:a16="http://schemas.microsoft.com/office/drawing/2014/main" id="{016C078A-B060-479F-909F-1CDD62EA9122}"/>
                    </a:ext>
                  </a:extLst>
                </p:cNvPr>
                <p:cNvSpPr/>
                <p:nvPr/>
              </p:nvSpPr>
              <p:spPr>
                <a:xfrm rot="5400000">
                  <a:off x="2514427"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grpSp>
        <p:grpSp>
          <p:nvGrpSpPr>
            <p:cNvPr id="8" name="Group 7">
              <a:extLst>
                <a:ext uri="{FF2B5EF4-FFF2-40B4-BE49-F238E27FC236}">
                  <a16:creationId xmlns:a16="http://schemas.microsoft.com/office/drawing/2014/main" id="{A392103A-B782-4B45-BC2C-5A8CD145BD35}"/>
                </a:ext>
              </a:extLst>
            </p:cNvPr>
            <p:cNvGrpSpPr/>
            <p:nvPr/>
          </p:nvGrpSpPr>
          <p:grpSpPr>
            <a:xfrm>
              <a:off x="1037113" y="5117864"/>
              <a:ext cx="8559443" cy="492442"/>
              <a:chOff x="1080494" y="4664247"/>
              <a:chExt cx="8981158" cy="516703"/>
            </a:xfrm>
          </p:grpSpPr>
          <p:sp>
            <p:nvSpPr>
              <p:cNvPr id="25" name="TextBox 39">
                <a:extLst>
                  <a:ext uri="{FF2B5EF4-FFF2-40B4-BE49-F238E27FC236}">
                    <a16:creationId xmlns:a16="http://schemas.microsoft.com/office/drawing/2014/main" id="{8DA85C3E-1954-4A1D-BD16-C6DB58483E8C}"/>
                  </a:ext>
                </a:extLst>
              </p:cNvPr>
              <p:cNvSpPr txBox="1"/>
              <p:nvPr/>
            </p:nvSpPr>
            <p:spPr>
              <a:xfrm>
                <a:off x="1080494" y="4664247"/>
                <a:ext cx="2440717" cy="51670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450"/>
                  </a:spcBef>
                </a:pPr>
                <a:r>
                  <a:rPr lang="en-US" sz="1200" b="1" dirty="0">
                    <a:solidFill>
                      <a:schemeClr val="accent1">
                        <a:lumMod val="75000"/>
                      </a:schemeClr>
                    </a:solidFill>
                    <a:latin typeface="Georgia" panose="02040502050405020303" pitchFamily="18" charset="0"/>
                  </a:rPr>
                  <a:t>Continuous Integration</a:t>
                </a:r>
                <a:r>
                  <a:rPr lang="en-US" sz="1200" dirty="0">
                    <a:latin typeface="Georgia Pro Light" panose="02040302050405020303" pitchFamily="18" charset="0"/>
                  </a:rPr>
                  <a:t>  </a:t>
                </a:r>
              </a:p>
            </p:txBody>
          </p:sp>
          <p:sp>
            <p:nvSpPr>
              <p:cNvPr id="26" name="TextBox 40">
                <a:extLst>
                  <a:ext uri="{FF2B5EF4-FFF2-40B4-BE49-F238E27FC236}">
                    <a16:creationId xmlns:a16="http://schemas.microsoft.com/office/drawing/2014/main" id="{278BDED8-B218-4951-BBA5-F950C225DB52}"/>
                  </a:ext>
                </a:extLst>
              </p:cNvPr>
              <p:cNvSpPr txBox="1"/>
              <p:nvPr/>
            </p:nvSpPr>
            <p:spPr>
              <a:xfrm>
                <a:off x="4350714" y="4664247"/>
                <a:ext cx="2440717" cy="51670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450"/>
                  </a:spcBef>
                </a:pPr>
                <a:r>
                  <a:rPr lang="en-US" sz="1200" b="1" dirty="0">
                    <a:solidFill>
                      <a:schemeClr val="accent5">
                        <a:lumMod val="75000"/>
                      </a:schemeClr>
                    </a:solidFill>
                    <a:latin typeface="Georgia" panose="02040502050405020303" pitchFamily="18" charset="0"/>
                  </a:rPr>
                  <a:t>Continuous Deployment</a:t>
                </a:r>
              </a:p>
            </p:txBody>
          </p:sp>
          <p:sp>
            <p:nvSpPr>
              <p:cNvPr id="27" name="TextBox 41">
                <a:extLst>
                  <a:ext uri="{FF2B5EF4-FFF2-40B4-BE49-F238E27FC236}">
                    <a16:creationId xmlns:a16="http://schemas.microsoft.com/office/drawing/2014/main" id="{C8CCF4F5-6D6D-4AE2-82D7-3C2595BDA160}"/>
                  </a:ext>
                </a:extLst>
              </p:cNvPr>
              <p:cNvSpPr txBox="1"/>
              <p:nvPr/>
            </p:nvSpPr>
            <p:spPr>
              <a:xfrm>
                <a:off x="7620935" y="4664247"/>
                <a:ext cx="2440717" cy="51670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450"/>
                  </a:spcBef>
                </a:pPr>
                <a:r>
                  <a:rPr lang="en-US" sz="1200" b="1" dirty="0">
                    <a:solidFill>
                      <a:schemeClr val="accent6">
                        <a:lumMod val="75000"/>
                      </a:schemeClr>
                    </a:solidFill>
                    <a:latin typeface="Georgia" panose="02040502050405020303" pitchFamily="18" charset="0"/>
                  </a:rPr>
                  <a:t>Automated Infrastructure</a:t>
                </a:r>
              </a:p>
            </p:txBody>
          </p:sp>
        </p:grpSp>
        <p:grpSp>
          <p:nvGrpSpPr>
            <p:cNvPr id="9" name="Group 8">
              <a:extLst>
                <a:ext uri="{FF2B5EF4-FFF2-40B4-BE49-F238E27FC236}">
                  <a16:creationId xmlns:a16="http://schemas.microsoft.com/office/drawing/2014/main" id="{9F07BADD-8813-4924-959B-D50CE56A074A}"/>
                </a:ext>
              </a:extLst>
            </p:cNvPr>
            <p:cNvGrpSpPr/>
            <p:nvPr/>
          </p:nvGrpSpPr>
          <p:grpSpPr>
            <a:xfrm>
              <a:off x="2595447" y="2124997"/>
              <a:ext cx="5442775" cy="497666"/>
              <a:chOff x="1080497" y="5564534"/>
              <a:chExt cx="5710935" cy="522184"/>
            </a:xfrm>
          </p:grpSpPr>
          <p:sp>
            <p:nvSpPr>
              <p:cNvPr id="22" name="TextBox 44">
                <a:extLst>
                  <a:ext uri="{FF2B5EF4-FFF2-40B4-BE49-F238E27FC236}">
                    <a16:creationId xmlns:a16="http://schemas.microsoft.com/office/drawing/2014/main" id="{E7CF7DF4-4EA3-4CD5-9BD4-2C42AA65BFAE}"/>
                  </a:ext>
                </a:extLst>
              </p:cNvPr>
              <p:cNvSpPr txBox="1"/>
              <p:nvPr/>
            </p:nvSpPr>
            <p:spPr>
              <a:xfrm>
                <a:off x="1080497" y="5564534"/>
                <a:ext cx="2440717" cy="51670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450"/>
                  </a:spcBef>
                </a:pPr>
                <a:r>
                  <a:rPr lang="en-US" sz="1200" b="1" dirty="0">
                    <a:solidFill>
                      <a:schemeClr val="accent4">
                        <a:lumMod val="75000"/>
                      </a:schemeClr>
                    </a:solidFill>
                    <a:latin typeface="Georgia" panose="02040502050405020303" pitchFamily="18" charset="0"/>
                  </a:rPr>
                  <a:t>Continuous </a:t>
                </a:r>
                <a:br>
                  <a:rPr lang="en-US" sz="1200" b="1" dirty="0">
                    <a:solidFill>
                      <a:schemeClr val="accent4">
                        <a:lumMod val="75000"/>
                      </a:schemeClr>
                    </a:solidFill>
                    <a:latin typeface="Georgia" panose="02040502050405020303" pitchFamily="18" charset="0"/>
                  </a:rPr>
                </a:br>
                <a:r>
                  <a:rPr lang="en-US" sz="1200" b="1" dirty="0">
                    <a:solidFill>
                      <a:schemeClr val="accent4">
                        <a:lumMod val="75000"/>
                      </a:schemeClr>
                    </a:solidFill>
                    <a:latin typeface="Georgia" panose="02040502050405020303" pitchFamily="18" charset="0"/>
                  </a:rPr>
                  <a:t>Delivery</a:t>
                </a:r>
                <a:endParaRPr lang="en-US" sz="1200" dirty="0">
                  <a:latin typeface="Georgia Pro Light" panose="02040302050405020303" pitchFamily="18" charset="0"/>
                </a:endParaRPr>
              </a:p>
            </p:txBody>
          </p:sp>
          <p:sp>
            <p:nvSpPr>
              <p:cNvPr id="23" name="TextBox 45">
                <a:extLst>
                  <a:ext uri="{FF2B5EF4-FFF2-40B4-BE49-F238E27FC236}">
                    <a16:creationId xmlns:a16="http://schemas.microsoft.com/office/drawing/2014/main" id="{E707550D-1FD2-4749-9F26-DF8F1E21A584}"/>
                  </a:ext>
                </a:extLst>
              </p:cNvPr>
              <p:cNvSpPr txBox="1"/>
              <p:nvPr/>
            </p:nvSpPr>
            <p:spPr>
              <a:xfrm>
                <a:off x="4350715" y="5570014"/>
                <a:ext cx="2440717" cy="51670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450"/>
                  </a:spcBef>
                </a:pPr>
                <a:r>
                  <a:rPr lang="en-US" sz="1200" b="1" dirty="0">
                    <a:solidFill>
                      <a:schemeClr val="accent3">
                        <a:lumMod val="75000"/>
                      </a:schemeClr>
                    </a:solidFill>
                    <a:latin typeface="Georgia" panose="02040502050405020303" pitchFamily="18" charset="0"/>
                  </a:rPr>
                  <a:t>Continuous Monitoring</a:t>
                </a:r>
              </a:p>
            </p:txBody>
          </p:sp>
        </p:grpSp>
        <p:grpSp>
          <p:nvGrpSpPr>
            <p:cNvPr id="10" name="Group 9">
              <a:extLst>
                <a:ext uri="{FF2B5EF4-FFF2-40B4-BE49-F238E27FC236}">
                  <a16:creationId xmlns:a16="http://schemas.microsoft.com/office/drawing/2014/main" id="{27C328C0-9D72-4F13-96DE-8393C48C8169}"/>
                </a:ext>
              </a:extLst>
            </p:cNvPr>
            <p:cNvGrpSpPr/>
            <p:nvPr/>
          </p:nvGrpSpPr>
          <p:grpSpPr>
            <a:xfrm>
              <a:off x="2595447" y="2761383"/>
              <a:ext cx="2326111" cy="1215773"/>
              <a:chOff x="2052545" y="4770152"/>
              <a:chExt cx="1168400" cy="610681"/>
            </a:xfrm>
            <a:solidFill>
              <a:schemeClr val="accent4"/>
            </a:solidFill>
          </p:grpSpPr>
          <p:sp>
            <p:nvSpPr>
              <p:cNvPr id="17" name="Rectangle 16">
                <a:extLst>
                  <a:ext uri="{FF2B5EF4-FFF2-40B4-BE49-F238E27FC236}">
                    <a16:creationId xmlns:a16="http://schemas.microsoft.com/office/drawing/2014/main" id="{4A459C33-26CF-47AC-BEA5-503FA5B4DCC6}"/>
                  </a:ext>
                </a:extLst>
              </p:cNvPr>
              <p:cNvSpPr/>
              <p:nvPr/>
            </p:nvSpPr>
            <p:spPr>
              <a:xfrm>
                <a:off x="2052545" y="4866483"/>
                <a:ext cx="1168400" cy="51435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nvGrpSpPr>
              <p:cNvPr id="18" name="Group 17">
                <a:extLst>
                  <a:ext uri="{FF2B5EF4-FFF2-40B4-BE49-F238E27FC236}">
                    <a16:creationId xmlns:a16="http://schemas.microsoft.com/office/drawing/2014/main" id="{A116E5BF-1571-4B13-A967-70C10AF62A6A}"/>
                  </a:ext>
                </a:extLst>
              </p:cNvPr>
              <p:cNvGrpSpPr/>
              <p:nvPr/>
            </p:nvGrpSpPr>
            <p:grpSpPr>
              <a:xfrm>
                <a:off x="2139425" y="4770152"/>
                <a:ext cx="994641" cy="192655"/>
                <a:chOff x="2113435" y="4770152"/>
                <a:chExt cx="994641" cy="192655"/>
              </a:xfrm>
              <a:grpFill/>
            </p:grpSpPr>
            <p:sp>
              <p:nvSpPr>
                <p:cNvPr id="19" name="Rounded Rectangle 25">
                  <a:extLst>
                    <a:ext uri="{FF2B5EF4-FFF2-40B4-BE49-F238E27FC236}">
                      <a16:creationId xmlns:a16="http://schemas.microsoft.com/office/drawing/2014/main" id="{ECCBE640-EF83-4E04-8604-EB35E7E29403}"/>
                    </a:ext>
                  </a:extLst>
                </p:cNvPr>
                <p:cNvSpPr/>
                <p:nvPr/>
              </p:nvSpPr>
              <p:spPr>
                <a:xfrm rot="5400000">
                  <a:off x="2125682"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20" name="Rounded Rectangle 26">
                  <a:extLst>
                    <a:ext uri="{FF2B5EF4-FFF2-40B4-BE49-F238E27FC236}">
                      <a16:creationId xmlns:a16="http://schemas.microsoft.com/office/drawing/2014/main" id="{D18B29EA-6CCA-4994-8B1E-520B98C4157E}"/>
                    </a:ext>
                  </a:extLst>
                </p:cNvPr>
                <p:cNvSpPr/>
                <p:nvPr/>
              </p:nvSpPr>
              <p:spPr>
                <a:xfrm rot="5400000">
                  <a:off x="2903173"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21" name="Rounded Rectangle 27">
                  <a:extLst>
                    <a:ext uri="{FF2B5EF4-FFF2-40B4-BE49-F238E27FC236}">
                      <a16:creationId xmlns:a16="http://schemas.microsoft.com/office/drawing/2014/main" id="{3CF51167-437E-4BE3-8844-398CFED7C583}"/>
                    </a:ext>
                  </a:extLst>
                </p:cNvPr>
                <p:cNvSpPr/>
                <p:nvPr/>
              </p:nvSpPr>
              <p:spPr>
                <a:xfrm rot="5400000">
                  <a:off x="2514427"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grpSp>
        <p:grpSp>
          <p:nvGrpSpPr>
            <p:cNvPr id="11" name="Group 10">
              <a:extLst>
                <a:ext uri="{FF2B5EF4-FFF2-40B4-BE49-F238E27FC236}">
                  <a16:creationId xmlns:a16="http://schemas.microsoft.com/office/drawing/2014/main" id="{F8A82107-C066-4DD4-B69A-B941BF7E2BC1}"/>
                </a:ext>
              </a:extLst>
            </p:cNvPr>
            <p:cNvGrpSpPr/>
            <p:nvPr/>
          </p:nvGrpSpPr>
          <p:grpSpPr>
            <a:xfrm>
              <a:off x="5712112" y="2761383"/>
              <a:ext cx="2326111" cy="1215773"/>
              <a:chOff x="2052545" y="4770152"/>
              <a:chExt cx="1168400" cy="610681"/>
            </a:xfrm>
            <a:solidFill>
              <a:schemeClr val="accent3"/>
            </a:solidFill>
          </p:grpSpPr>
          <p:sp>
            <p:nvSpPr>
              <p:cNvPr id="12" name="Rectangle 11">
                <a:extLst>
                  <a:ext uri="{FF2B5EF4-FFF2-40B4-BE49-F238E27FC236}">
                    <a16:creationId xmlns:a16="http://schemas.microsoft.com/office/drawing/2014/main" id="{C34DDC68-13A5-4ED7-AD5A-56E24E5EFAD1}"/>
                  </a:ext>
                </a:extLst>
              </p:cNvPr>
              <p:cNvSpPr/>
              <p:nvPr/>
            </p:nvSpPr>
            <p:spPr>
              <a:xfrm>
                <a:off x="2052545" y="4866483"/>
                <a:ext cx="1168400" cy="51435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nvGrpSpPr>
              <p:cNvPr id="13" name="Group 12">
                <a:extLst>
                  <a:ext uri="{FF2B5EF4-FFF2-40B4-BE49-F238E27FC236}">
                    <a16:creationId xmlns:a16="http://schemas.microsoft.com/office/drawing/2014/main" id="{54A4AA33-B00C-44CD-9994-63C58426AA3F}"/>
                  </a:ext>
                </a:extLst>
              </p:cNvPr>
              <p:cNvGrpSpPr/>
              <p:nvPr/>
            </p:nvGrpSpPr>
            <p:grpSpPr>
              <a:xfrm>
                <a:off x="2139425" y="4770152"/>
                <a:ext cx="994641" cy="192655"/>
                <a:chOff x="2113435" y="4770152"/>
                <a:chExt cx="994641" cy="192655"/>
              </a:xfrm>
              <a:grpFill/>
            </p:grpSpPr>
            <p:sp>
              <p:nvSpPr>
                <p:cNvPr id="14" name="Rounded Rectangle 25">
                  <a:extLst>
                    <a:ext uri="{FF2B5EF4-FFF2-40B4-BE49-F238E27FC236}">
                      <a16:creationId xmlns:a16="http://schemas.microsoft.com/office/drawing/2014/main" id="{69B62024-47E9-4748-A560-5888A210506C}"/>
                    </a:ext>
                  </a:extLst>
                </p:cNvPr>
                <p:cNvSpPr/>
                <p:nvPr/>
              </p:nvSpPr>
              <p:spPr>
                <a:xfrm rot="5400000">
                  <a:off x="2125682"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15" name="Rounded Rectangle 26">
                  <a:extLst>
                    <a:ext uri="{FF2B5EF4-FFF2-40B4-BE49-F238E27FC236}">
                      <a16:creationId xmlns:a16="http://schemas.microsoft.com/office/drawing/2014/main" id="{9A02B1EE-50DB-457B-9135-1583300F0C3A}"/>
                    </a:ext>
                  </a:extLst>
                </p:cNvPr>
                <p:cNvSpPr/>
                <p:nvPr/>
              </p:nvSpPr>
              <p:spPr>
                <a:xfrm rot="5400000">
                  <a:off x="2903173"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16" name="Rounded Rectangle 27">
                  <a:extLst>
                    <a:ext uri="{FF2B5EF4-FFF2-40B4-BE49-F238E27FC236}">
                      <a16:creationId xmlns:a16="http://schemas.microsoft.com/office/drawing/2014/main" id="{54035A1F-0E27-48C5-8FC3-F9C54ADC2B89}"/>
                    </a:ext>
                  </a:extLst>
                </p:cNvPr>
                <p:cNvSpPr/>
                <p:nvPr/>
              </p:nvSpPr>
              <p:spPr>
                <a:xfrm rot="5400000">
                  <a:off x="2514427"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grpSp>
      </p:grpSp>
      <p:sp>
        <p:nvSpPr>
          <p:cNvPr id="48" name="TextBox 47">
            <a:extLst>
              <a:ext uri="{FF2B5EF4-FFF2-40B4-BE49-F238E27FC236}">
                <a16:creationId xmlns:a16="http://schemas.microsoft.com/office/drawing/2014/main" id="{B8363452-F2B4-2BCF-2346-19246D2420A0}"/>
              </a:ext>
            </a:extLst>
          </p:cNvPr>
          <p:cNvSpPr txBox="1"/>
          <p:nvPr/>
        </p:nvSpPr>
        <p:spPr>
          <a:xfrm>
            <a:off x="1166648" y="4234592"/>
            <a:ext cx="2183525" cy="63062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75" dirty="0">
                <a:solidFill>
                  <a:srgbClr val="575757"/>
                </a:solidFill>
              </a:rPr>
              <a:t>Automated testing finds issues quickly and helps ensure quality/reduce fear when releasing</a:t>
            </a:r>
          </a:p>
        </p:txBody>
      </p:sp>
      <p:sp>
        <p:nvSpPr>
          <p:cNvPr id="49" name="TextBox 48">
            <a:extLst>
              <a:ext uri="{FF2B5EF4-FFF2-40B4-BE49-F238E27FC236}">
                <a16:creationId xmlns:a16="http://schemas.microsoft.com/office/drawing/2014/main" id="{407615A4-F1FB-F392-4ED1-510817BDE293}"/>
              </a:ext>
            </a:extLst>
          </p:cNvPr>
          <p:cNvSpPr txBox="1"/>
          <p:nvPr/>
        </p:nvSpPr>
        <p:spPr>
          <a:xfrm>
            <a:off x="2311487" y="879925"/>
            <a:ext cx="2183525" cy="63062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75" dirty="0">
                <a:solidFill>
                  <a:srgbClr val="575757"/>
                </a:solidFill>
              </a:rPr>
              <a:t>Software remains in a “ready to release” state enabling agility</a:t>
            </a:r>
          </a:p>
        </p:txBody>
      </p:sp>
      <p:sp>
        <p:nvSpPr>
          <p:cNvPr id="50" name="TextBox 49">
            <a:extLst>
              <a:ext uri="{FF2B5EF4-FFF2-40B4-BE49-F238E27FC236}">
                <a16:creationId xmlns:a16="http://schemas.microsoft.com/office/drawing/2014/main" id="{2DF73383-941B-67B6-216A-0557A4E13D58}"/>
              </a:ext>
            </a:extLst>
          </p:cNvPr>
          <p:cNvSpPr txBox="1"/>
          <p:nvPr/>
        </p:nvSpPr>
        <p:spPr>
          <a:xfrm>
            <a:off x="3480237" y="4234591"/>
            <a:ext cx="2183525" cy="63062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75" dirty="0">
                <a:solidFill>
                  <a:srgbClr val="575757"/>
                </a:solidFill>
              </a:rPr>
              <a:t>Automated release at the “push of a button” reduces element of human error </a:t>
            </a:r>
          </a:p>
        </p:txBody>
      </p:sp>
      <p:sp>
        <p:nvSpPr>
          <p:cNvPr id="51" name="TextBox 50">
            <a:extLst>
              <a:ext uri="{FF2B5EF4-FFF2-40B4-BE49-F238E27FC236}">
                <a16:creationId xmlns:a16="http://schemas.microsoft.com/office/drawing/2014/main" id="{45DF6327-5D82-5D41-DC1D-113742549383}"/>
              </a:ext>
            </a:extLst>
          </p:cNvPr>
          <p:cNvSpPr txBox="1"/>
          <p:nvPr/>
        </p:nvSpPr>
        <p:spPr>
          <a:xfrm>
            <a:off x="4648990" y="879924"/>
            <a:ext cx="2183525" cy="63062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75" dirty="0">
                <a:solidFill>
                  <a:srgbClr val="575757"/>
                </a:solidFill>
              </a:rPr>
              <a:t>Copious and effective monitoring alerts us to problems quickly so we can respond quickly</a:t>
            </a:r>
          </a:p>
        </p:txBody>
      </p:sp>
      <p:sp>
        <p:nvSpPr>
          <p:cNvPr id="52" name="TextBox 51">
            <a:extLst>
              <a:ext uri="{FF2B5EF4-FFF2-40B4-BE49-F238E27FC236}">
                <a16:creationId xmlns:a16="http://schemas.microsoft.com/office/drawing/2014/main" id="{5FF90020-ED4D-B4B0-6BA2-E6526436E7DA}"/>
              </a:ext>
            </a:extLst>
          </p:cNvPr>
          <p:cNvSpPr txBox="1"/>
          <p:nvPr/>
        </p:nvSpPr>
        <p:spPr>
          <a:xfrm>
            <a:off x="5809081" y="4234591"/>
            <a:ext cx="2183525" cy="63062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75" dirty="0">
                <a:solidFill>
                  <a:srgbClr val="575757"/>
                </a:solidFill>
              </a:rPr>
              <a:t>Automated build out of secure runtime environments (and ability to quickly roll back in the event of a discovered issue) drives stability</a:t>
            </a:r>
          </a:p>
        </p:txBody>
      </p:sp>
    </p:spTree>
    <p:extLst>
      <p:ext uri="{BB962C8B-B14F-4D97-AF65-F5344CB8AC3E}">
        <p14:creationId xmlns:p14="http://schemas.microsoft.com/office/powerpoint/2010/main" val="12938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P spid="51" grpId="0"/>
      <p:bldP spid="5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3"/>
        <p:cNvGrpSpPr/>
        <p:nvPr/>
      </p:nvGrpSpPr>
      <p:grpSpPr>
        <a:xfrm>
          <a:off x="0" y="0"/>
          <a:ext cx="0" cy="0"/>
          <a:chOff x="0" y="0"/>
          <a:chExt cx="0" cy="0"/>
        </a:xfrm>
      </p:grpSpPr>
      <p:sp>
        <p:nvSpPr>
          <p:cNvPr id="284" name="Google Shape;284;p45"/>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t>Prerequisites</a:t>
            </a:r>
            <a:endParaRPr/>
          </a:p>
        </p:txBody>
      </p:sp>
      <p:sp>
        <p:nvSpPr>
          <p:cNvPr id="285" name="Google Shape;285;p45"/>
          <p:cNvSpPr txBox="1"/>
          <p:nvPr/>
        </p:nvSpPr>
        <p:spPr>
          <a:xfrm>
            <a:off x="613700" y="1641750"/>
            <a:ext cx="7086600" cy="1323392"/>
          </a:xfrm>
          <a:prstGeom prst="rect">
            <a:avLst/>
          </a:prstGeom>
          <a:noFill/>
          <a:ln>
            <a:noFill/>
          </a:ln>
        </p:spPr>
        <p:txBody>
          <a:bodyPr spcFirstLastPara="1" wrap="square" lIns="91400" tIns="91400" rIns="91400" bIns="91400" anchor="t" anchorCtr="0">
            <a:noAutofit/>
          </a:bodyPr>
          <a:lstStyle/>
          <a:p>
            <a:pPr marL="457200" lvl="0" indent="-323850" algn="l" rtl="0">
              <a:lnSpc>
                <a:spcPct val="115000"/>
              </a:lnSpc>
              <a:spcBef>
                <a:spcPts val="0"/>
              </a:spcBef>
              <a:spcAft>
                <a:spcPts val="0"/>
              </a:spcAft>
              <a:buClr>
                <a:srgbClr val="404040"/>
              </a:buClr>
              <a:buSzPts val="1500"/>
              <a:buChar char="●"/>
            </a:pPr>
            <a:r>
              <a:rPr lang="en-US" sz="1500" dirty="0">
                <a:solidFill>
                  <a:srgbClr val="404040"/>
                </a:solidFill>
              </a:rPr>
              <a:t>Are interested in learning more about the theory behind DevOps &amp; DevSecOps</a:t>
            </a:r>
          </a:p>
        </p:txBody>
      </p:sp>
      <p:sp>
        <p:nvSpPr>
          <p:cNvPr id="287" name="Google Shape;287;p45"/>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lvl="0" indent="0" algn="l" rtl="0">
              <a:spcBef>
                <a:spcPts val="0"/>
              </a:spcBef>
              <a:spcAft>
                <a:spcPts val="0"/>
              </a:spcAft>
              <a:buNone/>
            </a:pPr>
            <a:r>
              <a:rPr lang="en" sz="1800" b="1">
                <a:solidFill>
                  <a:srgbClr val="F05A28"/>
                </a:solidFill>
              </a:rPr>
              <a:t>This course assumes you:</a:t>
            </a:r>
            <a:endParaRPr sz="1800" b="1">
              <a:solidFill>
                <a:srgbClr val="F05A28"/>
              </a:solidFill>
            </a:endParaRPr>
          </a:p>
        </p:txBody>
      </p:sp>
      <p:sp>
        <p:nvSpPr>
          <p:cNvPr id="288" name="Google Shape;288;p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06FAC8B-B3AF-4EF6-AC76-146C2416D92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5" name="Object 4" hidden="1">
                        <a:extLst>
                          <a:ext uri="{FF2B5EF4-FFF2-40B4-BE49-F238E27FC236}">
                            <a16:creationId xmlns:a16="http://schemas.microsoft.com/office/drawing/2014/main" id="{E06FAC8B-B3AF-4EF6-AC76-146C2416D92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1A8FF03-F8D8-4CDB-A245-08225892EC57}"/>
              </a:ext>
            </a:extLst>
          </p:cNvPr>
          <p:cNvSpPr>
            <a:spLocks noGrp="1"/>
          </p:cNvSpPr>
          <p:nvPr>
            <p:ph type="title"/>
          </p:nvPr>
        </p:nvSpPr>
        <p:spPr/>
        <p:txBody>
          <a:bodyPr vert="horz"/>
          <a:lstStyle/>
          <a:p>
            <a:r>
              <a:rPr lang="en-US" dirty="0"/>
              <a:t>Balancing Speed &amp; Quality</a:t>
            </a:r>
          </a:p>
        </p:txBody>
      </p:sp>
      <p:sp>
        <p:nvSpPr>
          <p:cNvPr id="10" name="Rectangle 9">
            <a:extLst>
              <a:ext uri="{FF2B5EF4-FFF2-40B4-BE49-F238E27FC236}">
                <a16:creationId xmlns:a16="http://schemas.microsoft.com/office/drawing/2014/main" id="{51E3E9E1-46C9-4CD7-BD90-74AF1CE1ED49}"/>
              </a:ext>
            </a:extLst>
          </p:cNvPr>
          <p:cNvSpPr/>
          <p:nvPr/>
        </p:nvSpPr>
        <p:spPr>
          <a:xfrm>
            <a:off x="3261632" y="4563835"/>
            <a:ext cx="2620736" cy="204107"/>
          </a:xfrm>
          <a:prstGeom prst="rect">
            <a:avLst/>
          </a:prstGeom>
          <a:solidFill>
            <a:srgbClr val="29BA74"/>
          </a:solidFill>
          <a:ln w="952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a:solidFill>
                <a:srgbClr val="FFFFFF"/>
              </a:solidFill>
            </a:endParaRPr>
          </a:p>
        </p:txBody>
      </p:sp>
      <p:sp>
        <p:nvSpPr>
          <p:cNvPr id="9" name="Isosceles Triangle 8">
            <a:extLst>
              <a:ext uri="{FF2B5EF4-FFF2-40B4-BE49-F238E27FC236}">
                <a16:creationId xmlns:a16="http://schemas.microsoft.com/office/drawing/2014/main" id="{E422669D-5B58-40BA-B824-A74285EDCF54}"/>
              </a:ext>
            </a:extLst>
          </p:cNvPr>
          <p:cNvSpPr/>
          <p:nvPr/>
        </p:nvSpPr>
        <p:spPr>
          <a:xfrm>
            <a:off x="4196443" y="1338943"/>
            <a:ext cx="751115" cy="3257550"/>
          </a:xfrm>
          <a:prstGeom prst="triangle">
            <a:avLst/>
          </a:prstGeom>
          <a:solidFill>
            <a:srgbClr val="29BA74"/>
          </a:solidFill>
          <a:ln w="952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a:solidFill>
                <a:srgbClr val="FFFFFF"/>
              </a:solidFill>
            </a:endParaRPr>
          </a:p>
        </p:txBody>
      </p:sp>
      <p:sp>
        <p:nvSpPr>
          <p:cNvPr id="11" name="Rectangle 10">
            <a:extLst>
              <a:ext uri="{FF2B5EF4-FFF2-40B4-BE49-F238E27FC236}">
                <a16:creationId xmlns:a16="http://schemas.microsoft.com/office/drawing/2014/main" id="{BEAD9E06-35B8-4BE9-9835-36C8E7B0073E}"/>
              </a:ext>
            </a:extLst>
          </p:cNvPr>
          <p:cNvSpPr/>
          <p:nvPr/>
        </p:nvSpPr>
        <p:spPr>
          <a:xfrm rot="336136">
            <a:off x="2571750" y="2036990"/>
            <a:ext cx="4000500" cy="89807"/>
          </a:xfrm>
          <a:prstGeom prst="rect">
            <a:avLst/>
          </a:prstGeom>
          <a:solidFill>
            <a:schemeClr val="accent2">
              <a:lumMod val="50000"/>
            </a:schemeClr>
          </a:solidFill>
          <a:ln w="952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a:solidFill>
                <a:srgbClr val="FFFFFF"/>
              </a:solidFill>
            </a:endParaRPr>
          </a:p>
        </p:txBody>
      </p:sp>
      <p:sp>
        <p:nvSpPr>
          <p:cNvPr id="12" name="Oval 11">
            <a:extLst>
              <a:ext uri="{FF2B5EF4-FFF2-40B4-BE49-F238E27FC236}">
                <a16:creationId xmlns:a16="http://schemas.microsoft.com/office/drawing/2014/main" id="{B420A1AB-A167-4FAA-B004-BC7CCD67E6CC}"/>
              </a:ext>
            </a:extLst>
          </p:cNvPr>
          <p:cNvSpPr/>
          <p:nvPr/>
        </p:nvSpPr>
        <p:spPr>
          <a:xfrm>
            <a:off x="4408715" y="1918607"/>
            <a:ext cx="326571" cy="326571"/>
          </a:xfrm>
          <a:prstGeom prst="ellipse">
            <a:avLst/>
          </a:prstGeom>
          <a:solidFill>
            <a:schemeClr val="accent2">
              <a:lumMod val="5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a:solidFill>
                <a:srgbClr val="FFFFFF"/>
              </a:solidFill>
            </a:endParaRPr>
          </a:p>
        </p:txBody>
      </p:sp>
      <p:grpSp>
        <p:nvGrpSpPr>
          <p:cNvPr id="17" name="Group 16">
            <a:extLst>
              <a:ext uri="{FF2B5EF4-FFF2-40B4-BE49-F238E27FC236}">
                <a16:creationId xmlns:a16="http://schemas.microsoft.com/office/drawing/2014/main" id="{010A14A2-23F1-4BF5-BAED-3872294D6F8B}"/>
              </a:ext>
            </a:extLst>
          </p:cNvPr>
          <p:cNvGrpSpPr/>
          <p:nvPr/>
        </p:nvGrpSpPr>
        <p:grpSpPr>
          <a:xfrm>
            <a:off x="1941059" y="1944227"/>
            <a:ext cx="1432832" cy="1366629"/>
            <a:chOff x="2480672" y="2515498"/>
            <a:chExt cx="1910443" cy="1822172"/>
          </a:xfrm>
        </p:grpSpPr>
        <p:cxnSp>
          <p:nvCxnSpPr>
            <p:cNvPr id="14" name="Straight Connector 13">
              <a:extLst>
                <a:ext uri="{FF2B5EF4-FFF2-40B4-BE49-F238E27FC236}">
                  <a16:creationId xmlns:a16="http://schemas.microsoft.com/office/drawing/2014/main" id="{8A3E6E4D-8522-4179-BF2F-5E82C662161E}"/>
                </a:ext>
              </a:extLst>
            </p:cNvPr>
            <p:cNvCxnSpPr>
              <a:stCxn id="11" idx="1"/>
            </p:cNvCxnSpPr>
            <p:nvPr/>
          </p:nvCxnSpPr>
          <p:spPr>
            <a:xfrm flipH="1">
              <a:off x="2775857" y="2515499"/>
              <a:ext cx="665882" cy="1686387"/>
            </a:xfrm>
            <a:prstGeom prst="line">
              <a:avLst/>
            </a:prstGeom>
            <a:ln w="38100" cap="rnd">
              <a:solidFill>
                <a:schemeClr val="accent2">
                  <a:lumMod val="5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8A78D71-47AB-4431-8324-26DCFC6B3614}"/>
                </a:ext>
              </a:extLst>
            </p:cNvPr>
            <p:cNvCxnSpPr>
              <a:cxnSpLocks/>
            </p:cNvCxnSpPr>
            <p:nvPr/>
          </p:nvCxnSpPr>
          <p:spPr>
            <a:xfrm>
              <a:off x="3435894" y="2515498"/>
              <a:ext cx="665882" cy="1686387"/>
            </a:xfrm>
            <a:prstGeom prst="line">
              <a:avLst/>
            </a:prstGeom>
            <a:ln w="38100" cap="rnd">
              <a:solidFill>
                <a:schemeClr val="accent2">
                  <a:lumMod val="50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D19DDBB8-8670-4EF0-9066-AD313DB2F0F0}"/>
                </a:ext>
              </a:extLst>
            </p:cNvPr>
            <p:cNvSpPr/>
            <p:nvPr/>
          </p:nvSpPr>
          <p:spPr>
            <a:xfrm>
              <a:off x="2480672" y="4217927"/>
              <a:ext cx="1910443" cy="119743"/>
            </a:xfrm>
            <a:prstGeom prst="rect">
              <a:avLst/>
            </a:prstGeom>
            <a:solidFill>
              <a:srgbClr val="29BA74"/>
            </a:solidFill>
            <a:ln w="952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a:solidFill>
                  <a:srgbClr val="FFFFFF"/>
                </a:solidFill>
              </a:endParaRPr>
            </a:p>
          </p:txBody>
        </p:sp>
      </p:grpSp>
      <p:grpSp>
        <p:nvGrpSpPr>
          <p:cNvPr id="18" name="Group 17">
            <a:extLst>
              <a:ext uri="{FF2B5EF4-FFF2-40B4-BE49-F238E27FC236}">
                <a16:creationId xmlns:a16="http://schemas.microsoft.com/office/drawing/2014/main" id="{2590D9CE-2A61-49D7-A2E4-45A133998E34}"/>
              </a:ext>
            </a:extLst>
          </p:cNvPr>
          <p:cNvGrpSpPr/>
          <p:nvPr/>
        </p:nvGrpSpPr>
        <p:grpSpPr>
          <a:xfrm>
            <a:off x="5765725" y="2321852"/>
            <a:ext cx="1432832" cy="1366629"/>
            <a:chOff x="2480672" y="2515498"/>
            <a:chExt cx="1910443" cy="1822172"/>
          </a:xfrm>
        </p:grpSpPr>
        <p:cxnSp>
          <p:nvCxnSpPr>
            <p:cNvPr id="19" name="Straight Connector 18">
              <a:extLst>
                <a:ext uri="{FF2B5EF4-FFF2-40B4-BE49-F238E27FC236}">
                  <a16:creationId xmlns:a16="http://schemas.microsoft.com/office/drawing/2014/main" id="{9D38D3F8-B6EE-4D53-AEA3-7CDA564E44BC}"/>
                </a:ext>
              </a:extLst>
            </p:cNvPr>
            <p:cNvCxnSpPr/>
            <p:nvPr/>
          </p:nvCxnSpPr>
          <p:spPr>
            <a:xfrm flipH="1">
              <a:off x="2775857" y="2515499"/>
              <a:ext cx="665882" cy="1686387"/>
            </a:xfrm>
            <a:prstGeom prst="line">
              <a:avLst/>
            </a:prstGeom>
            <a:ln w="38100" cap="rnd">
              <a:solidFill>
                <a:schemeClr val="accent2">
                  <a:lumMod val="5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C1ED0D6-71C1-46AE-8671-153513FF44BF}"/>
                </a:ext>
              </a:extLst>
            </p:cNvPr>
            <p:cNvCxnSpPr>
              <a:cxnSpLocks/>
            </p:cNvCxnSpPr>
            <p:nvPr/>
          </p:nvCxnSpPr>
          <p:spPr>
            <a:xfrm>
              <a:off x="3435894" y="2515498"/>
              <a:ext cx="665882" cy="1686387"/>
            </a:xfrm>
            <a:prstGeom prst="line">
              <a:avLst/>
            </a:prstGeom>
            <a:ln w="38100" cap="rnd">
              <a:solidFill>
                <a:schemeClr val="accent2">
                  <a:lumMod val="50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FC2E4F4-10BB-40AC-B05A-1E595B25BB4B}"/>
                </a:ext>
              </a:extLst>
            </p:cNvPr>
            <p:cNvSpPr/>
            <p:nvPr/>
          </p:nvSpPr>
          <p:spPr>
            <a:xfrm>
              <a:off x="2480672" y="4217927"/>
              <a:ext cx="1910443" cy="119743"/>
            </a:xfrm>
            <a:prstGeom prst="rect">
              <a:avLst/>
            </a:prstGeom>
            <a:solidFill>
              <a:srgbClr val="29BA74"/>
            </a:solidFill>
            <a:ln w="952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a:solidFill>
                  <a:srgbClr val="FFFFFF"/>
                </a:solidFill>
              </a:endParaRPr>
            </a:p>
          </p:txBody>
        </p:sp>
      </p:grpSp>
      <p:sp>
        <p:nvSpPr>
          <p:cNvPr id="3" name="TextBox 2">
            <a:extLst>
              <a:ext uri="{FF2B5EF4-FFF2-40B4-BE49-F238E27FC236}">
                <a16:creationId xmlns:a16="http://schemas.microsoft.com/office/drawing/2014/main" id="{E8A4EC68-F348-4A94-AAF4-C798AAA99D4D}"/>
              </a:ext>
            </a:extLst>
          </p:cNvPr>
          <p:cNvSpPr txBox="1"/>
          <p:nvPr/>
        </p:nvSpPr>
        <p:spPr>
          <a:xfrm>
            <a:off x="485605" y="3685705"/>
            <a:ext cx="2943546" cy="50327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a:solidFill>
                  <a:srgbClr val="575757"/>
                </a:solidFill>
              </a:rPr>
              <a:t>We want to move quickly to maintain a competitive advantage &amp; increase profitability</a:t>
            </a:r>
          </a:p>
        </p:txBody>
      </p:sp>
      <p:sp>
        <p:nvSpPr>
          <p:cNvPr id="34" name="TextBox 33">
            <a:extLst>
              <a:ext uri="{FF2B5EF4-FFF2-40B4-BE49-F238E27FC236}">
                <a16:creationId xmlns:a16="http://schemas.microsoft.com/office/drawing/2014/main" id="{1DCAB570-DC73-468A-B595-A7376135C7BA}"/>
              </a:ext>
            </a:extLst>
          </p:cNvPr>
          <p:cNvSpPr txBox="1"/>
          <p:nvPr/>
        </p:nvSpPr>
        <p:spPr>
          <a:xfrm>
            <a:off x="5616263" y="3874518"/>
            <a:ext cx="2943546" cy="50327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a:solidFill>
                  <a:srgbClr val="575757"/>
                </a:solidFill>
              </a:rPr>
              <a:t>We want to move safely to ensure we minimize rework cost &amp; prevent monetary &amp; reputational damage</a:t>
            </a:r>
          </a:p>
        </p:txBody>
      </p:sp>
      <p:sp>
        <p:nvSpPr>
          <p:cNvPr id="33" name="Rectangle: Rounded Corners 32">
            <a:extLst>
              <a:ext uri="{FF2B5EF4-FFF2-40B4-BE49-F238E27FC236}">
                <a16:creationId xmlns:a16="http://schemas.microsoft.com/office/drawing/2014/main" id="{2ECF556C-A771-4D8C-9FA4-160F4004CC65}"/>
              </a:ext>
            </a:extLst>
          </p:cNvPr>
          <p:cNvSpPr/>
          <p:nvPr/>
        </p:nvSpPr>
        <p:spPr>
          <a:xfrm>
            <a:off x="6024941" y="2479375"/>
            <a:ext cx="914400" cy="353174"/>
          </a:xfrm>
          <a:prstGeom prst="roundRect">
            <a:avLst/>
          </a:prstGeom>
          <a:solidFill>
            <a:schemeClr val="accent4">
              <a:lumMod val="75000"/>
            </a:schemeClr>
          </a:solidFill>
          <a:ln w="952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a:solidFill>
                  <a:srgbClr val="FFFFFF"/>
                </a:solidFill>
              </a:rPr>
              <a:t>Regulatory Compliance</a:t>
            </a:r>
          </a:p>
        </p:txBody>
      </p:sp>
      <p:sp>
        <p:nvSpPr>
          <p:cNvPr id="24" name="Rectangle: Rounded Corners 23">
            <a:extLst>
              <a:ext uri="{FF2B5EF4-FFF2-40B4-BE49-F238E27FC236}">
                <a16:creationId xmlns:a16="http://schemas.microsoft.com/office/drawing/2014/main" id="{0FB184BB-26BF-40B5-8234-D8FEAAC04157}"/>
              </a:ext>
            </a:extLst>
          </p:cNvPr>
          <p:cNvSpPr/>
          <p:nvPr/>
        </p:nvSpPr>
        <p:spPr>
          <a:xfrm>
            <a:off x="6029326" y="2850215"/>
            <a:ext cx="914400" cy="353174"/>
          </a:xfrm>
          <a:prstGeom prst="roundRect">
            <a:avLst/>
          </a:prstGeom>
          <a:solidFill>
            <a:schemeClr val="accent4">
              <a:lumMod val="75000"/>
            </a:schemeClr>
          </a:solidFill>
          <a:ln w="952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a:solidFill>
                  <a:srgbClr val="FFFFFF"/>
                </a:solidFill>
              </a:rPr>
              <a:t>Security</a:t>
            </a:r>
          </a:p>
        </p:txBody>
      </p:sp>
      <p:sp>
        <p:nvSpPr>
          <p:cNvPr id="26" name="Rectangle: Rounded Corners 25">
            <a:extLst>
              <a:ext uri="{FF2B5EF4-FFF2-40B4-BE49-F238E27FC236}">
                <a16:creationId xmlns:a16="http://schemas.microsoft.com/office/drawing/2014/main" id="{4947CD1E-14D8-410B-99AD-83A555CE9946}"/>
              </a:ext>
            </a:extLst>
          </p:cNvPr>
          <p:cNvSpPr/>
          <p:nvPr/>
        </p:nvSpPr>
        <p:spPr>
          <a:xfrm>
            <a:off x="6024941" y="3224428"/>
            <a:ext cx="914400" cy="353174"/>
          </a:xfrm>
          <a:prstGeom prst="roundRect">
            <a:avLst/>
          </a:prstGeom>
          <a:solidFill>
            <a:schemeClr val="accent4">
              <a:lumMod val="75000"/>
            </a:schemeClr>
          </a:solidFill>
          <a:ln w="952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a:solidFill>
                  <a:srgbClr val="FFFFFF"/>
                </a:solidFill>
              </a:rPr>
              <a:t>Quality</a:t>
            </a:r>
          </a:p>
        </p:txBody>
      </p:sp>
      <p:sp>
        <p:nvSpPr>
          <p:cNvPr id="25" name="Rectangle: Rounded Corners 24">
            <a:extLst>
              <a:ext uri="{FF2B5EF4-FFF2-40B4-BE49-F238E27FC236}">
                <a16:creationId xmlns:a16="http://schemas.microsoft.com/office/drawing/2014/main" id="{85C83D74-3F43-482A-BC99-B9AAD20758A1}"/>
              </a:ext>
            </a:extLst>
          </p:cNvPr>
          <p:cNvSpPr/>
          <p:nvPr/>
        </p:nvSpPr>
        <p:spPr>
          <a:xfrm>
            <a:off x="2200274" y="2476401"/>
            <a:ext cx="914400" cy="353174"/>
          </a:xfrm>
          <a:prstGeom prst="roundRect">
            <a:avLst/>
          </a:prstGeom>
          <a:solidFill>
            <a:schemeClr val="accent4">
              <a:lumMod val="75000"/>
            </a:schemeClr>
          </a:solidFill>
          <a:ln w="952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a:solidFill>
                  <a:srgbClr val="FFFFFF"/>
                </a:solidFill>
              </a:rPr>
              <a:t>Speed</a:t>
            </a:r>
          </a:p>
        </p:txBody>
      </p:sp>
      <p:sp>
        <p:nvSpPr>
          <p:cNvPr id="29" name="Rectangle: Rounded Corners 28">
            <a:extLst>
              <a:ext uri="{FF2B5EF4-FFF2-40B4-BE49-F238E27FC236}">
                <a16:creationId xmlns:a16="http://schemas.microsoft.com/office/drawing/2014/main" id="{9F4B3973-0318-4EFC-99B7-1C668CAF4871}"/>
              </a:ext>
            </a:extLst>
          </p:cNvPr>
          <p:cNvSpPr/>
          <p:nvPr/>
        </p:nvSpPr>
        <p:spPr>
          <a:xfrm>
            <a:off x="2207838" y="2842709"/>
            <a:ext cx="914400" cy="353174"/>
          </a:xfrm>
          <a:prstGeom prst="roundRect">
            <a:avLst/>
          </a:prstGeom>
          <a:solidFill>
            <a:schemeClr val="accent4">
              <a:lumMod val="75000"/>
            </a:schemeClr>
          </a:solidFill>
          <a:ln w="952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a:solidFill>
                  <a:srgbClr val="FFFFFF"/>
                </a:solidFill>
              </a:rPr>
              <a:t>Business Agility</a:t>
            </a:r>
          </a:p>
        </p:txBody>
      </p:sp>
      <p:sp>
        <p:nvSpPr>
          <p:cNvPr id="4" name="Rectangle: Rounded Corners 3">
            <a:extLst>
              <a:ext uri="{FF2B5EF4-FFF2-40B4-BE49-F238E27FC236}">
                <a16:creationId xmlns:a16="http://schemas.microsoft.com/office/drawing/2014/main" id="{C724D705-BD35-9F94-4A5D-7989B0F641AE}"/>
              </a:ext>
            </a:extLst>
          </p:cNvPr>
          <p:cNvSpPr/>
          <p:nvPr/>
        </p:nvSpPr>
        <p:spPr>
          <a:xfrm>
            <a:off x="5882368" y="2321851"/>
            <a:ext cx="1179740" cy="1450829"/>
          </a:xfrm>
          <a:prstGeom prst="roundRect">
            <a:avLst/>
          </a:prstGeom>
          <a:noFill/>
          <a:ln w="38100"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6" name="TextBox 5">
            <a:extLst>
              <a:ext uri="{FF2B5EF4-FFF2-40B4-BE49-F238E27FC236}">
                <a16:creationId xmlns:a16="http://schemas.microsoft.com/office/drawing/2014/main" id="{F99AE42A-AB60-7A51-47FF-D7208DD2B35A}"/>
              </a:ext>
            </a:extLst>
          </p:cNvPr>
          <p:cNvSpPr txBox="1"/>
          <p:nvPr/>
        </p:nvSpPr>
        <p:spPr>
          <a:xfrm>
            <a:off x="6410128" y="1699576"/>
            <a:ext cx="2183525" cy="63062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75" dirty="0">
                <a:solidFill>
                  <a:srgbClr val="575757"/>
                </a:solidFill>
              </a:rPr>
              <a:t>Let’s briefly drilldown into security – the “Sec” in “DevSecOps”</a:t>
            </a:r>
          </a:p>
        </p:txBody>
      </p:sp>
    </p:spTree>
    <p:extLst>
      <p:ext uri="{BB962C8B-B14F-4D97-AF65-F5344CB8AC3E}">
        <p14:creationId xmlns:p14="http://schemas.microsoft.com/office/powerpoint/2010/main" val="411346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14" name="Google Shape;114;gc2c2b1796e_0_0"/>
          <p:cNvSpPr txBox="1">
            <a:spLocks noGrp="1"/>
          </p:cNvSpPr>
          <p:nvPr>
            <p:ph type="title"/>
          </p:nvPr>
        </p:nvSpPr>
        <p:spPr>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ym typeface="+mj-lt"/>
              </a:rPr>
              <a:t>Security in Software Engineering – The Traditional Way</a:t>
            </a:r>
            <a:endParaRPr sz="1350" dirty="0">
              <a:solidFill>
                <a:schemeClr val="tx2">
                  <a:lumMod val="100000"/>
                </a:schemeClr>
              </a:solidFill>
            </a:endParaRPr>
          </a:p>
        </p:txBody>
      </p:sp>
      <p:grpSp>
        <p:nvGrpSpPr>
          <p:cNvPr id="58" name="Group 57">
            <a:extLst>
              <a:ext uri="{FF2B5EF4-FFF2-40B4-BE49-F238E27FC236}">
                <a16:creationId xmlns:a16="http://schemas.microsoft.com/office/drawing/2014/main" id="{502E71B7-39DB-F548-855D-DB20685EB068}"/>
              </a:ext>
            </a:extLst>
          </p:cNvPr>
          <p:cNvGrpSpPr/>
          <p:nvPr/>
        </p:nvGrpSpPr>
        <p:grpSpPr>
          <a:xfrm>
            <a:off x="2139740" y="2171925"/>
            <a:ext cx="4864519" cy="2265916"/>
            <a:chOff x="2139740" y="1757867"/>
            <a:chExt cx="4864519" cy="2265916"/>
          </a:xfrm>
        </p:grpSpPr>
        <p:grpSp>
          <p:nvGrpSpPr>
            <p:cNvPr id="5" name="Google Shape;747;p39">
              <a:extLst>
                <a:ext uri="{FF2B5EF4-FFF2-40B4-BE49-F238E27FC236}">
                  <a16:creationId xmlns:a16="http://schemas.microsoft.com/office/drawing/2014/main" id="{D3396F49-711F-41AE-81E6-832D85E98FE9}"/>
                </a:ext>
              </a:extLst>
            </p:cNvPr>
            <p:cNvGrpSpPr/>
            <p:nvPr/>
          </p:nvGrpSpPr>
          <p:grpSpPr>
            <a:xfrm>
              <a:off x="2139740" y="1757867"/>
              <a:ext cx="4864519" cy="2265916"/>
              <a:chOff x="2237450" y="1854836"/>
              <a:chExt cx="4516709" cy="2139879"/>
            </a:xfrm>
          </p:grpSpPr>
          <p:sp>
            <p:nvSpPr>
              <p:cNvPr id="37" name="Google Shape;748;p39">
                <a:extLst>
                  <a:ext uri="{FF2B5EF4-FFF2-40B4-BE49-F238E27FC236}">
                    <a16:creationId xmlns:a16="http://schemas.microsoft.com/office/drawing/2014/main" id="{B2E07692-FEEF-452D-BAFE-9CB6E2816D95}"/>
                  </a:ext>
                </a:extLst>
              </p:cNvPr>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8" name="Google Shape;749;p39">
                <a:extLst>
                  <a:ext uri="{FF2B5EF4-FFF2-40B4-BE49-F238E27FC236}">
                    <a16:creationId xmlns:a16="http://schemas.microsoft.com/office/drawing/2014/main" id="{C1A3B19E-060F-4950-AA81-F76B9874FA0E}"/>
                  </a:ext>
                </a:extLst>
              </p:cNvPr>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9" name="Google Shape;750;p39">
                <a:extLst>
                  <a:ext uri="{FF2B5EF4-FFF2-40B4-BE49-F238E27FC236}">
                    <a16:creationId xmlns:a16="http://schemas.microsoft.com/office/drawing/2014/main" id="{DA933ACE-43D9-47B0-8231-86C1AC8A25E5}"/>
                  </a:ext>
                </a:extLst>
              </p:cNvPr>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0" name="Google Shape;751;p39">
                <a:extLst>
                  <a:ext uri="{FF2B5EF4-FFF2-40B4-BE49-F238E27FC236}">
                    <a16:creationId xmlns:a16="http://schemas.microsoft.com/office/drawing/2014/main" id="{EDACF0C2-76AD-48CC-B0B8-FF384FD50A1E}"/>
                  </a:ext>
                </a:extLst>
              </p:cNvPr>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1" name="Google Shape;752;p39">
                <a:extLst>
                  <a:ext uri="{FF2B5EF4-FFF2-40B4-BE49-F238E27FC236}">
                    <a16:creationId xmlns:a16="http://schemas.microsoft.com/office/drawing/2014/main" id="{EE487372-97D8-49E5-825D-3380C41B4F5E}"/>
                  </a:ext>
                </a:extLst>
              </p:cNvPr>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2" name="Google Shape;753;p39">
                <a:extLst>
                  <a:ext uri="{FF2B5EF4-FFF2-40B4-BE49-F238E27FC236}">
                    <a16:creationId xmlns:a16="http://schemas.microsoft.com/office/drawing/2014/main" id="{BD883EB1-E80A-4173-A14C-B73DCAD543F4}"/>
                  </a:ext>
                </a:extLst>
              </p:cNvPr>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chemeClr val="bg1">
                  <a:lumMod val="65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3" name="Google Shape;754;p39">
                <a:extLst>
                  <a:ext uri="{FF2B5EF4-FFF2-40B4-BE49-F238E27FC236}">
                    <a16:creationId xmlns:a16="http://schemas.microsoft.com/office/drawing/2014/main" id="{CEF6C096-AA99-4CD5-AFD7-067AB15181A0}"/>
                  </a:ext>
                </a:extLst>
              </p:cNvPr>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48" name="Rectangle 47">
              <a:extLst>
                <a:ext uri="{FF2B5EF4-FFF2-40B4-BE49-F238E27FC236}">
                  <a16:creationId xmlns:a16="http://schemas.microsoft.com/office/drawing/2014/main" id="{7F7CA3B3-8F9B-F672-7EBE-C4943B8320B7}"/>
                </a:ext>
              </a:extLst>
            </p:cNvPr>
            <p:cNvSpPr/>
            <p:nvPr/>
          </p:nvSpPr>
          <p:spPr>
            <a:xfrm rot="21237985">
              <a:off x="5568965" y="1985674"/>
              <a:ext cx="593432"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Plan</a:t>
              </a:r>
            </a:p>
          </p:txBody>
        </p:sp>
        <p:sp>
          <p:nvSpPr>
            <p:cNvPr id="49" name="Rectangle 48">
              <a:extLst>
                <a:ext uri="{FF2B5EF4-FFF2-40B4-BE49-F238E27FC236}">
                  <a16:creationId xmlns:a16="http://schemas.microsoft.com/office/drawing/2014/main" id="{FB1A06C5-BF7A-3607-CA3C-11B0FF41ED52}"/>
                </a:ext>
              </a:extLst>
            </p:cNvPr>
            <p:cNvSpPr/>
            <p:nvPr/>
          </p:nvSpPr>
          <p:spPr>
            <a:xfrm rot="6126998">
              <a:off x="6078877" y="2842416"/>
              <a:ext cx="934871"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Develop</a:t>
              </a:r>
            </a:p>
          </p:txBody>
        </p:sp>
        <p:sp>
          <p:nvSpPr>
            <p:cNvPr id="52" name="Rectangle 51">
              <a:extLst>
                <a:ext uri="{FF2B5EF4-FFF2-40B4-BE49-F238E27FC236}">
                  <a16:creationId xmlns:a16="http://schemas.microsoft.com/office/drawing/2014/main" id="{129EF834-2F99-86DB-3CE7-1EE6C029727F}"/>
                </a:ext>
              </a:extLst>
            </p:cNvPr>
            <p:cNvSpPr/>
            <p:nvPr/>
          </p:nvSpPr>
          <p:spPr>
            <a:xfrm rot="2553883">
              <a:off x="4392887" y="2783026"/>
              <a:ext cx="5838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Test</a:t>
              </a:r>
            </a:p>
          </p:txBody>
        </p:sp>
        <p:sp>
          <p:nvSpPr>
            <p:cNvPr id="53" name="Rectangle 52">
              <a:extLst>
                <a:ext uri="{FF2B5EF4-FFF2-40B4-BE49-F238E27FC236}">
                  <a16:creationId xmlns:a16="http://schemas.microsoft.com/office/drawing/2014/main" id="{0C328783-4943-CE5D-9037-EA78B49888E3}"/>
                </a:ext>
              </a:extLst>
            </p:cNvPr>
            <p:cNvSpPr/>
            <p:nvPr/>
          </p:nvSpPr>
          <p:spPr>
            <a:xfrm rot="494249">
              <a:off x="2893464" y="1998876"/>
              <a:ext cx="934871" cy="338554"/>
            </a:xfrm>
            <a:prstGeom prst="rect">
              <a:avLst/>
            </a:prstGeom>
            <a:noFill/>
          </p:spPr>
          <p:txBody>
            <a:bodyPr wrap="none" lIns="91440" tIns="45720" rIns="91440" bIns="45720">
              <a:prstTxWarp prst="textArchUp">
                <a:avLst/>
              </a:prstTxWarp>
              <a:spAutoFit/>
            </a:bodyPr>
            <a:lstStyle/>
            <a:p>
              <a:pPr algn="ctr"/>
              <a:r>
                <a:rPr lang="en-US" sz="1600" dirty="0">
                  <a:ln w="0"/>
                  <a:solidFill>
                    <a:schemeClr val="tx1"/>
                  </a:solidFill>
                  <a:effectLst>
                    <a:outerShdw blurRad="38100" dist="19050" dir="2700000" algn="tl" rotWithShape="0">
                      <a:schemeClr val="dk1">
                        <a:alpha val="40000"/>
                      </a:schemeClr>
                    </a:outerShdw>
                  </a:effectLst>
                </a:rPr>
                <a:t>Release</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F269D8C1-1863-D744-8589-7B43609ECF02}"/>
                </a:ext>
              </a:extLst>
            </p:cNvPr>
            <p:cNvSpPr/>
            <p:nvPr/>
          </p:nvSpPr>
          <p:spPr>
            <a:xfrm rot="15949608">
              <a:off x="2121072" y="2663449"/>
              <a:ext cx="926857"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Operate</a:t>
              </a:r>
            </a:p>
          </p:txBody>
        </p:sp>
        <p:sp>
          <p:nvSpPr>
            <p:cNvPr id="57" name="Rectangle 56">
              <a:extLst>
                <a:ext uri="{FF2B5EF4-FFF2-40B4-BE49-F238E27FC236}">
                  <a16:creationId xmlns:a16="http://schemas.microsoft.com/office/drawing/2014/main" id="{80CEEBF4-08A5-81A6-6682-7DD1493F9145}"/>
                </a:ext>
              </a:extLst>
            </p:cNvPr>
            <p:cNvSpPr/>
            <p:nvPr/>
          </p:nvSpPr>
          <p:spPr>
            <a:xfrm rot="19721649">
              <a:off x="3268271" y="3184010"/>
              <a:ext cx="1083950" cy="338554"/>
            </a:xfrm>
            <a:prstGeom prst="rect">
              <a:avLst/>
            </a:prstGeom>
            <a:noFill/>
          </p:spPr>
          <p:txBody>
            <a:bodyPr wrap="none" lIns="91440" tIns="45720" rIns="91440" bIns="45720">
              <a:prstTxWarp prst="textArchDown">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Feedback</a:t>
              </a:r>
            </a:p>
          </p:txBody>
        </p:sp>
      </p:grpSp>
      <p:pic>
        <p:nvPicPr>
          <p:cNvPr id="3" name="Graphic 2" descr="Lock outline">
            <a:extLst>
              <a:ext uri="{FF2B5EF4-FFF2-40B4-BE49-F238E27FC236}">
                <a16:creationId xmlns:a16="http://schemas.microsoft.com/office/drawing/2014/main" id="{C849FF65-DA64-D0F3-7747-97677052CA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19294" y="1682987"/>
            <a:ext cx="397764" cy="397764"/>
          </a:xfrm>
          <a:prstGeom prst="rect">
            <a:avLst/>
          </a:prstGeom>
        </p:spPr>
      </p:pic>
      <p:sp>
        <p:nvSpPr>
          <p:cNvPr id="7" name="Arrow: Up 6">
            <a:extLst>
              <a:ext uri="{FF2B5EF4-FFF2-40B4-BE49-F238E27FC236}">
                <a16:creationId xmlns:a16="http://schemas.microsoft.com/office/drawing/2014/main" id="{0CFF3266-1D68-765A-36E5-298470BF1B51}"/>
              </a:ext>
            </a:extLst>
          </p:cNvPr>
          <p:cNvSpPr/>
          <p:nvPr/>
        </p:nvSpPr>
        <p:spPr>
          <a:xfrm rot="13340007">
            <a:off x="4312095" y="2074993"/>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9" name="TextBox 8">
            <a:extLst>
              <a:ext uri="{FF2B5EF4-FFF2-40B4-BE49-F238E27FC236}">
                <a16:creationId xmlns:a16="http://schemas.microsoft.com/office/drawing/2014/main" id="{CAA8AED7-7079-B41C-6946-3EAC9CDD4257}"/>
              </a:ext>
            </a:extLst>
          </p:cNvPr>
          <p:cNvSpPr txBox="1"/>
          <p:nvPr/>
        </p:nvSpPr>
        <p:spPr>
          <a:xfrm>
            <a:off x="4933354" y="1130053"/>
            <a:ext cx="4098504" cy="866904"/>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rPr>
              <a:t>Not enough time in schedule to absorb changes required to remediate</a:t>
            </a:r>
          </a:p>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rPr>
              <a:t>Activities required to remediate may be complex</a:t>
            </a:r>
          </a:p>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rPr>
              <a:t>Security issues require revisit of one or more previous phases</a:t>
            </a:r>
          </a:p>
        </p:txBody>
      </p:sp>
      <p:sp>
        <p:nvSpPr>
          <p:cNvPr id="10" name="Slide Number Placeholder 4">
            <a:extLst>
              <a:ext uri="{FF2B5EF4-FFF2-40B4-BE49-F238E27FC236}">
                <a16:creationId xmlns:a16="http://schemas.microsoft.com/office/drawing/2014/main" id="{0A9AD439-A608-529A-452B-0C51FABA9732}"/>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latin typeface="+mn-lt"/>
              </a:rPr>
              <a:t>21</a:t>
            </a:fld>
            <a:endParaRPr lang="en" dirty="0">
              <a:latin typeface="+mn-lt"/>
            </a:endParaRPr>
          </a:p>
        </p:txBody>
      </p:sp>
    </p:spTree>
    <p:extLst>
      <p:ext uri="{BB962C8B-B14F-4D97-AF65-F5344CB8AC3E}">
        <p14:creationId xmlns:p14="http://schemas.microsoft.com/office/powerpoint/2010/main" val="20038333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14" name="Google Shape;114;gc2c2b1796e_0_0"/>
          <p:cNvSpPr txBox="1">
            <a:spLocks noGrp="1"/>
          </p:cNvSpPr>
          <p:nvPr>
            <p:ph type="title"/>
          </p:nvPr>
        </p:nvSpPr>
        <p:spPr>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ym typeface="+mj-lt"/>
              </a:rPr>
              <a:t>Security in Software Engineering – A Better Way</a:t>
            </a:r>
            <a:endParaRPr sz="1350" dirty="0">
              <a:solidFill>
                <a:schemeClr val="tx2">
                  <a:lumMod val="100000"/>
                </a:schemeClr>
              </a:solidFill>
            </a:endParaRPr>
          </a:p>
        </p:txBody>
      </p:sp>
      <p:grpSp>
        <p:nvGrpSpPr>
          <p:cNvPr id="58" name="Group 57">
            <a:extLst>
              <a:ext uri="{FF2B5EF4-FFF2-40B4-BE49-F238E27FC236}">
                <a16:creationId xmlns:a16="http://schemas.microsoft.com/office/drawing/2014/main" id="{502E71B7-39DB-F548-855D-DB20685EB068}"/>
              </a:ext>
            </a:extLst>
          </p:cNvPr>
          <p:cNvGrpSpPr/>
          <p:nvPr/>
        </p:nvGrpSpPr>
        <p:grpSpPr>
          <a:xfrm>
            <a:off x="2139740" y="2171925"/>
            <a:ext cx="4864519" cy="2265916"/>
            <a:chOff x="2139740" y="1757867"/>
            <a:chExt cx="4864519" cy="2265916"/>
          </a:xfrm>
        </p:grpSpPr>
        <p:grpSp>
          <p:nvGrpSpPr>
            <p:cNvPr id="5" name="Google Shape;747;p39">
              <a:extLst>
                <a:ext uri="{FF2B5EF4-FFF2-40B4-BE49-F238E27FC236}">
                  <a16:creationId xmlns:a16="http://schemas.microsoft.com/office/drawing/2014/main" id="{D3396F49-711F-41AE-81E6-832D85E98FE9}"/>
                </a:ext>
              </a:extLst>
            </p:cNvPr>
            <p:cNvGrpSpPr/>
            <p:nvPr/>
          </p:nvGrpSpPr>
          <p:grpSpPr>
            <a:xfrm>
              <a:off x="2139740" y="1757867"/>
              <a:ext cx="4864519" cy="2265916"/>
              <a:chOff x="2237450" y="1854836"/>
              <a:chExt cx="4516709" cy="2139879"/>
            </a:xfrm>
          </p:grpSpPr>
          <p:sp>
            <p:nvSpPr>
              <p:cNvPr id="37" name="Google Shape;748;p39">
                <a:extLst>
                  <a:ext uri="{FF2B5EF4-FFF2-40B4-BE49-F238E27FC236}">
                    <a16:creationId xmlns:a16="http://schemas.microsoft.com/office/drawing/2014/main" id="{B2E07692-FEEF-452D-BAFE-9CB6E2816D95}"/>
                  </a:ext>
                </a:extLst>
              </p:cNvPr>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8" name="Google Shape;749;p39">
                <a:extLst>
                  <a:ext uri="{FF2B5EF4-FFF2-40B4-BE49-F238E27FC236}">
                    <a16:creationId xmlns:a16="http://schemas.microsoft.com/office/drawing/2014/main" id="{C1A3B19E-060F-4950-AA81-F76B9874FA0E}"/>
                  </a:ext>
                </a:extLst>
              </p:cNvPr>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9" name="Google Shape;750;p39">
                <a:extLst>
                  <a:ext uri="{FF2B5EF4-FFF2-40B4-BE49-F238E27FC236}">
                    <a16:creationId xmlns:a16="http://schemas.microsoft.com/office/drawing/2014/main" id="{DA933ACE-43D9-47B0-8231-86C1AC8A25E5}"/>
                  </a:ext>
                </a:extLst>
              </p:cNvPr>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0" name="Google Shape;751;p39">
                <a:extLst>
                  <a:ext uri="{FF2B5EF4-FFF2-40B4-BE49-F238E27FC236}">
                    <a16:creationId xmlns:a16="http://schemas.microsoft.com/office/drawing/2014/main" id="{EDACF0C2-76AD-48CC-B0B8-FF384FD50A1E}"/>
                  </a:ext>
                </a:extLst>
              </p:cNvPr>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1" name="Google Shape;752;p39">
                <a:extLst>
                  <a:ext uri="{FF2B5EF4-FFF2-40B4-BE49-F238E27FC236}">
                    <a16:creationId xmlns:a16="http://schemas.microsoft.com/office/drawing/2014/main" id="{EE487372-97D8-49E5-825D-3380C41B4F5E}"/>
                  </a:ext>
                </a:extLst>
              </p:cNvPr>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2" name="Google Shape;753;p39">
                <a:extLst>
                  <a:ext uri="{FF2B5EF4-FFF2-40B4-BE49-F238E27FC236}">
                    <a16:creationId xmlns:a16="http://schemas.microsoft.com/office/drawing/2014/main" id="{BD883EB1-E80A-4173-A14C-B73DCAD543F4}"/>
                  </a:ext>
                </a:extLst>
              </p:cNvPr>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chemeClr val="bg1">
                  <a:lumMod val="65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3" name="Google Shape;754;p39">
                <a:extLst>
                  <a:ext uri="{FF2B5EF4-FFF2-40B4-BE49-F238E27FC236}">
                    <a16:creationId xmlns:a16="http://schemas.microsoft.com/office/drawing/2014/main" id="{CEF6C096-AA99-4CD5-AFD7-067AB15181A0}"/>
                  </a:ext>
                </a:extLst>
              </p:cNvPr>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48" name="Rectangle 47">
              <a:extLst>
                <a:ext uri="{FF2B5EF4-FFF2-40B4-BE49-F238E27FC236}">
                  <a16:creationId xmlns:a16="http://schemas.microsoft.com/office/drawing/2014/main" id="{7F7CA3B3-8F9B-F672-7EBE-C4943B8320B7}"/>
                </a:ext>
              </a:extLst>
            </p:cNvPr>
            <p:cNvSpPr/>
            <p:nvPr/>
          </p:nvSpPr>
          <p:spPr>
            <a:xfrm rot="21237985">
              <a:off x="5568965" y="1985674"/>
              <a:ext cx="593432"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Plan</a:t>
              </a:r>
            </a:p>
          </p:txBody>
        </p:sp>
        <p:sp>
          <p:nvSpPr>
            <p:cNvPr id="49" name="Rectangle 48">
              <a:extLst>
                <a:ext uri="{FF2B5EF4-FFF2-40B4-BE49-F238E27FC236}">
                  <a16:creationId xmlns:a16="http://schemas.microsoft.com/office/drawing/2014/main" id="{FB1A06C5-BF7A-3607-CA3C-11B0FF41ED52}"/>
                </a:ext>
              </a:extLst>
            </p:cNvPr>
            <p:cNvSpPr/>
            <p:nvPr/>
          </p:nvSpPr>
          <p:spPr>
            <a:xfrm rot="6126998">
              <a:off x="6078877" y="2842416"/>
              <a:ext cx="934871"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Develop</a:t>
              </a:r>
            </a:p>
          </p:txBody>
        </p:sp>
        <p:sp>
          <p:nvSpPr>
            <p:cNvPr id="52" name="Rectangle 51">
              <a:extLst>
                <a:ext uri="{FF2B5EF4-FFF2-40B4-BE49-F238E27FC236}">
                  <a16:creationId xmlns:a16="http://schemas.microsoft.com/office/drawing/2014/main" id="{129EF834-2F99-86DB-3CE7-1EE6C029727F}"/>
                </a:ext>
              </a:extLst>
            </p:cNvPr>
            <p:cNvSpPr/>
            <p:nvPr/>
          </p:nvSpPr>
          <p:spPr>
            <a:xfrm rot="2553883">
              <a:off x="4392887" y="2783026"/>
              <a:ext cx="5838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Test</a:t>
              </a:r>
            </a:p>
          </p:txBody>
        </p:sp>
        <p:sp>
          <p:nvSpPr>
            <p:cNvPr id="53" name="Rectangle 52">
              <a:extLst>
                <a:ext uri="{FF2B5EF4-FFF2-40B4-BE49-F238E27FC236}">
                  <a16:creationId xmlns:a16="http://schemas.microsoft.com/office/drawing/2014/main" id="{0C328783-4943-CE5D-9037-EA78B49888E3}"/>
                </a:ext>
              </a:extLst>
            </p:cNvPr>
            <p:cNvSpPr/>
            <p:nvPr/>
          </p:nvSpPr>
          <p:spPr>
            <a:xfrm rot="494249">
              <a:off x="2893464" y="1998876"/>
              <a:ext cx="934871" cy="338554"/>
            </a:xfrm>
            <a:prstGeom prst="rect">
              <a:avLst/>
            </a:prstGeom>
            <a:noFill/>
          </p:spPr>
          <p:txBody>
            <a:bodyPr wrap="none" lIns="91440" tIns="45720" rIns="91440" bIns="45720">
              <a:prstTxWarp prst="textArchUp">
                <a:avLst/>
              </a:prstTxWarp>
              <a:spAutoFit/>
            </a:bodyPr>
            <a:lstStyle/>
            <a:p>
              <a:pPr algn="ctr"/>
              <a:r>
                <a:rPr lang="en-US" sz="1600" dirty="0">
                  <a:ln w="0"/>
                  <a:solidFill>
                    <a:schemeClr val="tx1"/>
                  </a:solidFill>
                  <a:effectLst>
                    <a:outerShdw blurRad="38100" dist="19050" dir="2700000" algn="tl" rotWithShape="0">
                      <a:schemeClr val="dk1">
                        <a:alpha val="40000"/>
                      </a:schemeClr>
                    </a:outerShdw>
                  </a:effectLst>
                </a:rPr>
                <a:t>Release</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F269D8C1-1863-D744-8589-7B43609ECF02}"/>
                </a:ext>
              </a:extLst>
            </p:cNvPr>
            <p:cNvSpPr/>
            <p:nvPr/>
          </p:nvSpPr>
          <p:spPr>
            <a:xfrm rot="15949608">
              <a:off x="2121072" y="2663449"/>
              <a:ext cx="926857"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Operate</a:t>
              </a:r>
            </a:p>
          </p:txBody>
        </p:sp>
        <p:sp>
          <p:nvSpPr>
            <p:cNvPr id="57" name="Rectangle 56">
              <a:extLst>
                <a:ext uri="{FF2B5EF4-FFF2-40B4-BE49-F238E27FC236}">
                  <a16:creationId xmlns:a16="http://schemas.microsoft.com/office/drawing/2014/main" id="{80CEEBF4-08A5-81A6-6682-7DD1493F9145}"/>
                </a:ext>
              </a:extLst>
            </p:cNvPr>
            <p:cNvSpPr/>
            <p:nvPr/>
          </p:nvSpPr>
          <p:spPr>
            <a:xfrm rot="19721649">
              <a:off x="3268271" y="3184010"/>
              <a:ext cx="1083950" cy="338554"/>
            </a:xfrm>
            <a:prstGeom prst="rect">
              <a:avLst/>
            </a:prstGeom>
            <a:noFill/>
          </p:spPr>
          <p:txBody>
            <a:bodyPr wrap="none" lIns="91440" tIns="45720" rIns="91440" bIns="45720">
              <a:prstTxWarp prst="textArchDown">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Feedback</a:t>
              </a:r>
            </a:p>
          </p:txBody>
        </p:sp>
      </p:grpSp>
      <p:pic>
        <p:nvPicPr>
          <p:cNvPr id="3" name="Graphic 2" descr="Lock outline">
            <a:extLst>
              <a:ext uri="{FF2B5EF4-FFF2-40B4-BE49-F238E27FC236}">
                <a16:creationId xmlns:a16="http://schemas.microsoft.com/office/drawing/2014/main" id="{C849FF65-DA64-D0F3-7747-97677052CA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90042" y="1368753"/>
            <a:ext cx="397764" cy="397764"/>
          </a:xfrm>
          <a:prstGeom prst="rect">
            <a:avLst/>
          </a:prstGeom>
        </p:spPr>
      </p:pic>
      <p:sp>
        <p:nvSpPr>
          <p:cNvPr id="7" name="Arrow: Up 6">
            <a:extLst>
              <a:ext uri="{FF2B5EF4-FFF2-40B4-BE49-F238E27FC236}">
                <a16:creationId xmlns:a16="http://schemas.microsoft.com/office/drawing/2014/main" id="{0CFF3266-1D68-765A-36E5-298470BF1B51}"/>
              </a:ext>
            </a:extLst>
          </p:cNvPr>
          <p:cNvSpPr/>
          <p:nvPr/>
        </p:nvSpPr>
        <p:spPr>
          <a:xfrm rot="10800000">
            <a:off x="3533029" y="1772209"/>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0" name="Slide Number Placeholder 4">
            <a:extLst>
              <a:ext uri="{FF2B5EF4-FFF2-40B4-BE49-F238E27FC236}">
                <a16:creationId xmlns:a16="http://schemas.microsoft.com/office/drawing/2014/main" id="{0A9AD439-A608-529A-452B-0C51FABA9732}"/>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latin typeface="+mn-lt"/>
              </a:rPr>
              <a:t>22</a:t>
            </a:fld>
            <a:endParaRPr lang="en" dirty="0">
              <a:latin typeface="+mn-lt"/>
            </a:endParaRPr>
          </a:p>
        </p:txBody>
      </p:sp>
      <p:pic>
        <p:nvPicPr>
          <p:cNvPr id="6" name="Graphic 5" descr="Lock outline">
            <a:extLst>
              <a:ext uri="{FF2B5EF4-FFF2-40B4-BE49-F238E27FC236}">
                <a16:creationId xmlns:a16="http://schemas.microsoft.com/office/drawing/2014/main" id="{3F1361BD-A241-5B55-725E-1644F3CB93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66799" y="1319812"/>
            <a:ext cx="397764" cy="397764"/>
          </a:xfrm>
          <a:prstGeom prst="rect">
            <a:avLst/>
          </a:prstGeom>
        </p:spPr>
      </p:pic>
      <p:sp>
        <p:nvSpPr>
          <p:cNvPr id="11" name="Arrow: Up 10">
            <a:extLst>
              <a:ext uri="{FF2B5EF4-FFF2-40B4-BE49-F238E27FC236}">
                <a16:creationId xmlns:a16="http://schemas.microsoft.com/office/drawing/2014/main" id="{922B4D97-B84E-7469-4266-E0DDDB26E787}"/>
              </a:ext>
            </a:extLst>
          </p:cNvPr>
          <p:cNvSpPr/>
          <p:nvPr/>
        </p:nvSpPr>
        <p:spPr>
          <a:xfrm rot="10800000">
            <a:off x="5795915" y="1724108"/>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3" name="Graphic 12" descr="Lock outline">
            <a:extLst>
              <a:ext uri="{FF2B5EF4-FFF2-40B4-BE49-F238E27FC236}">
                <a16:creationId xmlns:a16="http://schemas.microsoft.com/office/drawing/2014/main" id="{8DE68FD8-196E-7606-2A79-9931405472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14559" y="3291789"/>
            <a:ext cx="397764" cy="397764"/>
          </a:xfrm>
          <a:prstGeom prst="rect">
            <a:avLst/>
          </a:prstGeom>
        </p:spPr>
      </p:pic>
      <p:sp>
        <p:nvSpPr>
          <p:cNvPr id="15" name="Arrow: Up 14">
            <a:extLst>
              <a:ext uri="{FF2B5EF4-FFF2-40B4-BE49-F238E27FC236}">
                <a16:creationId xmlns:a16="http://schemas.microsoft.com/office/drawing/2014/main" id="{94955C9E-72AF-E13A-0784-D1A5C018AE7D}"/>
              </a:ext>
            </a:extLst>
          </p:cNvPr>
          <p:cNvSpPr/>
          <p:nvPr/>
        </p:nvSpPr>
        <p:spPr>
          <a:xfrm rot="16200000">
            <a:off x="7165789" y="3347822"/>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7" name="Graphic 16" descr="Lock outline">
            <a:extLst>
              <a:ext uri="{FF2B5EF4-FFF2-40B4-BE49-F238E27FC236}">
                <a16:creationId xmlns:a16="http://schemas.microsoft.com/office/drawing/2014/main" id="{D4EED8DF-F1C5-FDDD-9247-B45F11F70D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64088" y="4300550"/>
            <a:ext cx="397764" cy="397764"/>
          </a:xfrm>
          <a:prstGeom prst="rect">
            <a:avLst/>
          </a:prstGeom>
        </p:spPr>
      </p:pic>
      <p:sp>
        <p:nvSpPr>
          <p:cNvPr id="19" name="Arrow: Up 18">
            <a:extLst>
              <a:ext uri="{FF2B5EF4-FFF2-40B4-BE49-F238E27FC236}">
                <a16:creationId xmlns:a16="http://schemas.microsoft.com/office/drawing/2014/main" id="{8A9BED1C-1876-FF96-9301-D4923D6C0430}"/>
              </a:ext>
            </a:extLst>
          </p:cNvPr>
          <p:cNvSpPr/>
          <p:nvPr/>
        </p:nvSpPr>
        <p:spPr>
          <a:xfrm>
            <a:off x="4692171" y="3918305"/>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21" name="Graphic 20" descr="Lock outline">
            <a:extLst>
              <a:ext uri="{FF2B5EF4-FFF2-40B4-BE49-F238E27FC236}">
                <a16:creationId xmlns:a16="http://schemas.microsoft.com/office/drawing/2014/main" id="{37CCE471-D5E2-ECED-D08E-981DD56BE0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8859" y="2973330"/>
            <a:ext cx="397764" cy="397764"/>
          </a:xfrm>
          <a:prstGeom prst="rect">
            <a:avLst/>
          </a:prstGeom>
        </p:spPr>
      </p:pic>
      <p:sp>
        <p:nvSpPr>
          <p:cNvPr id="23" name="Arrow: Up 22">
            <a:extLst>
              <a:ext uri="{FF2B5EF4-FFF2-40B4-BE49-F238E27FC236}">
                <a16:creationId xmlns:a16="http://schemas.microsoft.com/office/drawing/2014/main" id="{6CEFA5BE-FDC4-B24E-CB97-CFDE36E8A4F5}"/>
              </a:ext>
            </a:extLst>
          </p:cNvPr>
          <p:cNvSpPr/>
          <p:nvPr/>
        </p:nvSpPr>
        <p:spPr>
          <a:xfrm rot="5400000">
            <a:off x="1788145" y="3047223"/>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Tree>
    <p:extLst>
      <p:ext uri="{BB962C8B-B14F-4D97-AF65-F5344CB8AC3E}">
        <p14:creationId xmlns:p14="http://schemas.microsoft.com/office/powerpoint/2010/main" val="1169068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14" name="Google Shape;114;gc2c2b1796e_0_0"/>
          <p:cNvSpPr txBox="1">
            <a:spLocks noGrp="1"/>
          </p:cNvSpPr>
          <p:nvPr>
            <p:ph type="title"/>
          </p:nvPr>
        </p:nvSpPr>
        <p:spPr>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ym typeface="+mj-lt"/>
              </a:rPr>
              <a:t>Security in Software Engineering – DevSecOps</a:t>
            </a:r>
            <a:endParaRPr sz="1350" dirty="0">
              <a:solidFill>
                <a:schemeClr val="tx2">
                  <a:lumMod val="100000"/>
                </a:schemeClr>
              </a:solidFill>
            </a:endParaRPr>
          </a:p>
        </p:txBody>
      </p:sp>
      <p:grpSp>
        <p:nvGrpSpPr>
          <p:cNvPr id="58" name="Group 57">
            <a:extLst>
              <a:ext uri="{FF2B5EF4-FFF2-40B4-BE49-F238E27FC236}">
                <a16:creationId xmlns:a16="http://schemas.microsoft.com/office/drawing/2014/main" id="{502E71B7-39DB-F548-855D-DB20685EB068}"/>
              </a:ext>
            </a:extLst>
          </p:cNvPr>
          <p:cNvGrpSpPr/>
          <p:nvPr/>
        </p:nvGrpSpPr>
        <p:grpSpPr>
          <a:xfrm>
            <a:off x="2139740" y="2171925"/>
            <a:ext cx="4864519" cy="2265916"/>
            <a:chOff x="2139740" y="1757867"/>
            <a:chExt cx="4864519" cy="2265916"/>
          </a:xfrm>
        </p:grpSpPr>
        <p:grpSp>
          <p:nvGrpSpPr>
            <p:cNvPr id="5" name="Google Shape;747;p39">
              <a:extLst>
                <a:ext uri="{FF2B5EF4-FFF2-40B4-BE49-F238E27FC236}">
                  <a16:creationId xmlns:a16="http://schemas.microsoft.com/office/drawing/2014/main" id="{D3396F49-711F-41AE-81E6-832D85E98FE9}"/>
                </a:ext>
              </a:extLst>
            </p:cNvPr>
            <p:cNvGrpSpPr/>
            <p:nvPr/>
          </p:nvGrpSpPr>
          <p:grpSpPr>
            <a:xfrm>
              <a:off x="2139740" y="1757867"/>
              <a:ext cx="4864519" cy="2265916"/>
              <a:chOff x="2237450" y="1854836"/>
              <a:chExt cx="4516709" cy="2139879"/>
            </a:xfrm>
          </p:grpSpPr>
          <p:sp>
            <p:nvSpPr>
              <p:cNvPr id="37" name="Google Shape;748;p39">
                <a:extLst>
                  <a:ext uri="{FF2B5EF4-FFF2-40B4-BE49-F238E27FC236}">
                    <a16:creationId xmlns:a16="http://schemas.microsoft.com/office/drawing/2014/main" id="{B2E07692-FEEF-452D-BAFE-9CB6E2816D95}"/>
                  </a:ext>
                </a:extLst>
              </p:cNvPr>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8" name="Google Shape;749;p39">
                <a:extLst>
                  <a:ext uri="{FF2B5EF4-FFF2-40B4-BE49-F238E27FC236}">
                    <a16:creationId xmlns:a16="http://schemas.microsoft.com/office/drawing/2014/main" id="{C1A3B19E-060F-4950-AA81-F76B9874FA0E}"/>
                  </a:ext>
                </a:extLst>
              </p:cNvPr>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9" name="Google Shape;750;p39">
                <a:extLst>
                  <a:ext uri="{FF2B5EF4-FFF2-40B4-BE49-F238E27FC236}">
                    <a16:creationId xmlns:a16="http://schemas.microsoft.com/office/drawing/2014/main" id="{DA933ACE-43D9-47B0-8231-86C1AC8A25E5}"/>
                  </a:ext>
                </a:extLst>
              </p:cNvPr>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0" name="Google Shape;751;p39">
                <a:extLst>
                  <a:ext uri="{FF2B5EF4-FFF2-40B4-BE49-F238E27FC236}">
                    <a16:creationId xmlns:a16="http://schemas.microsoft.com/office/drawing/2014/main" id="{EDACF0C2-76AD-48CC-B0B8-FF384FD50A1E}"/>
                  </a:ext>
                </a:extLst>
              </p:cNvPr>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1" name="Google Shape;752;p39">
                <a:extLst>
                  <a:ext uri="{FF2B5EF4-FFF2-40B4-BE49-F238E27FC236}">
                    <a16:creationId xmlns:a16="http://schemas.microsoft.com/office/drawing/2014/main" id="{EE487372-97D8-49E5-825D-3380C41B4F5E}"/>
                  </a:ext>
                </a:extLst>
              </p:cNvPr>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2" name="Google Shape;753;p39">
                <a:extLst>
                  <a:ext uri="{FF2B5EF4-FFF2-40B4-BE49-F238E27FC236}">
                    <a16:creationId xmlns:a16="http://schemas.microsoft.com/office/drawing/2014/main" id="{BD883EB1-E80A-4173-A14C-B73DCAD543F4}"/>
                  </a:ext>
                </a:extLst>
              </p:cNvPr>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chemeClr val="bg1">
                  <a:lumMod val="65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3" name="Google Shape;754;p39">
                <a:extLst>
                  <a:ext uri="{FF2B5EF4-FFF2-40B4-BE49-F238E27FC236}">
                    <a16:creationId xmlns:a16="http://schemas.microsoft.com/office/drawing/2014/main" id="{CEF6C096-AA99-4CD5-AFD7-067AB15181A0}"/>
                  </a:ext>
                </a:extLst>
              </p:cNvPr>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48" name="Rectangle 47">
              <a:extLst>
                <a:ext uri="{FF2B5EF4-FFF2-40B4-BE49-F238E27FC236}">
                  <a16:creationId xmlns:a16="http://schemas.microsoft.com/office/drawing/2014/main" id="{7F7CA3B3-8F9B-F672-7EBE-C4943B8320B7}"/>
                </a:ext>
              </a:extLst>
            </p:cNvPr>
            <p:cNvSpPr/>
            <p:nvPr/>
          </p:nvSpPr>
          <p:spPr>
            <a:xfrm rot="21237985">
              <a:off x="5568965" y="1985674"/>
              <a:ext cx="593432"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Plan</a:t>
              </a:r>
            </a:p>
          </p:txBody>
        </p:sp>
        <p:sp>
          <p:nvSpPr>
            <p:cNvPr id="49" name="Rectangle 48">
              <a:extLst>
                <a:ext uri="{FF2B5EF4-FFF2-40B4-BE49-F238E27FC236}">
                  <a16:creationId xmlns:a16="http://schemas.microsoft.com/office/drawing/2014/main" id="{FB1A06C5-BF7A-3607-CA3C-11B0FF41ED52}"/>
                </a:ext>
              </a:extLst>
            </p:cNvPr>
            <p:cNvSpPr/>
            <p:nvPr/>
          </p:nvSpPr>
          <p:spPr>
            <a:xfrm rot="6126998">
              <a:off x="6078877" y="2842416"/>
              <a:ext cx="934871"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Develop</a:t>
              </a:r>
            </a:p>
          </p:txBody>
        </p:sp>
        <p:sp>
          <p:nvSpPr>
            <p:cNvPr id="52" name="Rectangle 51">
              <a:extLst>
                <a:ext uri="{FF2B5EF4-FFF2-40B4-BE49-F238E27FC236}">
                  <a16:creationId xmlns:a16="http://schemas.microsoft.com/office/drawing/2014/main" id="{129EF834-2F99-86DB-3CE7-1EE6C029727F}"/>
                </a:ext>
              </a:extLst>
            </p:cNvPr>
            <p:cNvSpPr/>
            <p:nvPr/>
          </p:nvSpPr>
          <p:spPr>
            <a:xfrm rot="2553883">
              <a:off x="4392887" y="2783026"/>
              <a:ext cx="5838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Test</a:t>
              </a:r>
            </a:p>
          </p:txBody>
        </p:sp>
        <p:sp>
          <p:nvSpPr>
            <p:cNvPr id="53" name="Rectangle 52">
              <a:extLst>
                <a:ext uri="{FF2B5EF4-FFF2-40B4-BE49-F238E27FC236}">
                  <a16:creationId xmlns:a16="http://schemas.microsoft.com/office/drawing/2014/main" id="{0C328783-4943-CE5D-9037-EA78B49888E3}"/>
                </a:ext>
              </a:extLst>
            </p:cNvPr>
            <p:cNvSpPr/>
            <p:nvPr/>
          </p:nvSpPr>
          <p:spPr>
            <a:xfrm rot="494249">
              <a:off x="2893464" y="1998876"/>
              <a:ext cx="934871" cy="338554"/>
            </a:xfrm>
            <a:prstGeom prst="rect">
              <a:avLst/>
            </a:prstGeom>
            <a:noFill/>
          </p:spPr>
          <p:txBody>
            <a:bodyPr wrap="none" lIns="91440" tIns="45720" rIns="91440" bIns="45720">
              <a:prstTxWarp prst="textArchUp">
                <a:avLst/>
              </a:prstTxWarp>
              <a:spAutoFit/>
            </a:bodyPr>
            <a:lstStyle/>
            <a:p>
              <a:pPr algn="ctr"/>
              <a:r>
                <a:rPr lang="en-US" sz="1600" dirty="0">
                  <a:ln w="0"/>
                  <a:solidFill>
                    <a:schemeClr val="tx1"/>
                  </a:solidFill>
                  <a:effectLst>
                    <a:outerShdw blurRad="38100" dist="19050" dir="2700000" algn="tl" rotWithShape="0">
                      <a:schemeClr val="dk1">
                        <a:alpha val="40000"/>
                      </a:schemeClr>
                    </a:outerShdw>
                  </a:effectLst>
                </a:rPr>
                <a:t>Release</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F269D8C1-1863-D744-8589-7B43609ECF02}"/>
                </a:ext>
              </a:extLst>
            </p:cNvPr>
            <p:cNvSpPr/>
            <p:nvPr/>
          </p:nvSpPr>
          <p:spPr>
            <a:xfrm rot="15949608">
              <a:off x="2121072" y="2663449"/>
              <a:ext cx="926857"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Operate</a:t>
              </a:r>
            </a:p>
          </p:txBody>
        </p:sp>
        <p:sp>
          <p:nvSpPr>
            <p:cNvPr id="57" name="Rectangle 56">
              <a:extLst>
                <a:ext uri="{FF2B5EF4-FFF2-40B4-BE49-F238E27FC236}">
                  <a16:creationId xmlns:a16="http://schemas.microsoft.com/office/drawing/2014/main" id="{80CEEBF4-08A5-81A6-6682-7DD1493F9145}"/>
                </a:ext>
              </a:extLst>
            </p:cNvPr>
            <p:cNvSpPr/>
            <p:nvPr/>
          </p:nvSpPr>
          <p:spPr>
            <a:xfrm rot="19721649">
              <a:off x="3268271" y="3184010"/>
              <a:ext cx="1083950" cy="338554"/>
            </a:xfrm>
            <a:prstGeom prst="rect">
              <a:avLst/>
            </a:prstGeom>
            <a:noFill/>
          </p:spPr>
          <p:txBody>
            <a:bodyPr wrap="none" lIns="91440" tIns="45720" rIns="91440" bIns="45720">
              <a:prstTxWarp prst="textArchDown">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Feedback</a:t>
              </a:r>
            </a:p>
          </p:txBody>
        </p:sp>
      </p:grpSp>
      <p:pic>
        <p:nvPicPr>
          <p:cNvPr id="3" name="Graphic 2" descr="Lock outline">
            <a:extLst>
              <a:ext uri="{FF2B5EF4-FFF2-40B4-BE49-F238E27FC236}">
                <a16:creationId xmlns:a16="http://schemas.microsoft.com/office/drawing/2014/main" id="{C849FF65-DA64-D0F3-7747-97677052CA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90042" y="1368753"/>
            <a:ext cx="397764" cy="397764"/>
          </a:xfrm>
          <a:prstGeom prst="rect">
            <a:avLst/>
          </a:prstGeom>
        </p:spPr>
      </p:pic>
      <p:sp>
        <p:nvSpPr>
          <p:cNvPr id="7" name="Arrow: Up 6">
            <a:extLst>
              <a:ext uri="{FF2B5EF4-FFF2-40B4-BE49-F238E27FC236}">
                <a16:creationId xmlns:a16="http://schemas.microsoft.com/office/drawing/2014/main" id="{0CFF3266-1D68-765A-36E5-298470BF1B51}"/>
              </a:ext>
            </a:extLst>
          </p:cNvPr>
          <p:cNvSpPr/>
          <p:nvPr/>
        </p:nvSpPr>
        <p:spPr>
          <a:xfrm rot="10800000">
            <a:off x="3533029" y="1772209"/>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0" name="Slide Number Placeholder 4">
            <a:extLst>
              <a:ext uri="{FF2B5EF4-FFF2-40B4-BE49-F238E27FC236}">
                <a16:creationId xmlns:a16="http://schemas.microsoft.com/office/drawing/2014/main" id="{0A9AD439-A608-529A-452B-0C51FABA9732}"/>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latin typeface="+mn-lt"/>
              </a:rPr>
              <a:t>23</a:t>
            </a:fld>
            <a:endParaRPr lang="en" dirty="0">
              <a:latin typeface="+mn-lt"/>
            </a:endParaRPr>
          </a:p>
        </p:txBody>
      </p:sp>
      <p:pic>
        <p:nvPicPr>
          <p:cNvPr id="6" name="Graphic 5" descr="Lock outline">
            <a:extLst>
              <a:ext uri="{FF2B5EF4-FFF2-40B4-BE49-F238E27FC236}">
                <a16:creationId xmlns:a16="http://schemas.microsoft.com/office/drawing/2014/main" id="{3F1361BD-A241-5B55-725E-1644F3CB93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66799" y="1319812"/>
            <a:ext cx="397764" cy="397764"/>
          </a:xfrm>
          <a:prstGeom prst="rect">
            <a:avLst/>
          </a:prstGeom>
        </p:spPr>
      </p:pic>
      <p:sp>
        <p:nvSpPr>
          <p:cNvPr id="11" name="Arrow: Up 10">
            <a:extLst>
              <a:ext uri="{FF2B5EF4-FFF2-40B4-BE49-F238E27FC236}">
                <a16:creationId xmlns:a16="http://schemas.microsoft.com/office/drawing/2014/main" id="{922B4D97-B84E-7469-4266-E0DDDB26E787}"/>
              </a:ext>
            </a:extLst>
          </p:cNvPr>
          <p:cNvSpPr/>
          <p:nvPr/>
        </p:nvSpPr>
        <p:spPr>
          <a:xfrm rot="10800000">
            <a:off x="5795915" y="1724108"/>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3" name="Graphic 12" descr="Lock outline">
            <a:extLst>
              <a:ext uri="{FF2B5EF4-FFF2-40B4-BE49-F238E27FC236}">
                <a16:creationId xmlns:a16="http://schemas.microsoft.com/office/drawing/2014/main" id="{8DE68FD8-196E-7606-2A79-9931405472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14559" y="3291789"/>
            <a:ext cx="397764" cy="397764"/>
          </a:xfrm>
          <a:prstGeom prst="rect">
            <a:avLst/>
          </a:prstGeom>
        </p:spPr>
      </p:pic>
      <p:sp>
        <p:nvSpPr>
          <p:cNvPr id="15" name="Arrow: Up 14">
            <a:extLst>
              <a:ext uri="{FF2B5EF4-FFF2-40B4-BE49-F238E27FC236}">
                <a16:creationId xmlns:a16="http://schemas.microsoft.com/office/drawing/2014/main" id="{94955C9E-72AF-E13A-0784-D1A5C018AE7D}"/>
              </a:ext>
            </a:extLst>
          </p:cNvPr>
          <p:cNvSpPr/>
          <p:nvPr/>
        </p:nvSpPr>
        <p:spPr>
          <a:xfrm rot="16200000">
            <a:off x="7165789" y="3347822"/>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7" name="Graphic 16" descr="Lock outline">
            <a:extLst>
              <a:ext uri="{FF2B5EF4-FFF2-40B4-BE49-F238E27FC236}">
                <a16:creationId xmlns:a16="http://schemas.microsoft.com/office/drawing/2014/main" id="{D4EED8DF-F1C5-FDDD-9247-B45F11F70D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64088" y="4300550"/>
            <a:ext cx="397764" cy="397764"/>
          </a:xfrm>
          <a:prstGeom prst="rect">
            <a:avLst/>
          </a:prstGeom>
        </p:spPr>
      </p:pic>
      <p:sp>
        <p:nvSpPr>
          <p:cNvPr id="19" name="Arrow: Up 18">
            <a:extLst>
              <a:ext uri="{FF2B5EF4-FFF2-40B4-BE49-F238E27FC236}">
                <a16:creationId xmlns:a16="http://schemas.microsoft.com/office/drawing/2014/main" id="{8A9BED1C-1876-FF96-9301-D4923D6C0430}"/>
              </a:ext>
            </a:extLst>
          </p:cNvPr>
          <p:cNvSpPr/>
          <p:nvPr/>
        </p:nvSpPr>
        <p:spPr>
          <a:xfrm>
            <a:off x="4692171" y="3918305"/>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21" name="Graphic 20" descr="Lock outline">
            <a:extLst>
              <a:ext uri="{FF2B5EF4-FFF2-40B4-BE49-F238E27FC236}">
                <a16:creationId xmlns:a16="http://schemas.microsoft.com/office/drawing/2014/main" id="{37CCE471-D5E2-ECED-D08E-981DD56BE0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8859" y="2973330"/>
            <a:ext cx="397764" cy="397764"/>
          </a:xfrm>
          <a:prstGeom prst="rect">
            <a:avLst/>
          </a:prstGeom>
        </p:spPr>
      </p:pic>
      <p:sp>
        <p:nvSpPr>
          <p:cNvPr id="23" name="Arrow: Up 22">
            <a:extLst>
              <a:ext uri="{FF2B5EF4-FFF2-40B4-BE49-F238E27FC236}">
                <a16:creationId xmlns:a16="http://schemas.microsoft.com/office/drawing/2014/main" id="{6CEFA5BE-FDC4-B24E-CB97-CFDE36E8A4F5}"/>
              </a:ext>
            </a:extLst>
          </p:cNvPr>
          <p:cNvSpPr/>
          <p:nvPr/>
        </p:nvSpPr>
        <p:spPr>
          <a:xfrm rot="5400000">
            <a:off x="1788145" y="3047223"/>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8" name="TextBox 7">
            <a:extLst>
              <a:ext uri="{FF2B5EF4-FFF2-40B4-BE49-F238E27FC236}">
                <a16:creationId xmlns:a16="http://schemas.microsoft.com/office/drawing/2014/main" id="{B8CB5183-6F1E-50E3-0DA9-9DA4EC87F772}"/>
              </a:ext>
            </a:extLst>
          </p:cNvPr>
          <p:cNvSpPr txBox="1"/>
          <p:nvPr/>
        </p:nvSpPr>
        <p:spPr>
          <a:xfrm>
            <a:off x="5795006" y="1303311"/>
            <a:ext cx="1949522" cy="44685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Threat modeling, data protection, and risk assessment</a:t>
            </a:r>
          </a:p>
        </p:txBody>
      </p:sp>
      <p:sp>
        <p:nvSpPr>
          <p:cNvPr id="12" name="TextBox 11">
            <a:extLst>
              <a:ext uri="{FF2B5EF4-FFF2-40B4-BE49-F238E27FC236}">
                <a16:creationId xmlns:a16="http://schemas.microsoft.com/office/drawing/2014/main" id="{41C275C2-CEE4-51ED-E115-47A175B9F97F}"/>
              </a:ext>
            </a:extLst>
          </p:cNvPr>
          <p:cNvSpPr txBox="1"/>
          <p:nvPr/>
        </p:nvSpPr>
        <p:spPr>
          <a:xfrm>
            <a:off x="7254165" y="3697103"/>
            <a:ext cx="1949522" cy="73212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SAST (Static Application Security Testing) and SCA (Software Composition Analysis) tooling</a:t>
            </a:r>
          </a:p>
        </p:txBody>
      </p:sp>
      <p:sp>
        <p:nvSpPr>
          <p:cNvPr id="16" name="TextBox 15">
            <a:extLst>
              <a:ext uri="{FF2B5EF4-FFF2-40B4-BE49-F238E27FC236}">
                <a16:creationId xmlns:a16="http://schemas.microsoft.com/office/drawing/2014/main" id="{2418615A-C518-3EC3-10F3-24E7990E2BE1}"/>
              </a:ext>
            </a:extLst>
          </p:cNvPr>
          <p:cNvSpPr txBox="1"/>
          <p:nvPr/>
        </p:nvSpPr>
        <p:spPr>
          <a:xfrm>
            <a:off x="3788209" y="4641163"/>
            <a:ext cx="1949522" cy="4841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DAST (Dynamic Application Security Testing) tooling</a:t>
            </a:r>
          </a:p>
        </p:txBody>
      </p:sp>
      <p:sp>
        <p:nvSpPr>
          <p:cNvPr id="20" name="TextBox 19">
            <a:extLst>
              <a:ext uri="{FF2B5EF4-FFF2-40B4-BE49-F238E27FC236}">
                <a16:creationId xmlns:a16="http://schemas.microsoft.com/office/drawing/2014/main" id="{7B2355F6-78BF-9BEC-166B-E44B70D75B13}"/>
              </a:ext>
            </a:extLst>
          </p:cNvPr>
          <p:cNvSpPr txBox="1"/>
          <p:nvPr/>
        </p:nvSpPr>
        <p:spPr>
          <a:xfrm>
            <a:off x="1494871" y="1376766"/>
            <a:ext cx="1949522" cy="4841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Additional security-specific scanning, port scans, and log validation</a:t>
            </a:r>
          </a:p>
        </p:txBody>
      </p:sp>
      <p:sp>
        <p:nvSpPr>
          <p:cNvPr id="24" name="TextBox 23">
            <a:extLst>
              <a:ext uri="{FF2B5EF4-FFF2-40B4-BE49-F238E27FC236}">
                <a16:creationId xmlns:a16="http://schemas.microsoft.com/office/drawing/2014/main" id="{86185B31-DA76-A0B7-D346-D1AD198BD1CD}"/>
              </a:ext>
            </a:extLst>
          </p:cNvPr>
          <p:cNvSpPr txBox="1"/>
          <p:nvPr/>
        </p:nvSpPr>
        <p:spPr>
          <a:xfrm>
            <a:off x="184525" y="3425751"/>
            <a:ext cx="1691885" cy="4841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Monitoring &amp; alerting, RCA (Root Cause Analysis)</a:t>
            </a:r>
          </a:p>
        </p:txBody>
      </p:sp>
    </p:spTree>
    <p:extLst>
      <p:ext uri="{BB962C8B-B14F-4D97-AF65-F5344CB8AC3E}">
        <p14:creationId xmlns:p14="http://schemas.microsoft.com/office/powerpoint/2010/main" val="37199471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14" name="Google Shape;114;gc2c2b1796e_0_0"/>
          <p:cNvSpPr txBox="1">
            <a:spLocks noGrp="1"/>
          </p:cNvSpPr>
          <p:nvPr>
            <p:ph type="title"/>
          </p:nvPr>
        </p:nvSpPr>
        <p:spPr>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ym typeface="+mj-lt"/>
              </a:rPr>
              <a:t>Security in Software Engineering – DevSecOps</a:t>
            </a:r>
            <a:endParaRPr sz="1350" dirty="0">
              <a:solidFill>
                <a:schemeClr val="tx2">
                  <a:lumMod val="100000"/>
                </a:schemeClr>
              </a:solidFill>
            </a:endParaRPr>
          </a:p>
        </p:txBody>
      </p:sp>
      <p:grpSp>
        <p:nvGrpSpPr>
          <p:cNvPr id="58" name="Group 57">
            <a:extLst>
              <a:ext uri="{FF2B5EF4-FFF2-40B4-BE49-F238E27FC236}">
                <a16:creationId xmlns:a16="http://schemas.microsoft.com/office/drawing/2014/main" id="{502E71B7-39DB-F548-855D-DB20685EB068}"/>
              </a:ext>
            </a:extLst>
          </p:cNvPr>
          <p:cNvGrpSpPr/>
          <p:nvPr/>
        </p:nvGrpSpPr>
        <p:grpSpPr>
          <a:xfrm>
            <a:off x="2139740" y="2171925"/>
            <a:ext cx="4864519" cy="2265916"/>
            <a:chOff x="2139740" y="1757867"/>
            <a:chExt cx="4864519" cy="2265916"/>
          </a:xfrm>
        </p:grpSpPr>
        <p:grpSp>
          <p:nvGrpSpPr>
            <p:cNvPr id="5" name="Google Shape;747;p39">
              <a:extLst>
                <a:ext uri="{FF2B5EF4-FFF2-40B4-BE49-F238E27FC236}">
                  <a16:creationId xmlns:a16="http://schemas.microsoft.com/office/drawing/2014/main" id="{D3396F49-711F-41AE-81E6-832D85E98FE9}"/>
                </a:ext>
              </a:extLst>
            </p:cNvPr>
            <p:cNvGrpSpPr/>
            <p:nvPr/>
          </p:nvGrpSpPr>
          <p:grpSpPr>
            <a:xfrm>
              <a:off x="2139740" y="1757867"/>
              <a:ext cx="4864519" cy="2265916"/>
              <a:chOff x="2237450" y="1854836"/>
              <a:chExt cx="4516709" cy="2139879"/>
            </a:xfrm>
          </p:grpSpPr>
          <p:sp>
            <p:nvSpPr>
              <p:cNvPr id="37" name="Google Shape;748;p39">
                <a:extLst>
                  <a:ext uri="{FF2B5EF4-FFF2-40B4-BE49-F238E27FC236}">
                    <a16:creationId xmlns:a16="http://schemas.microsoft.com/office/drawing/2014/main" id="{B2E07692-FEEF-452D-BAFE-9CB6E2816D95}"/>
                  </a:ext>
                </a:extLst>
              </p:cNvPr>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8" name="Google Shape;749;p39">
                <a:extLst>
                  <a:ext uri="{FF2B5EF4-FFF2-40B4-BE49-F238E27FC236}">
                    <a16:creationId xmlns:a16="http://schemas.microsoft.com/office/drawing/2014/main" id="{C1A3B19E-060F-4950-AA81-F76B9874FA0E}"/>
                  </a:ext>
                </a:extLst>
              </p:cNvPr>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9" name="Google Shape;750;p39">
                <a:extLst>
                  <a:ext uri="{FF2B5EF4-FFF2-40B4-BE49-F238E27FC236}">
                    <a16:creationId xmlns:a16="http://schemas.microsoft.com/office/drawing/2014/main" id="{DA933ACE-43D9-47B0-8231-86C1AC8A25E5}"/>
                  </a:ext>
                </a:extLst>
              </p:cNvPr>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0" name="Google Shape;751;p39">
                <a:extLst>
                  <a:ext uri="{FF2B5EF4-FFF2-40B4-BE49-F238E27FC236}">
                    <a16:creationId xmlns:a16="http://schemas.microsoft.com/office/drawing/2014/main" id="{EDACF0C2-76AD-48CC-B0B8-FF384FD50A1E}"/>
                  </a:ext>
                </a:extLst>
              </p:cNvPr>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1" name="Google Shape;752;p39">
                <a:extLst>
                  <a:ext uri="{FF2B5EF4-FFF2-40B4-BE49-F238E27FC236}">
                    <a16:creationId xmlns:a16="http://schemas.microsoft.com/office/drawing/2014/main" id="{EE487372-97D8-49E5-825D-3380C41B4F5E}"/>
                  </a:ext>
                </a:extLst>
              </p:cNvPr>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2" name="Google Shape;753;p39">
                <a:extLst>
                  <a:ext uri="{FF2B5EF4-FFF2-40B4-BE49-F238E27FC236}">
                    <a16:creationId xmlns:a16="http://schemas.microsoft.com/office/drawing/2014/main" id="{BD883EB1-E80A-4173-A14C-B73DCAD543F4}"/>
                  </a:ext>
                </a:extLst>
              </p:cNvPr>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chemeClr val="bg1">
                  <a:lumMod val="65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3" name="Google Shape;754;p39">
                <a:extLst>
                  <a:ext uri="{FF2B5EF4-FFF2-40B4-BE49-F238E27FC236}">
                    <a16:creationId xmlns:a16="http://schemas.microsoft.com/office/drawing/2014/main" id="{CEF6C096-AA99-4CD5-AFD7-067AB15181A0}"/>
                  </a:ext>
                </a:extLst>
              </p:cNvPr>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48" name="Rectangle 47">
              <a:extLst>
                <a:ext uri="{FF2B5EF4-FFF2-40B4-BE49-F238E27FC236}">
                  <a16:creationId xmlns:a16="http://schemas.microsoft.com/office/drawing/2014/main" id="{7F7CA3B3-8F9B-F672-7EBE-C4943B8320B7}"/>
                </a:ext>
              </a:extLst>
            </p:cNvPr>
            <p:cNvSpPr/>
            <p:nvPr/>
          </p:nvSpPr>
          <p:spPr>
            <a:xfrm rot="21237985">
              <a:off x="5568965" y="1985674"/>
              <a:ext cx="593432"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Plan</a:t>
              </a:r>
            </a:p>
          </p:txBody>
        </p:sp>
        <p:sp>
          <p:nvSpPr>
            <p:cNvPr id="49" name="Rectangle 48">
              <a:extLst>
                <a:ext uri="{FF2B5EF4-FFF2-40B4-BE49-F238E27FC236}">
                  <a16:creationId xmlns:a16="http://schemas.microsoft.com/office/drawing/2014/main" id="{FB1A06C5-BF7A-3607-CA3C-11B0FF41ED52}"/>
                </a:ext>
              </a:extLst>
            </p:cNvPr>
            <p:cNvSpPr/>
            <p:nvPr/>
          </p:nvSpPr>
          <p:spPr>
            <a:xfrm rot="6126998">
              <a:off x="6078877" y="2842416"/>
              <a:ext cx="934871"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Develop</a:t>
              </a:r>
            </a:p>
          </p:txBody>
        </p:sp>
        <p:sp>
          <p:nvSpPr>
            <p:cNvPr id="52" name="Rectangle 51">
              <a:extLst>
                <a:ext uri="{FF2B5EF4-FFF2-40B4-BE49-F238E27FC236}">
                  <a16:creationId xmlns:a16="http://schemas.microsoft.com/office/drawing/2014/main" id="{129EF834-2F99-86DB-3CE7-1EE6C029727F}"/>
                </a:ext>
              </a:extLst>
            </p:cNvPr>
            <p:cNvSpPr/>
            <p:nvPr/>
          </p:nvSpPr>
          <p:spPr>
            <a:xfrm rot="2553883">
              <a:off x="4392887" y="2783026"/>
              <a:ext cx="5838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Test</a:t>
              </a:r>
            </a:p>
          </p:txBody>
        </p:sp>
        <p:sp>
          <p:nvSpPr>
            <p:cNvPr id="53" name="Rectangle 52">
              <a:extLst>
                <a:ext uri="{FF2B5EF4-FFF2-40B4-BE49-F238E27FC236}">
                  <a16:creationId xmlns:a16="http://schemas.microsoft.com/office/drawing/2014/main" id="{0C328783-4943-CE5D-9037-EA78B49888E3}"/>
                </a:ext>
              </a:extLst>
            </p:cNvPr>
            <p:cNvSpPr/>
            <p:nvPr/>
          </p:nvSpPr>
          <p:spPr>
            <a:xfrm rot="494249">
              <a:off x="2893464" y="1998876"/>
              <a:ext cx="934871" cy="338554"/>
            </a:xfrm>
            <a:prstGeom prst="rect">
              <a:avLst/>
            </a:prstGeom>
            <a:noFill/>
          </p:spPr>
          <p:txBody>
            <a:bodyPr wrap="none" lIns="91440" tIns="45720" rIns="91440" bIns="45720">
              <a:prstTxWarp prst="textArchUp">
                <a:avLst/>
              </a:prstTxWarp>
              <a:spAutoFit/>
            </a:bodyPr>
            <a:lstStyle/>
            <a:p>
              <a:pPr algn="ctr"/>
              <a:r>
                <a:rPr lang="en-US" sz="1600" dirty="0">
                  <a:ln w="0"/>
                  <a:solidFill>
                    <a:schemeClr val="tx1"/>
                  </a:solidFill>
                  <a:effectLst>
                    <a:outerShdw blurRad="38100" dist="19050" dir="2700000" algn="tl" rotWithShape="0">
                      <a:schemeClr val="dk1">
                        <a:alpha val="40000"/>
                      </a:schemeClr>
                    </a:outerShdw>
                  </a:effectLst>
                </a:rPr>
                <a:t>Release</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F269D8C1-1863-D744-8589-7B43609ECF02}"/>
                </a:ext>
              </a:extLst>
            </p:cNvPr>
            <p:cNvSpPr/>
            <p:nvPr/>
          </p:nvSpPr>
          <p:spPr>
            <a:xfrm rot="15949608">
              <a:off x="2121072" y="2663449"/>
              <a:ext cx="926857"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Operate</a:t>
              </a:r>
            </a:p>
          </p:txBody>
        </p:sp>
        <p:sp>
          <p:nvSpPr>
            <p:cNvPr id="57" name="Rectangle 56">
              <a:extLst>
                <a:ext uri="{FF2B5EF4-FFF2-40B4-BE49-F238E27FC236}">
                  <a16:creationId xmlns:a16="http://schemas.microsoft.com/office/drawing/2014/main" id="{80CEEBF4-08A5-81A6-6682-7DD1493F9145}"/>
                </a:ext>
              </a:extLst>
            </p:cNvPr>
            <p:cNvSpPr/>
            <p:nvPr/>
          </p:nvSpPr>
          <p:spPr>
            <a:xfrm rot="19721649">
              <a:off x="3268271" y="3184010"/>
              <a:ext cx="1083950" cy="338554"/>
            </a:xfrm>
            <a:prstGeom prst="rect">
              <a:avLst/>
            </a:prstGeom>
            <a:noFill/>
          </p:spPr>
          <p:txBody>
            <a:bodyPr wrap="none" lIns="91440" tIns="45720" rIns="91440" bIns="45720">
              <a:prstTxWarp prst="textArchDown">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Feedback</a:t>
              </a:r>
            </a:p>
          </p:txBody>
        </p:sp>
      </p:grpSp>
      <p:pic>
        <p:nvPicPr>
          <p:cNvPr id="3" name="Graphic 2" descr="Lock outline">
            <a:extLst>
              <a:ext uri="{FF2B5EF4-FFF2-40B4-BE49-F238E27FC236}">
                <a16:creationId xmlns:a16="http://schemas.microsoft.com/office/drawing/2014/main" id="{C849FF65-DA64-D0F3-7747-97677052CA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90042" y="1368753"/>
            <a:ext cx="397764" cy="397764"/>
          </a:xfrm>
          <a:prstGeom prst="rect">
            <a:avLst/>
          </a:prstGeom>
        </p:spPr>
      </p:pic>
      <p:sp>
        <p:nvSpPr>
          <p:cNvPr id="7" name="Arrow: Up 6">
            <a:extLst>
              <a:ext uri="{FF2B5EF4-FFF2-40B4-BE49-F238E27FC236}">
                <a16:creationId xmlns:a16="http://schemas.microsoft.com/office/drawing/2014/main" id="{0CFF3266-1D68-765A-36E5-298470BF1B51}"/>
              </a:ext>
            </a:extLst>
          </p:cNvPr>
          <p:cNvSpPr/>
          <p:nvPr/>
        </p:nvSpPr>
        <p:spPr>
          <a:xfrm rot="10800000">
            <a:off x="3533029" y="1772209"/>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0" name="Slide Number Placeholder 4">
            <a:extLst>
              <a:ext uri="{FF2B5EF4-FFF2-40B4-BE49-F238E27FC236}">
                <a16:creationId xmlns:a16="http://schemas.microsoft.com/office/drawing/2014/main" id="{0A9AD439-A608-529A-452B-0C51FABA9732}"/>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latin typeface="+mn-lt"/>
              </a:rPr>
              <a:t>24</a:t>
            </a:fld>
            <a:endParaRPr lang="en" dirty="0">
              <a:latin typeface="+mn-lt"/>
            </a:endParaRPr>
          </a:p>
        </p:txBody>
      </p:sp>
      <p:pic>
        <p:nvPicPr>
          <p:cNvPr id="6" name="Graphic 5" descr="Lock outline">
            <a:extLst>
              <a:ext uri="{FF2B5EF4-FFF2-40B4-BE49-F238E27FC236}">
                <a16:creationId xmlns:a16="http://schemas.microsoft.com/office/drawing/2014/main" id="{3F1361BD-A241-5B55-725E-1644F3CB93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66799" y="1319812"/>
            <a:ext cx="397764" cy="397764"/>
          </a:xfrm>
          <a:prstGeom prst="rect">
            <a:avLst/>
          </a:prstGeom>
        </p:spPr>
      </p:pic>
      <p:sp>
        <p:nvSpPr>
          <p:cNvPr id="11" name="Arrow: Up 10">
            <a:extLst>
              <a:ext uri="{FF2B5EF4-FFF2-40B4-BE49-F238E27FC236}">
                <a16:creationId xmlns:a16="http://schemas.microsoft.com/office/drawing/2014/main" id="{922B4D97-B84E-7469-4266-E0DDDB26E787}"/>
              </a:ext>
            </a:extLst>
          </p:cNvPr>
          <p:cNvSpPr/>
          <p:nvPr/>
        </p:nvSpPr>
        <p:spPr>
          <a:xfrm rot="10800000">
            <a:off x="5795915" y="1724108"/>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3" name="Graphic 12" descr="Lock outline">
            <a:extLst>
              <a:ext uri="{FF2B5EF4-FFF2-40B4-BE49-F238E27FC236}">
                <a16:creationId xmlns:a16="http://schemas.microsoft.com/office/drawing/2014/main" id="{8DE68FD8-196E-7606-2A79-9931405472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14559" y="3291789"/>
            <a:ext cx="397764" cy="397764"/>
          </a:xfrm>
          <a:prstGeom prst="rect">
            <a:avLst/>
          </a:prstGeom>
        </p:spPr>
      </p:pic>
      <p:sp>
        <p:nvSpPr>
          <p:cNvPr id="15" name="Arrow: Up 14">
            <a:extLst>
              <a:ext uri="{FF2B5EF4-FFF2-40B4-BE49-F238E27FC236}">
                <a16:creationId xmlns:a16="http://schemas.microsoft.com/office/drawing/2014/main" id="{94955C9E-72AF-E13A-0784-D1A5C018AE7D}"/>
              </a:ext>
            </a:extLst>
          </p:cNvPr>
          <p:cNvSpPr/>
          <p:nvPr/>
        </p:nvSpPr>
        <p:spPr>
          <a:xfrm rot="16200000">
            <a:off x="7165789" y="3347822"/>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7" name="Graphic 16" descr="Lock outline">
            <a:extLst>
              <a:ext uri="{FF2B5EF4-FFF2-40B4-BE49-F238E27FC236}">
                <a16:creationId xmlns:a16="http://schemas.microsoft.com/office/drawing/2014/main" id="{D4EED8DF-F1C5-FDDD-9247-B45F11F70D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64088" y="4300550"/>
            <a:ext cx="397764" cy="397764"/>
          </a:xfrm>
          <a:prstGeom prst="rect">
            <a:avLst/>
          </a:prstGeom>
        </p:spPr>
      </p:pic>
      <p:sp>
        <p:nvSpPr>
          <p:cNvPr id="19" name="Arrow: Up 18">
            <a:extLst>
              <a:ext uri="{FF2B5EF4-FFF2-40B4-BE49-F238E27FC236}">
                <a16:creationId xmlns:a16="http://schemas.microsoft.com/office/drawing/2014/main" id="{8A9BED1C-1876-FF96-9301-D4923D6C0430}"/>
              </a:ext>
            </a:extLst>
          </p:cNvPr>
          <p:cNvSpPr/>
          <p:nvPr/>
        </p:nvSpPr>
        <p:spPr>
          <a:xfrm>
            <a:off x="4692171" y="3918305"/>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21" name="Graphic 20" descr="Lock outline">
            <a:extLst>
              <a:ext uri="{FF2B5EF4-FFF2-40B4-BE49-F238E27FC236}">
                <a16:creationId xmlns:a16="http://schemas.microsoft.com/office/drawing/2014/main" id="{37CCE471-D5E2-ECED-D08E-981DD56BE0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8859" y="2973330"/>
            <a:ext cx="397764" cy="397764"/>
          </a:xfrm>
          <a:prstGeom prst="rect">
            <a:avLst/>
          </a:prstGeom>
        </p:spPr>
      </p:pic>
      <p:sp>
        <p:nvSpPr>
          <p:cNvPr id="23" name="Arrow: Up 22">
            <a:extLst>
              <a:ext uri="{FF2B5EF4-FFF2-40B4-BE49-F238E27FC236}">
                <a16:creationId xmlns:a16="http://schemas.microsoft.com/office/drawing/2014/main" id="{6CEFA5BE-FDC4-B24E-CB97-CFDE36E8A4F5}"/>
              </a:ext>
            </a:extLst>
          </p:cNvPr>
          <p:cNvSpPr/>
          <p:nvPr/>
        </p:nvSpPr>
        <p:spPr>
          <a:xfrm rot="5400000">
            <a:off x="1788145" y="3047223"/>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9" name="Graphic 8" descr="Fence with solid fill">
            <a:extLst>
              <a:ext uri="{FF2B5EF4-FFF2-40B4-BE49-F238E27FC236}">
                <a16:creationId xmlns:a16="http://schemas.microsoft.com/office/drawing/2014/main" id="{19FED2DB-5770-6D76-614F-676088E9CB8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81678" y="2465107"/>
            <a:ext cx="397765" cy="397765"/>
          </a:xfrm>
          <a:prstGeom prst="rect">
            <a:avLst/>
          </a:prstGeom>
        </p:spPr>
      </p:pic>
      <p:pic>
        <p:nvPicPr>
          <p:cNvPr id="18" name="Graphic 17" descr="Fence with solid fill">
            <a:extLst>
              <a:ext uri="{FF2B5EF4-FFF2-40B4-BE49-F238E27FC236}">
                <a16:creationId xmlns:a16="http://schemas.microsoft.com/office/drawing/2014/main" id="{B10CDB46-5406-21D5-2C0D-6EE9FFB3354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94403" y="3875889"/>
            <a:ext cx="397765" cy="397765"/>
          </a:xfrm>
          <a:prstGeom prst="rect">
            <a:avLst/>
          </a:prstGeom>
        </p:spPr>
      </p:pic>
      <p:pic>
        <p:nvPicPr>
          <p:cNvPr id="25" name="Graphic 24" descr="Fence with solid fill">
            <a:extLst>
              <a:ext uri="{FF2B5EF4-FFF2-40B4-BE49-F238E27FC236}">
                <a16:creationId xmlns:a16="http://schemas.microsoft.com/office/drawing/2014/main" id="{F7E27892-4ABD-982C-A0CE-670CCB9584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20418" y="2429144"/>
            <a:ext cx="397765" cy="397765"/>
          </a:xfrm>
          <a:prstGeom prst="rect">
            <a:avLst/>
          </a:prstGeom>
        </p:spPr>
      </p:pic>
      <p:pic>
        <p:nvPicPr>
          <p:cNvPr id="27" name="Graphic 26" descr="Fence with solid fill">
            <a:extLst>
              <a:ext uri="{FF2B5EF4-FFF2-40B4-BE49-F238E27FC236}">
                <a16:creationId xmlns:a16="http://schemas.microsoft.com/office/drawing/2014/main" id="{7024BB24-07BB-A0BE-4543-D3556262939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62167" y="2423352"/>
            <a:ext cx="397765" cy="397765"/>
          </a:xfrm>
          <a:prstGeom prst="rect">
            <a:avLst/>
          </a:prstGeom>
        </p:spPr>
      </p:pic>
      <p:pic>
        <p:nvPicPr>
          <p:cNvPr id="29" name="Graphic 28" descr="Fence with solid fill">
            <a:extLst>
              <a:ext uri="{FF2B5EF4-FFF2-40B4-BE49-F238E27FC236}">
                <a16:creationId xmlns:a16="http://schemas.microsoft.com/office/drawing/2014/main" id="{89639B94-BDA1-91E5-18C0-6F7679F27F1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42726" y="4618174"/>
            <a:ext cx="397765" cy="397765"/>
          </a:xfrm>
          <a:prstGeom prst="rect">
            <a:avLst/>
          </a:prstGeom>
        </p:spPr>
      </p:pic>
      <p:sp>
        <p:nvSpPr>
          <p:cNvPr id="31" name="TextBox 30">
            <a:extLst>
              <a:ext uri="{FF2B5EF4-FFF2-40B4-BE49-F238E27FC236}">
                <a16:creationId xmlns:a16="http://schemas.microsoft.com/office/drawing/2014/main" id="{FFA1A6CB-0C0C-EE4C-E13B-7DC8FAD5A30D}"/>
              </a:ext>
            </a:extLst>
          </p:cNvPr>
          <p:cNvSpPr txBox="1"/>
          <p:nvPr/>
        </p:nvSpPr>
        <p:spPr>
          <a:xfrm>
            <a:off x="493527" y="4578825"/>
            <a:ext cx="2121758" cy="4841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Quality gates guard against moving security defects forward</a:t>
            </a:r>
          </a:p>
        </p:txBody>
      </p:sp>
      <p:sp>
        <p:nvSpPr>
          <p:cNvPr id="33" name="TextBox 32">
            <a:extLst>
              <a:ext uri="{FF2B5EF4-FFF2-40B4-BE49-F238E27FC236}">
                <a16:creationId xmlns:a16="http://schemas.microsoft.com/office/drawing/2014/main" id="{EF184171-A2CA-B751-EA05-D0A8EDDBFF4C}"/>
              </a:ext>
            </a:extLst>
          </p:cNvPr>
          <p:cNvSpPr txBox="1"/>
          <p:nvPr/>
        </p:nvSpPr>
        <p:spPr>
          <a:xfrm>
            <a:off x="6518619" y="1113574"/>
            <a:ext cx="2580536" cy="96436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latin typeface="+mj-lt"/>
              </a:rPr>
              <a:t>Information gathered from early phases feed into later phases</a:t>
            </a:r>
          </a:p>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latin typeface="+mj-lt"/>
              </a:rPr>
              <a:t>In true DevOps fashion, lessons learned feed continuous improvement</a:t>
            </a:r>
          </a:p>
        </p:txBody>
      </p:sp>
    </p:spTree>
    <p:extLst>
      <p:ext uri="{BB962C8B-B14F-4D97-AF65-F5344CB8AC3E}">
        <p14:creationId xmlns:p14="http://schemas.microsoft.com/office/powerpoint/2010/main" val="1056363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4E15F-EBF3-A571-6265-D2F4D3275A73}"/>
              </a:ext>
            </a:extLst>
          </p:cNvPr>
          <p:cNvSpPr>
            <a:spLocks noGrp="1"/>
          </p:cNvSpPr>
          <p:nvPr>
            <p:ph type="title"/>
          </p:nvPr>
        </p:nvSpPr>
        <p:spPr/>
        <p:txBody>
          <a:bodyPr/>
          <a:lstStyle/>
          <a:p>
            <a:r>
              <a:rPr lang="en-US" dirty="0"/>
              <a:t>POLL</a:t>
            </a:r>
          </a:p>
        </p:txBody>
      </p:sp>
      <p:sp>
        <p:nvSpPr>
          <p:cNvPr id="3" name="TextBox 2">
            <a:extLst>
              <a:ext uri="{FF2B5EF4-FFF2-40B4-BE49-F238E27FC236}">
                <a16:creationId xmlns:a16="http://schemas.microsoft.com/office/drawing/2014/main" id="{767FE32E-40A4-ABEB-F870-AB225ED9BB1F}"/>
              </a:ext>
            </a:extLst>
          </p:cNvPr>
          <p:cNvSpPr txBox="1"/>
          <p:nvPr/>
        </p:nvSpPr>
        <p:spPr>
          <a:xfrm>
            <a:off x="1545021" y="1929305"/>
            <a:ext cx="6227379" cy="128489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r>
              <a:rPr lang="en-US" sz="1500" dirty="0">
                <a:solidFill>
                  <a:srgbClr val="575757"/>
                </a:solidFill>
              </a:rPr>
              <a:t>In which phase of the SDLC is it easiest to find and fix a bug? Plan, Develop, Test, Deploy, Operate</a:t>
            </a:r>
          </a:p>
        </p:txBody>
      </p:sp>
      <p:sp>
        <p:nvSpPr>
          <p:cNvPr id="4" name="Slide Number Placeholder 4">
            <a:extLst>
              <a:ext uri="{FF2B5EF4-FFF2-40B4-BE49-F238E27FC236}">
                <a16:creationId xmlns:a16="http://schemas.microsoft.com/office/drawing/2014/main" id="{8A02866B-2EC1-ED6A-2151-7984BBE82ED2}"/>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latin typeface="+mn-lt"/>
              </a:rPr>
              <a:t>25</a:t>
            </a:fld>
            <a:endParaRPr lang="en" dirty="0">
              <a:latin typeface="+mn-lt"/>
            </a:endParaRPr>
          </a:p>
        </p:txBody>
      </p:sp>
    </p:spTree>
    <p:extLst>
      <p:ext uri="{BB962C8B-B14F-4D97-AF65-F5344CB8AC3E}">
        <p14:creationId xmlns:p14="http://schemas.microsoft.com/office/powerpoint/2010/main" val="10087511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4E15F-EBF3-A571-6265-D2F4D3275A73}"/>
              </a:ext>
            </a:extLst>
          </p:cNvPr>
          <p:cNvSpPr>
            <a:spLocks noGrp="1"/>
          </p:cNvSpPr>
          <p:nvPr>
            <p:ph type="title"/>
          </p:nvPr>
        </p:nvSpPr>
        <p:spPr/>
        <p:txBody>
          <a:bodyPr/>
          <a:lstStyle/>
          <a:p>
            <a:r>
              <a:rPr lang="en-US" dirty="0"/>
              <a:t>POLL</a:t>
            </a:r>
          </a:p>
        </p:txBody>
      </p:sp>
      <p:sp>
        <p:nvSpPr>
          <p:cNvPr id="3" name="TextBox 2">
            <a:extLst>
              <a:ext uri="{FF2B5EF4-FFF2-40B4-BE49-F238E27FC236}">
                <a16:creationId xmlns:a16="http://schemas.microsoft.com/office/drawing/2014/main" id="{767FE32E-40A4-ABEB-F870-AB225ED9BB1F}"/>
              </a:ext>
            </a:extLst>
          </p:cNvPr>
          <p:cNvSpPr txBox="1"/>
          <p:nvPr/>
        </p:nvSpPr>
        <p:spPr>
          <a:xfrm>
            <a:off x="1545021" y="1929305"/>
            <a:ext cx="6227379" cy="128489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r>
              <a:rPr lang="en-US" sz="1500" dirty="0">
                <a:solidFill>
                  <a:srgbClr val="575757"/>
                </a:solidFill>
              </a:rPr>
              <a:t>In which phase of the SDLC is it cheapest to find and fix a bug? Plan, Develop, Test, Deploy, Operate</a:t>
            </a:r>
          </a:p>
        </p:txBody>
      </p:sp>
      <p:sp>
        <p:nvSpPr>
          <p:cNvPr id="4" name="Slide Number Placeholder 4">
            <a:extLst>
              <a:ext uri="{FF2B5EF4-FFF2-40B4-BE49-F238E27FC236}">
                <a16:creationId xmlns:a16="http://schemas.microsoft.com/office/drawing/2014/main" id="{D4C1FF52-D0BA-CC55-4E24-031903452435}"/>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latin typeface="+mn-lt"/>
              </a:rPr>
              <a:t>26</a:t>
            </a:fld>
            <a:endParaRPr lang="en" dirty="0">
              <a:latin typeface="+mn-lt"/>
            </a:endParaRPr>
          </a:p>
        </p:txBody>
      </p:sp>
    </p:spTree>
    <p:extLst>
      <p:ext uri="{BB962C8B-B14F-4D97-AF65-F5344CB8AC3E}">
        <p14:creationId xmlns:p14="http://schemas.microsoft.com/office/powerpoint/2010/main" val="22411988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45D49D9E-856E-42DF-87E5-0FE68688AA6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7" name="Object 6" hidden="1">
                        <a:extLst>
                          <a:ext uri="{FF2B5EF4-FFF2-40B4-BE49-F238E27FC236}">
                            <a16:creationId xmlns:a16="http://schemas.microsoft.com/office/drawing/2014/main" id="{45D49D9E-856E-42DF-87E5-0FE68688AA6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A5A0E2B-5C0D-2463-87CC-55BFAB6494A1}"/>
              </a:ext>
            </a:extLst>
          </p:cNvPr>
          <p:cNvSpPr>
            <a:spLocks noGrp="1"/>
          </p:cNvSpPr>
          <p:nvPr>
            <p:ph type="title"/>
          </p:nvPr>
        </p:nvSpPr>
        <p:spPr/>
        <p:txBody>
          <a:bodyPr vert="horz"/>
          <a:lstStyle/>
          <a:p>
            <a:r>
              <a:rPr lang="en-US"/>
              <a:t>Relative Cost for Finding &amp; Fixing Bugs</a:t>
            </a:r>
          </a:p>
        </p:txBody>
      </p:sp>
      <p:pic>
        <p:nvPicPr>
          <p:cNvPr id="4" name="Picture 3">
            <a:extLst>
              <a:ext uri="{FF2B5EF4-FFF2-40B4-BE49-F238E27FC236}">
                <a16:creationId xmlns:a16="http://schemas.microsoft.com/office/drawing/2014/main" id="{CCF98FBD-6773-09CF-A421-60FDBFADEF82}"/>
              </a:ext>
            </a:extLst>
          </p:cNvPr>
          <p:cNvPicPr>
            <a:picLocks noChangeAspect="1"/>
          </p:cNvPicPr>
          <p:nvPr/>
        </p:nvPicPr>
        <p:blipFill>
          <a:blip r:embed="rId6"/>
          <a:stretch>
            <a:fillRect/>
          </a:stretch>
        </p:blipFill>
        <p:spPr>
          <a:xfrm>
            <a:off x="3886606" y="805107"/>
            <a:ext cx="4877969" cy="2971030"/>
          </a:xfrm>
          <a:prstGeom prst="rect">
            <a:avLst/>
          </a:prstGeom>
        </p:spPr>
      </p:pic>
      <p:sp>
        <p:nvSpPr>
          <p:cNvPr id="5" name="TextBox 4">
            <a:extLst>
              <a:ext uri="{FF2B5EF4-FFF2-40B4-BE49-F238E27FC236}">
                <a16:creationId xmlns:a16="http://schemas.microsoft.com/office/drawing/2014/main" id="{FB84902D-CA4E-E72B-75AD-FFD5EE89EDB1}"/>
              </a:ext>
            </a:extLst>
          </p:cNvPr>
          <p:cNvSpPr txBox="1"/>
          <p:nvPr/>
        </p:nvSpPr>
        <p:spPr>
          <a:xfrm>
            <a:off x="3171825" y="4275162"/>
            <a:ext cx="5836709" cy="48577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900">
                <a:solidFill>
                  <a:srgbClr val="575757"/>
                </a:solidFill>
              </a:rPr>
              <a:t>Source: </a:t>
            </a:r>
            <a:r>
              <a:rPr lang="en-US" sz="900">
                <a:solidFill>
                  <a:srgbClr val="575757"/>
                </a:solidFill>
                <a:hlinkClick r:id="rId7"/>
              </a:rPr>
              <a:t>https://www.isixsigma.com/tools-templates/software/defect-prevention-reducing-costs-and-enhancing-quality/</a:t>
            </a:r>
            <a:r>
              <a:rPr lang="en-US" sz="900">
                <a:solidFill>
                  <a:srgbClr val="575757"/>
                </a:solidFill>
              </a:rPr>
              <a:t> </a:t>
            </a:r>
          </a:p>
        </p:txBody>
      </p:sp>
      <p:sp>
        <p:nvSpPr>
          <p:cNvPr id="3" name="TextBox 2">
            <a:extLst>
              <a:ext uri="{FF2B5EF4-FFF2-40B4-BE49-F238E27FC236}">
                <a16:creationId xmlns:a16="http://schemas.microsoft.com/office/drawing/2014/main" id="{1EE279DB-ACE3-04BD-0003-39F9D6F9A1D5}"/>
              </a:ext>
            </a:extLst>
          </p:cNvPr>
          <p:cNvSpPr txBox="1"/>
          <p:nvPr/>
        </p:nvSpPr>
        <p:spPr>
          <a:xfrm>
            <a:off x="3516511" y="4002262"/>
            <a:ext cx="5157005" cy="30008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n-US" sz="1500" b="1" i="1" dirty="0">
                <a:solidFill>
                  <a:schemeClr val="accent1"/>
                </a:solidFill>
              </a:rPr>
              <a:t>Bottom line? The sooner, the cheaper!</a:t>
            </a:r>
          </a:p>
        </p:txBody>
      </p:sp>
      <p:sp>
        <p:nvSpPr>
          <p:cNvPr id="6" name="Slide Number Placeholder 4">
            <a:extLst>
              <a:ext uri="{FF2B5EF4-FFF2-40B4-BE49-F238E27FC236}">
                <a16:creationId xmlns:a16="http://schemas.microsoft.com/office/drawing/2014/main" id="{919FE7F4-3D31-961F-5C3D-DEC5B0D89770}"/>
              </a:ext>
            </a:extLst>
          </p:cNvPr>
          <p:cNvSpPr txBox="1">
            <a:spLocks/>
          </p:cNvSpPr>
          <p:nvPr/>
        </p:nvSpPr>
        <p:spPr>
          <a:xfrm>
            <a:off x="8556784" y="47498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latin typeface="+mn-lt"/>
              </a:rPr>
              <a:pPr algn="r"/>
              <a:t>27</a:t>
            </a:fld>
            <a:endParaRPr lang="en" dirty="0">
              <a:latin typeface="+mn-lt"/>
            </a:endParaRPr>
          </a:p>
        </p:txBody>
      </p:sp>
    </p:spTree>
    <p:extLst>
      <p:ext uri="{BB962C8B-B14F-4D97-AF65-F5344CB8AC3E}">
        <p14:creationId xmlns:p14="http://schemas.microsoft.com/office/powerpoint/2010/main" val="31379165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15"/>
        <p:cNvGrpSpPr/>
        <p:nvPr/>
      </p:nvGrpSpPr>
      <p:grpSpPr>
        <a:xfrm>
          <a:off x="0" y="0"/>
          <a:ext cx="0" cy="0"/>
          <a:chOff x="0" y="0"/>
          <a:chExt cx="0" cy="0"/>
        </a:xfrm>
      </p:grpSpPr>
      <p:sp>
        <p:nvSpPr>
          <p:cNvPr id="1316" name="Google Shape;1316;p11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Develop</a:t>
            </a:r>
            <a:endParaRPr/>
          </a:p>
        </p:txBody>
      </p:sp>
      <p:sp>
        <p:nvSpPr>
          <p:cNvPr id="1317" name="Google Shape;1317;p115"/>
          <p:cNvSpPr txBox="1"/>
          <p:nvPr/>
        </p:nvSpPr>
        <p:spPr>
          <a:xfrm>
            <a:off x="3825346" y="1538961"/>
            <a:ext cx="4769777" cy="2065579"/>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Ideally, security flaws in code would be caught on a developer’s machine</a:t>
            </a:r>
            <a:endParaRPr dirty="0"/>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Can use plugins for IDEs to provide automated static analysis</a:t>
            </a:r>
            <a:endParaRPr dirty="0"/>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In some cases, tools can be configured with custom rules and priorities</a:t>
            </a:r>
            <a:endParaRPr sz="1350" b="0" i="0" u="none" strike="noStrike" cap="none" dirty="0">
              <a:solidFill>
                <a:schemeClr val="lt1"/>
              </a:solidFill>
              <a:latin typeface="Arial"/>
              <a:ea typeface="Arial"/>
              <a:cs typeface="Arial"/>
              <a:sym typeface="Arial"/>
            </a:endParaRPr>
          </a:p>
          <a:p>
            <a:pPr marL="457189" marR="0" lvl="0" indent="-238117" algn="l" rtl="0">
              <a:lnSpc>
                <a:spcPct val="150000"/>
              </a:lnSpc>
              <a:spcBef>
                <a:spcPts val="1000"/>
              </a:spcBef>
              <a:spcAft>
                <a:spcPts val="0"/>
              </a:spcAft>
              <a:buClr>
                <a:schemeClr val="lt1"/>
              </a:buClr>
              <a:buSzPts val="1350"/>
              <a:buFont typeface="Arial"/>
              <a:buNone/>
            </a:pPr>
            <a:endParaRPr sz="1350" b="0" i="0" u="none" strike="noStrike" cap="none" dirty="0">
              <a:solidFill>
                <a:schemeClr val="lt1"/>
              </a:solidFill>
              <a:latin typeface="Arial"/>
              <a:ea typeface="Arial"/>
              <a:cs typeface="Arial"/>
              <a:sym typeface="Arial"/>
            </a:endParaRPr>
          </a:p>
        </p:txBody>
      </p:sp>
      <p:grpSp>
        <p:nvGrpSpPr>
          <p:cNvPr id="1318" name="Google Shape;1318;p115"/>
          <p:cNvGrpSpPr/>
          <p:nvPr/>
        </p:nvGrpSpPr>
        <p:grpSpPr>
          <a:xfrm>
            <a:off x="472500" y="3375061"/>
            <a:ext cx="2116588" cy="616449"/>
            <a:chOff x="630000" y="4500081"/>
            <a:chExt cx="2822117" cy="821932"/>
          </a:xfrm>
        </p:grpSpPr>
        <p:sp>
          <p:nvSpPr>
            <p:cNvPr id="1319" name="Google Shape;1319;p115"/>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320" name="Google Shape;1320;p115"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321" name="Google Shape;1321;p115"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322" name="Google Shape;1322;p115"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323" name="Google Shape;1323;p115"/>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324" name="Google Shape;1324;p115"/>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325" name="Google Shape;1325;p11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7"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29"/>
        <p:cNvGrpSpPr/>
        <p:nvPr/>
      </p:nvGrpSpPr>
      <p:grpSpPr>
        <a:xfrm>
          <a:off x="0" y="0"/>
          <a:ext cx="0" cy="0"/>
          <a:chOff x="0" y="0"/>
          <a:chExt cx="0" cy="0"/>
        </a:xfrm>
      </p:grpSpPr>
      <p:sp>
        <p:nvSpPr>
          <p:cNvPr id="1330" name="Google Shape;1330;p11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Develop</a:t>
            </a:r>
            <a:endParaRPr/>
          </a:p>
        </p:txBody>
      </p:sp>
      <p:sp>
        <p:nvSpPr>
          <p:cNvPr id="1331" name="Google Shape;1331;p116"/>
          <p:cNvSpPr txBox="1"/>
          <p:nvPr/>
        </p:nvSpPr>
        <p:spPr>
          <a:xfrm>
            <a:off x="3898332" y="1541969"/>
            <a:ext cx="4773168" cy="2059563"/>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Rulesets and priorities should be driven by results of threat modeling</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Scanning tools if used should be a standard part of all developer’s code tooling, to ensure consistently applied (standard dev build)</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Goal is to catch issues VERY early on in the SDLC</a:t>
            </a:r>
            <a:endParaRPr sz="1350" b="0" i="0" u="none" strike="noStrike" cap="none">
              <a:solidFill>
                <a:schemeClr val="lt1"/>
              </a:solidFill>
              <a:latin typeface="Arial"/>
              <a:ea typeface="Arial"/>
              <a:cs typeface="Arial"/>
              <a:sym typeface="Arial"/>
            </a:endParaRPr>
          </a:p>
        </p:txBody>
      </p:sp>
      <p:grpSp>
        <p:nvGrpSpPr>
          <p:cNvPr id="1332" name="Google Shape;1332;p116"/>
          <p:cNvGrpSpPr/>
          <p:nvPr/>
        </p:nvGrpSpPr>
        <p:grpSpPr>
          <a:xfrm>
            <a:off x="472500" y="3375061"/>
            <a:ext cx="2116588" cy="616449"/>
            <a:chOff x="630000" y="4500081"/>
            <a:chExt cx="2822117" cy="821932"/>
          </a:xfrm>
        </p:grpSpPr>
        <p:sp>
          <p:nvSpPr>
            <p:cNvPr id="1333" name="Google Shape;1333;p116"/>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334" name="Google Shape;1334;p116"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335" name="Google Shape;1335;p116"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336" name="Google Shape;1336;p116"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337" name="Google Shape;1337;p116"/>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338" name="Google Shape;1338;p116"/>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339" name="Google Shape;1339;p11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3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92"/>
        <p:cNvGrpSpPr/>
        <p:nvPr/>
      </p:nvGrpSpPr>
      <p:grpSpPr>
        <a:xfrm>
          <a:off x="0" y="0"/>
          <a:ext cx="0" cy="0"/>
          <a:chOff x="0" y="0"/>
          <a:chExt cx="0" cy="0"/>
        </a:xfrm>
      </p:grpSpPr>
      <p:sp>
        <p:nvSpPr>
          <p:cNvPr id="293" name="Google Shape;293;p46"/>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t>Why study this subject?</a:t>
            </a:r>
            <a:endParaRPr/>
          </a:p>
        </p:txBody>
      </p:sp>
      <p:sp>
        <p:nvSpPr>
          <p:cNvPr id="294" name="Google Shape;294;p46"/>
          <p:cNvSpPr txBox="1"/>
          <p:nvPr/>
        </p:nvSpPr>
        <p:spPr>
          <a:xfrm>
            <a:off x="1238925" y="1183200"/>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None/>
            </a:pPr>
            <a:endParaRPr sz="2000" b="1">
              <a:solidFill>
                <a:srgbClr val="404040"/>
              </a:solidFill>
            </a:endParaRPr>
          </a:p>
        </p:txBody>
      </p:sp>
      <p:sp>
        <p:nvSpPr>
          <p:cNvPr id="295" name="Google Shape;295;p46"/>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rgbClr val="404040"/>
              </a:buClr>
              <a:buSzPts val="1500"/>
              <a:buChar char="●"/>
            </a:pPr>
            <a:r>
              <a:rPr lang="en-US" sz="1500" dirty="0">
                <a:solidFill>
                  <a:srgbClr val="404040"/>
                </a:solidFill>
              </a:rPr>
              <a:t>Modern software engineering requires a new approach</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This approach should include automation wherever possible</a:t>
            </a:r>
            <a:endParaRPr sz="1500" dirty="0">
              <a:solidFill>
                <a:srgbClr val="404040"/>
              </a:solidFill>
            </a:endParaRPr>
          </a:p>
          <a:p>
            <a:pPr marL="457200" lvl="0" indent="-323850" algn="l" rtl="0">
              <a:lnSpc>
                <a:spcPct val="150000"/>
              </a:lnSpc>
              <a:spcBef>
                <a:spcPts val="1000"/>
              </a:spcBef>
              <a:spcAft>
                <a:spcPts val="1000"/>
              </a:spcAft>
              <a:buClr>
                <a:srgbClr val="404040"/>
              </a:buClr>
              <a:buSzPts val="1500"/>
              <a:buChar char="●"/>
            </a:pPr>
            <a:r>
              <a:rPr lang="en" sz="1500" dirty="0">
                <a:solidFill>
                  <a:srgbClr val="404040"/>
                </a:solidFill>
              </a:rPr>
              <a:t>That automation should also cover security of the environments &amp; build strategy</a:t>
            </a:r>
            <a:endParaRPr sz="1500" dirty="0">
              <a:solidFill>
                <a:srgbClr val="404040"/>
              </a:solidFill>
            </a:endParaRPr>
          </a:p>
        </p:txBody>
      </p:sp>
      <p:sp>
        <p:nvSpPr>
          <p:cNvPr id="296" name="Google Shape;296;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11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Moment of Reflection</a:t>
            </a:r>
            <a:endParaRPr/>
          </a:p>
        </p:txBody>
      </p:sp>
      <p:pic>
        <p:nvPicPr>
          <p:cNvPr id="1346" name="Google Shape;1346;p117" descr="Reflection with solid fill"/>
          <p:cNvPicPr preferRelativeResize="0"/>
          <p:nvPr/>
        </p:nvPicPr>
        <p:blipFill rotWithShape="1">
          <a:blip r:embed="rId3">
            <a:alphaModFix/>
          </a:blip>
          <a:srcRect/>
          <a:stretch/>
        </p:blipFill>
        <p:spPr>
          <a:xfrm>
            <a:off x="3812996" y="300787"/>
            <a:ext cx="685800" cy="685800"/>
          </a:xfrm>
          <a:prstGeom prst="rect">
            <a:avLst/>
          </a:prstGeom>
          <a:noFill/>
          <a:ln>
            <a:noFill/>
          </a:ln>
        </p:spPr>
      </p:pic>
      <p:sp>
        <p:nvSpPr>
          <p:cNvPr id="1347" name="Google Shape;1347;p117"/>
          <p:cNvSpPr txBox="1"/>
          <p:nvPr/>
        </p:nvSpPr>
        <p:spPr>
          <a:xfrm>
            <a:off x="1466636" y="1832011"/>
            <a:ext cx="6210728" cy="1479479"/>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What is the most “secure” programming language in use in the industry today?</a:t>
            </a:r>
            <a:endParaRPr/>
          </a:p>
          <a:p>
            <a:pPr marL="0" marR="0" lvl="0" indent="0" algn="ctr" rtl="0">
              <a:lnSpc>
                <a:spcPct val="100000"/>
              </a:lnSpc>
              <a:spcBef>
                <a:spcPts val="0"/>
              </a:spcBef>
              <a:spcAft>
                <a:spcPts val="0"/>
              </a:spcAft>
              <a:buNone/>
            </a:pPr>
            <a:endParaRPr sz="2100" b="0" i="0" u="none" strike="noStrike" cap="none">
              <a:solidFill>
                <a:srgbClr val="575757"/>
              </a:solidFill>
              <a:latin typeface="Arial"/>
              <a:ea typeface="Arial"/>
              <a:cs typeface="Arial"/>
              <a:sym typeface="Arial"/>
            </a:endParaRPr>
          </a:p>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Type your answer in chat</a:t>
            </a:r>
            <a:endParaRPr/>
          </a:p>
        </p:txBody>
      </p:sp>
      <p:sp>
        <p:nvSpPr>
          <p:cNvPr id="1348" name="Google Shape;1348;p1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latin typeface="Arial"/>
                <a:ea typeface="Arial"/>
                <a:cs typeface="Arial"/>
                <a:sym typeface="Arial"/>
              </a:rPr>
              <a:t>30</a:t>
            </a:fld>
            <a:endParaRPr>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p11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Build</a:t>
            </a:r>
            <a:endParaRPr/>
          </a:p>
        </p:txBody>
      </p:sp>
      <p:sp>
        <p:nvSpPr>
          <p:cNvPr id="1354" name="Google Shape;1354;p118"/>
          <p:cNvSpPr txBox="1"/>
          <p:nvPr/>
        </p:nvSpPr>
        <p:spPr>
          <a:xfrm>
            <a:off x="3821954" y="1456493"/>
            <a:ext cx="4773168" cy="2230514"/>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Changes from a developer are ready to be integrated with others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Typically driven through submission of Pull Request in GitHub</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Notifies a peer that changes are pending and need review</a:t>
            </a:r>
            <a:endParaRPr sz="1350" b="0" i="0" u="none" strike="noStrike" cap="none">
              <a:solidFill>
                <a:schemeClr val="lt1"/>
              </a:solidFill>
              <a:latin typeface="Arial"/>
              <a:ea typeface="Arial"/>
              <a:cs typeface="Arial"/>
              <a:sym typeface="Arial"/>
            </a:endParaRPr>
          </a:p>
        </p:txBody>
      </p:sp>
      <p:grpSp>
        <p:nvGrpSpPr>
          <p:cNvPr id="1355" name="Google Shape;1355;p118"/>
          <p:cNvGrpSpPr/>
          <p:nvPr/>
        </p:nvGrpSpPr>
        <p:grpSpPr>
          <a:xfrm>
            <a:off x="472500" y="3375061"/>
            <a:ext cx="2116588" cy="616449"/>
            <a:chOff x="630000" y="4500081"/>
            <a:chExt cx="2822117" cy="821932"/>
          </a:xfrm>
        </p:grpSpPr>
        <p:sp>
          <p:nvSpPr>
            <p:cNvPr id="1356" name="Google Shape;1356;p118"/>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357" name="Google Shape;1357;p118"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358" name="Google Shape;1358;p118"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359" name="Google Shape;1359;p118"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360" name="Google Shape;1360;p118"/>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361" name="Google Shape;1361;p118"/>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362" name="Google Shape;1362;p11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5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5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5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4"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66"/>
        <p:cNvGrpSpPr/>
        <p:nvPr/>
      </p:nvGrpSpPr>
      <p:grpSpPr>
        <a:xfrm>
          <a:off x="0" y="0"/>
          <a:ext cx="0" cy="0"/>
          <a:chOff x="0" y="0"/>
          <a:chExt cx="0" cy="0"/>
        </a:xfrm>
      </p:grpSpPr>
      <p:sp>
        <p:nvSpPr>
          <p:cNvPr id="1367" name="Google Shape;1367;p11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Build</a:t>
            </a:r>
            <a:endParaRPr/>
          </a:p>
        </p:txBody>
      </p:sp>
      <p:sp>
        <p:nvSpPr>
          <p:cNvPr id="1368" name="Google Shape;1368;p119"/>
          <p:cNvSpPr txBox="1"/>
          <p:nvPr/>
        </p:nvSpPr>
        <p:spPr>
          <a:xfrm>
            <a:off x="3821954" y="1567463"/>
            <a:ext cx="4773168" cy="2008575"/>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In addition to logic/syntax errors, peer reviewer can focus on areas of high risk/high impact identified in threat modeling</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In some cases, a specialist peer reviewer (e.g., one from InfoSec) can be engaged to validate security of code</a:t>
            </a:r>
            <a:endParaRPr sz="1350" b="0" i="0" u="none" strike="noStrike" cap="none">
              <a:solidFill>
                <a:schemeClr val="lt1"/>
              </a:solidFill>
              <a:latin typeface="Arial"/>
              <a:ea typeface="Arial"/>
              <a:cs typeface="Arial"/>
              <a:sym typeface="Arial"/>
            </a:endParaRPr>
          </a:p>
          <a:p>
            <a:pPr marL="457189" marR="0" lvl="0" indent="-238117" algn="l" rtl="0">
              <a:lnSpc>
                <a:spcPct val="150000"/>
              </a:lnSpc>
              <a:spcBef>
                <a:spcPts val="1000"/>
              </a:spcBef>
              <a:spcAft>
                <a:spcPts val="0"/>
              </a:spcAft>
              <a:buClr>
                <a:schemeClr val="lt1"/>
              </a:buClr>
              <a:buSzPts val="1350"/>
              <a:buFont typeface="Arial"/>
              <a:buNone/>
            </a:pPr>
            <a:endParaRPr sz="1350" b="0" i="0" u="none" strike="noStrike" cap="none">
              <a:solidFill>
                <a:schemeClr val="lt1"/>
              </a:solidFill>
              <a:latin typeface="Arial"/>
              <a:ea typeface="Arial"/>
              <a:cs typeface="Arial"/>
              <a:sym typeface="Arial"/>
            </a:endParaRPr>
          </a:p>
        </p:txBody>
      </p:sp>
      <p:grpSp>
        <p:nvGrpSpPr>
          <p:cNvPr id="1369" name="Google Shape;1369;p119"/>
          <p:cNvGrpSpPr/>
          <p:nvPr/>
        </p:nvGrpSpPr>
        <p:grpSpPr>
          <a:xfrm>
            <a:off x="472500" y="3375061"/>
            <a:ext cx="2116588" cy="616449"/>
            <a:chOff x="630000" y="4500081"/>
            <a:chExt cx="2822117" cy="821932"/>
          </a:xfrm>
        </p:grpSpPr>
        <p:sp>
          <p:nvSpPr>
            <p:cNvPr id="1370" name="Google Shape;1370;p119"/>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371" name="Google Shape;1371;p119"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372" name="Google Shape;1372;p119"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373" name="Google Shape;1373;p119"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374" name="Google Shape;1374;p119"/>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375" name="Google Shape;1375;p119"/>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376" name="Google Shape;1376;p11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6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8"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80"/>
        <p:cNvGrpSpPr/>
        <p:nvPr/>
      </p:nvGrpSpPr>
      <p:grpSpPr>
        <a:xfrm>
          <a:off x="0" y="0"/>
          <a:ext cx="0" cy="0"/>
          <a:chOff x="0" y="0"/>
          <a:chExt cx="0" cy="0"/>
        </a:xfrm>
      </p:grpSpPr>
      <p:sp>
        <p:nvSpPr>
          <p:cNvPr id="1381" name="Google Shape;1381;p12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Build</a:t>
            </a:r>
            <a:endParaRPr/>
          </a:p>
        </p:txBody>
      </p:sp>
      <p:sp>
        <p:nvSpPr>
          <p:cNvPr id="1382" name="Google Shape;1382;p120"/>
          <p:cNvSpPr txBox="1"/>
          <p:nvPr/>
        </p:nvSpPr>
        <p:spPr>
          <a:xfrm>
            <a:off x="3821954" y="1215325"/>
            <a:ext cx="4773168" cy="2712851"/>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Coupled with manual review, SAST (Static Application Security Testing) tools can be integrated into CI/CD to automate security checks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Tools like SonarCloud/SonarQube can be integrated into pipeline via plugins (</a:t>
            </a:r>
            <a:r>
              <a:rPr lang="en-US" sz="1350" b="0" i="0" u="sng" strike="noStrike" cap="none">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https://sonarcloud.io/</a:t>
            </a:r>
            <a:r>
              <a:rPr lang="en-US" sz="1350" b="0" i="0" u="none" strike="noStrike" cap="none">
                <a:solidFill>
                  <a:schemeClr val="lt1"/>
                </a:solidFill>
                <a:latin typeface="Arial"/>
                <a:ea typeface="Arial"/>
                <a:cs typeface="Arial"/>
                <a:sym typeface="Arial"/>
              </a:rPr>
              <a:t>)</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Some even include ability to capture scan results in resulting build report and use results of scan as quality gate to prevent move forward on failure</a:t>
            </a:r>
            <a:endParaRPr sz="1350" b="0" i="0" u="none" strike="noStrike" cap="none">
              <a:solidFill>
                <a:schemeClr val="lt1"/>
              </a:solidFill>
              <a:latin typeface="Arial"/>
              <a:ea typeface="Arial"/>
              <a:cs typeface="Arial"/>
              <a:sym typeface="Arial"/>
            </a:endParaRPr>
          </a:p>
          <a:p>
            <a:pPr marL="457189" marR="0" lvl="0" indent="-238117" algn="l" rtl="0">
              <a:lnSpc>
                <a:spcPct val="150000"/>
              </a:lnSpc>
              <a:spcBef>
                <a:spcPts val="1000"/>
              </a:spcBef>
              <a:spcAft>
                <a:spcPts val="0"/>
              </a:spcAft>
              <a:buClr>
                <a:schemeClr val="lt1"/>
              </a:buClr>
              <a:buSzPts val="1350"/>
              <a:buFont typeface="Arial"/>
              <a:buNone/>
            </a:pPr>
            <a:endParaRPr sz="1350" b="0" i="0" u="none" strike="noStrike" cap="none">
              <a:solidFill>
                <a:schemeClr val="lt1"/>
              </a:solidFill>
              <a:latin typeface="Arial"/>
              <a:ea typeface="Arial"/>
              <a:cs typeface="Arial"/>
              <a:sym typeface="Arial"/>
            </a:endParaRPr>
          </a:p>
        </p:txBody>
      </p:sp>
      <p:grpSp>
        <p:nvGrpSpPr>
          <p:cNvPr id="1383" name="Google Shape;1383;p120"/>
          <p:cNvGrpSpPr/>
          <p:nvPr/>
        </p:nvGrpSpPr>
        <p:grpSpPr>
          <a:xfrm>
            <a:off x="472500" y="3375061"/>
            <a:ext cx="2116588" cy="616449"/>
            <a:chOff x="630000" y="4500081"/>
            <a:chExt cx="2822117" cy="821932"/>
          </a:xfrm>
        </p:grpSpPr>
        <p:sp>
          <p:nvSpPr>
            <p:cNvPr id="1384" name="Google Shape;1384;p120"/>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385" name="Google Shape;1385;p120" descr="Lock with solid fill"/>
            <p:cNvPicPr preferRelativeResize="0"/>
            <p:nvPr/>
          </p:nvPicPr>
          <p:blipFill rotWithShape="1">
            <a:blip r:embed="rId4">
              <a:alphaModFix/>
            </a:blip>
            <a:srcRect/>
            <a:stretch/>
          </p:blipFill>
          <p:spPr>
            <a:xfrm>
              <a:off x="1119882" y="4691901"/>
              <a:ext cx="457200" cy="457200"/>
            </a:xfrm>
            <a:prstGeom prst="rect">
              <a:avLst/>
            </a:prstGeom>
            <a:noFill/>
            <a:ln>
              <a:noFill/>
            </a:ln>
          </p:spPr>
        </p:pic>
        <p:pic>
          <p:nvPicPr>
            <p:cNvPr id="1386" name="Google Shape;1386;p120" descr="Lock with solid fill"/>
            <p:cNvPicPr preferRelativeResize="0"/>
            <p:nvPr/>
          </p:nvPicPr>
          <p:blipFill rotWithShape="1">
            <a:blip r:embed="rId4">
              <a:alphaModFix/>
            </a:blip>
            <a:srcRect/>
            <a:stretch/>
          </p:blipFill>
          <p:spPr>
            <a:xfrm>
              <a:off x="2025757" y="4691901"/>
              <a:ext cx="457200" cy="457200"/>
            </a:xfrm>
            <a:prstGeom prst="rect">
              <a:avLst/>
            </a:prstGeom>
            <a:noFill/>
            <a:ln>
              <a:noFill/>
            </a:ln>
          </p:spPr>
        </p:pic>
        <p:pic>
          <p:nvPicPr>
            <p:cNvPr id="1387" name="Google Shape;1387;p120" descr="Lock with solid fill"/>
            <p:cNvPicPr preferRelativeResize="0"/>
            <p:nvPr/>
          </p:nvPicPr>
          <p:blipFill rotWithShape="1">
            <a:blip r:embed="rId4">
              <a:alphaModFix/>
            </a:blip>
            <a:srcRect/>
            <a:stretch/>
          </p:blipFill>
          <p:spPr>
            <a:xfrm>
              <a:off x="2931632" y="4691900"/>
              <a:ext cx="457200" cy="457200"/>
            </a:xfrm>
            <a:prstGeom prst="rect">
              <a:avLst/>
            </a:prstGeom>
            <a:noFill/>
            <a:ln>
              <a:noFill/>
            </a:ln>
          </p:spPr>
        </p:pic>
        <p:cxnSp>
          <p:nvCxnSpPr>
            <p:cNvPr id="1388" name="Google Shape;1388;p120"/>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389" name="Google Shape;1389;p120"/>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390" name="Google Shape;1390;p12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8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12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Build</a:t>
            </a:r>
            <a:endParaRPr/>
          </a:p>
        </p:txBody>
      </p:sp>
      <p:sp>
        <p:nvSpPr>
          <p:cNvPr id="1396" name="Google Shape;1396;p121"/>
          <p:cNvSpPr txBox="1"/>
          <p:nvPr/>
        </p:nvSpPr>
        <p:spPr>
          <a:xfrm>
            <a:off x="3901829" y="1083565"/>
            <a:ext cx="4773168" cy="3288650"/>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SCA (Software Composition Analysis) tools also provide benefit</a:t>
            </a:r>
            <a:endParaRPr dirty="0"/>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Tools like Nexus </a:t>
            </a:r>
            <a:r>
              <a:rPr lang="en-US" sz="1350" b="0" i="0" u="none" strike="noStrike" cap="none" dirty="0" err="1">
                <a:solidFill>
                  <a:schemeClr val="lt1"/>
                </a:solidFill>
                <a:latin typeface="Arial"/>
                <a:ea typeface="Arial"/>
                <a:cs typeface="Arial"/>
                <a:sym typeface="Arial"/>
              </a:rPr>
              <a:t>Sonatype</a:t>
            </a:r>
            <a:r>
              <a:rPr lang="en-US" sz="1350" b="0" i="0" u="none" strike="noStrike" cap="none" dirty="0">
                <a:solidFill>
                  <a:schemeClr val="lt1"/>
                </a:solidFill>
                <a:latin typeface="Arial"/>
                <a:ea typeface="Arial"/>
                <a:cs typeface="Arial"/>
                <a:sym typeface="Arial"/>
              </a:rPr>
              <a:t> (</a:t>
            </a:r>
            <a:r>
              <a:rPr lang="en-US" sz="1350" b="0" i="0" u="sng" strike="noStrike" cap="none" dirty="0">
                <a:solidFill>
                  <a:schemeClr val="lt1"/>
                </a:solidFill>
                <a:latin typeface="Arial"/>
                <a:ea typeface="Arial"/>
                <a:cs typeface="Arial"/>
                <a:sym typeface="Arial"/>
              </a:rPr>
              <a:t>https://www.sonatype.com/products/open-source-security-dependency-management</a:t>
            </a:r>
            <a:r>
              <a:rPr lang="en-US" sz="1350" b="0" i="0" u="none" strike="noStrike" cap="none" dirty="0">
                <a:solidFill>
                  <a:schemeClr val="lt1"/>
                </a:solidFill>
                <a:latin typeface="Arial"/>
                <a:ea typeface="Arial"/>
                <a:cs typeface="Arial"/>
                <a:sym typeface="Arial"/>
              </a:rPr>
              <a:t>) can be integrated into CI/CD for automated security scans of Open-Source components</a:t>
            </a:r>
            <a:endParaRPr dirty="0"/>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Ideally, governance would be in place to monitor and manage “accepted” set and versions of Open-Source tools approved for usage</a:t>
            </a:r>
            <a:endParaRPr sz="1350" b="0" i="0" u="none" strike="noStrike" cap="none" dirty="0">
              <a:solidFill>
                <a:schemeClr val="lt1"/>
              </a:solidFill>
              <a:latin typeface="Arial"/>
              <a:ea typeface="Arial"/>
              <a:cs typeface="Arial"/>
              <a:sym typeface="Arial"/>
            </a:endParaRPr>
          </a:p>
          <a:p>
            <a:pPr marL="457189" marR="0" lvl="0" indent="-238117" algn="l" rtl="0">
              <a:lnSpc>
                <a:spcPct val="150000"/>
              </a:lnSpc>
              <a:spcBef>
                <a:spcPts val="1000"/>
              </a:spcBef>
              <a:spcAft>
                <a:spcPts val="0"/>
              </a:spcAft>
              <a:buClr>
                <a:schemeClr val="lt1"/>
              </a:buClr>
              <a:buSzPts val="1350"/>
              <a:buFont typeface="Arial"/>
              <a:buNone/>
            </a:pPr>
            <a:endParaRPr sz="1350" b="0" i="0" u="none" strike="noStrike" cap="none" dirty="0">
              <a:solidFill>
                <a:schemeClr val="lt1"/>
              </a:solidFill>
              <a:latin typeface="Arial"/>
              <a:ea typeface="Arial"/>
              <a:cs typeface="Arial"/>
              <a:sym typeface="Arial"/>
            </a:endParaRPr>
          </a:p>
        </p:txBody>
      </p:sp>
      <p:grpSp>
        <p:nvGrpSpPr>
          <p:cNvPr id="1397" name="Google Shape;1397;p121"/>
          <p:cNvGrpSpPr/>
          <p:nvPr/>
        </p:nvGrpSpPr>
        <p:grpSpPr>
          <a:xfrm>
            <a:off x="472500" y="3375061"/>
            <a:ext cx="2116588" cy="616449"/>
            <a:chOff x="630000" y="4500081"/>
            <a:chExt cx="2822117" cy="821932"/>
          </a:xfrm>
        </p:grpSpPr>
        <p:sp>
          <p:nvSpPr>
            <p:cNvPr id="1398" name="Google Shape;1398;p121"/>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399" name="Google Shape;1399;p121"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400" name="Google Shape;1400;p121"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401" name="Google Shape;1401;p121"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402" name="Google Shape;1402;p121"/>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403" name="Google Shape;1403;p121"/>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404" name="Google Shape;1404;p12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9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6"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sp>
        <p:nvSpPr>
          <p:cNvPr id="1409" name="Google Shape;1409;p12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Build</a:t>
            </a:r>
            <a:endParaRPr/>
          </a:p>
        </p:txBody>
      </p:sp>
      <p:sp>
        <p:nvSpPr>
          <p:cNvPr id="1410" name="Google Shape;1410;p122"/>
          <p:cNvSpPr txBox="1"/>
          <p:nvPr/>
        </p:nvSpPr>
        <p:spPr>
          <a:xfrm>
            <a:off x="3821954" y="1535108"/>
            <a:ext cx="4773168" cy="2073285"/>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SCA tools can provide a couple of benefits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Primarily, security scans can be executed, and Open-Source vulnerabilities identified</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Secondarily, can help an organization catalog the Open-Source components (and versions) “in play” already</a:t>
            </a:r>
            <a:endParaRPr sz="1350" b="0" i="0" u="none" strike="noStrike" cap="none">
              <a:solidFill>
                <a:schemeClr val="lt1"/>
              </a:solidFill>
              <a:latin typeface="Arial"/>
              <a:ea typeface="Arial"/>
              <a:cs typeface="Arial"/>
              <a:sym typeface="Arial"/>
            </a:endParaRPr>
          </a:p>
          <a:p>
            <a:pPr marL="457189" marR="0" lvl="0" indent="-238117" algn="l" rtl="0">
              <a:lnSpc>
                <a:spcPct val="150000"/>
              </a:lnSpc>
              <a:spcBef>
                <a:spcPts val="1000"/>
              </a:spcBef>
              <a:spcAft>
                <a:spcPts val="0"/>
              </a:spcAft>
              <a:buClr>
                <a:schemeClr val="lt1"/>
              </a:buClr>
              <a:buSzPts val="1350"/>
              <a:buFont typeface="Arial"/>
              <a:buNone/>
            </a:pPr>
            <a:endParaRPr sz="1350" b="0" i="0" u="none" strike="noStrike" cap="none">
              <a:solidFill>
                <a:schemeClr val="lt1"/>
              </a:solidFill>
              <a:latin typeface="Arial"/>
              <a:ea typeface="Arial"/>
              <a:cs typeface="Arial"/>
              <a:sym typeface="Arial"/>
            </a:endParaRPr>
          </a:p>
        </p:txBody>
      </p:sp>
      <p:grpSp>
        <p:nvGrpSpPr>
          <p:cNvPr id="1411" name="Google Shape;1411;p122"/>
          <p:cNvGrpSpPr/>
          <p:nvPr/>
        </p:nvGrpSpPr>
        <p:grpSpPr>
          <a:xfrm>
            <a:off x="472500" y="3375061"/>
            <a:ext cx="2116588" cy="616449"/>
            <a:chOff x="630000" y="4500081"/>
            <a:chExt cx="2822117" cy="821932"/>
          </a:xfrm>
        </p:grpSpPr>
        <p:sp>
          <p:nvSpPr>
            <p:cNvPr id="1412" name="Google Shape;1412;p122"/>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413" name="Google Shape;1413;p122"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414" name="Google Shape;1414;p122"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415" name="Google Shape;1415;p122"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416" name="Google Shape;1416;p122"/>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417" name="Google Shape;1417;p122"/>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418" name="Google Shape;1418;p12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0"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22"/>
        <p:cNvGrpSpPr/>
        <p:nvPr/>
      </p:nvGrpSpPr>
      <p:grpSpPr>
        <a:xfrm>
          <a:off x="0" y="0"/>
          <a:ext cx="0" cy="0"/>
          <a:chOff x="0" y="0"/>
          <a:chExt cx="0" cy="0"/>
        </a:xfrm>
      </p:grpSpPr>
      <p:sp>
        <p:nvSpPr>
          <p:cNvPr id="1423" name="Google Shape;1423;p123"/>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Build</a:t>
            </a:r>
            <a:endParaRPr/>
          </a:p>
        </p:txBody>
      </p:sp>
      <p:sp>
        <p:nvSpPr>
          <p:cNvPr id="1424" name="Google Shape;1424;p123"/>
          <p:cNvSpPr txBox="1"/>
          <p:nvPr/>
        </p:nvSpPr>
        <p:spPr>
          <a:xfrm>
            <a:off x="3821954" y="1533418"/>
            <a:ext cx="4773168" cy="2076664"/>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Resulting report can be used to identify components that have not been properly vetted through governance</a:t>
            </a:r>
            <a:endParaRPr dirty="0"/>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Results can be merged with overall build output</a:t>
            </a:r>
            <a:endParaRPr dirty="0"/>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Quality gates (manual or automated) can be built around results to prevent move forward if insecure</a:t>
            </a:r>
            <a:endParaRPr sz="1350" b="0" i="0" u="none" strike="noStrike" cap="none" dirty="0">
              <a:solidFill>
                <a:schemeClr val="lt1"/>
              </a:solidFill>
              <a:latin typeface="Arial"/>
              <a:ea typeface="Arial"/>
              <a:cs typeface="Arial"/>
              <a:sym typeface="Arial"/>
            </a:endParaRPr>
          </a:p>
          <a:p>
            <a:pPr marL="457189" marR="0" lvl="0" indent="-238117" algn="l" rtl="0">
              <a:lnSpc>
                <a:spcPct val="150000"/>
              </a:lnSpc>
              <a:spcBef>
                <a:spcPts val="1000"/>
              </a:spcBef>
              <a:spcAft>
                <a:spcPts val="0"/>
              </a:spcAft>
              <a:buClr>
                <a:schemeClr val="lt1"/>
              </a:buClr>
              <a:buSzPts val="1350"/>
              <a:buFont typeface="Arial"/>
              <a:buNone/>
            </a:pPr>
            <a:endParaRPr sz="1350" b="0" i="0" u="none" strike="noStrike" cap="none" dirty="0">
              <a:solidFill>
                <a:schemeClr val="lt1"/>
              </a:solidFill>
              <a:latin typeface="Arial"/>
              <a:ea typeface="Arial"/>
              <a:cs typeface="Arial"/>
              <a:sym typeface="Arial"/>
            </a:endParaRPr>
          </a:p>
        </p:txBody>
      </p:sp>
      <p:grpSp>
        <p:nvGrpSpPr>
          <p:cNvPr id="1425" name="Google Shape;1425;p123"/>
          <p:cNvGrpSpPr/>
          <p:nvPr/>
        </p:nvGrpSpPr>
        <p:grpSpPr>
          <a:xfrm>
            <a:off x="472500" y="3375061"/>
            <a:ext cx="2116588" cy="616449"/>
            <a:chOff x="630000" y="4500081"/>
            <a:chExt cx="2822117" cy="821932"/>
          </a:xfrm>
        </p:grpSpPr>
        <p:sp>
          <p:nvSpPr>
            <p:cNvPr id="1426" name="Google Shape;1426;p123"/>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427" name="Google Shape;1427;p123"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428" name="Google Shape;1428;p123"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429" name="Google Shape;1429;p123"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430" name="Google Shape;1430;p123"/>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431" name="Google Shape;1431;p123"/>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432" name="Google Shape;1432;p12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2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4"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37"/>
        <p:cNvGrpSpPr/>
        <p:nvPr/>
      </p:nvGrpSpPr>
      <p:grpSpPr>
        <a:xfrm>
          <a:off x="0" y="0"/>
          <a:ext cx="0" cy="0"/>
          <a:chOff x="0" y="0"/>
          <a:chExt cx="0" cy="0"/>
        </a:xfrm>
      </p:grpSpPr>
      <p:sp>
        <p:nvSpPr>
          <p:cNvPr id="1438" name="Google Shape;1438;p12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Moment of Reflection</a:t>
            </a:r>
            <a:endParaRPr/>
          </a:p>
        </p:txBody>
      </p:sp>
      <p:pic>
        <p:nvPicPr>
          <p:cNvPr id="1439" name="Google Shape;1439;p124" descr="Reflection with solid fill"/>
          <p:cNvPicPr preferRelativeResize="0"/>
          <p:nvPr/>
        </p:nvPicPr>
        <p:blipFill rotWithShape="1">
          <a:blip r:embed="rId3">
            <a:alphaModFix/>
          </a:blip>
          <a:srcRect/>
          <a:stretch/>
        </p:blipFill>
        <p:spPr>
          <a:xfrm>
            <a:off x="3812996" y="300787"/>
            <a:ext cx="685800" cy="685800"/>
          </a:xfrm>
          <a:prstGeom prst="rect">
            <a:avLst/>
          </a:prstGeom>
          <a:noFill/>
          <a:ln>
            <a:noFill/>
          </a:ln>
        </p:spPr>
      </p:pic>
      <p:sp>
        <p:nvSpPr>
          <p:cNvPr id="1440" name="Google Shape;1440;p124"/>
          <p:cNvSpPr txBox="1"/>
          <p:nvPr/>
        </p:nvSpPr>
        <p:spPr>
          <a:xfrm>
            <a:off x="1466636" y="1832010"/>
            <a:ext cx="6210728" cy="1743397"/>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Answer the following question: Using an open-source library is more secure than building something custom? Yes or no, and why.</a:t>
            </a:r>
            <a:endParaRPr/>
          </a:p>
          <a:p>
            <a:pPr marL="0" marR="0" lvl="0" indent="0" algn="ctr" rtl="0">
              <a:lnSpc>
                <a:spcPct val="100000"/>
              </a:lnSpc>
              <a:spcBef>
                <a:spcPts val="0"/>
              </a:spcBef>
              <a:spcAft>
                <a:spcPts val="0"/>
              </a:spcAft>
              <a:buNone/>
            </a:pPr>
            <a:endParaRPr sz="2100" b="0" i="0" u="none" strike="noStrike" cap="none">
              <a:solidFill>
                <a:srgbClr val="575757"/>
              </a:solidFill>
              <a:latin typeface="Arial"/>
              <a:ea typeface="Arial"/>
              <a:cs typeface="Arial"/>
              <a:sym typeface="Arial"/>
            </a:endParaRPr>
          </a:p>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Type your answer in chat</a:t>
            </a:r>
            <a:endParaRPr/>
          </a:p>
        </p:txBody>
      </p:sp>
      <p:sp>
        <p:nvSpPr>
          <p:cNvPr id="1441" name="Google Shape;1441;p12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latin typeface="Arial"/>
                <a:ea typeface="Arial"/>
                <a:cs typeface="Arial"/>
                <a:sym typeface="Arial"/>
              </a:rPr>
              <a:t>37</a:t>
            </a:fld>
            <a:endParaRPr>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12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Test</a:t>
            </a:r>
            <a:endParaRPr/>
          </a:p>
        </p:txBody>
      </p:sp>
      <p:sp>
        <p:nvSpPr>
          <p:cNvPr id="1447" name="Google Shape;1447;p125"/>
          <p:cNvSpPr txBox="1"/>
          <p:nvPr/>
        </p:nvSpPr>
        <p:spPr>
          <a:xfrm>
            <a:off x="3898332" y="1280822"/>
            <a:ext cx="4773168" cy="2581856"/>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500"/>
              <a:buFont typeface="Arial"/>
              <a:buChar char="●"/>
            </a:pPr>
            <a:r>
              <a:rPr lang="en-US" sz="1500" b="0" i="0" u="none" strike="noStrike" cap="none">
                <a:solidFill>
                  <a:schemeClr val="lt1"/>
                </a:solidFill>
                <a:latin typeface="Arial"/>
                <a:ea typeface="Arial"/>
                <a:cs typeface="Arial"/>
                <a:sym typeface="Arial"/>
              </a:rPr>
              <a:t>Includes changes ready for move to QA for additional testing</a:t>
            </a:r>
            <a:endParaRPr/>
          </a:p>
          <a:p>
            <a:pPr marL="457189" marR="0" lvl="0" indent="-323842" algn="l" rtl="0">
              <a:lnSpc>
                <a:spcPct val="150000"/>
              </a:lnSpc>
              <a:spcBef>
                <a:spcPts val="0"/>
              </a:spcBef>
              <a:spcAft>
                <a:spcPts val="0"/>
              </a:spcAft>
              <a:buClr>
                <a:schemeClr val="lt1"/>
              </a:buClr>
              <a:buSzPts val="1500"/>
              <a:buFont typeface="Arial"/>
              <a:buChar char="●"/>
            </a:pPr>
            <a:r>
              <a:rPr lang="en-US" sz="1500" b="0" i="0" u="none" strike="noStrike" cap="none">
                <a:solidFill>
                  <a:schemeClr val="lt1"/>
                </a:solidFill>
                <a:latin typeface="Arial"/>
                <a:ea typeface="Arial"/>
                <a:cs typeface="Arial"/>
                <a:sym typeface="Arial"/>
              </a:rPr>
              <a:t>Dynamic Application Security Testing (DAST) tools provide more sophisticated vulnerability checks</a:t>
            </a:r>
            <a:endParaRPr/>
          </a:p>
          <a:p>
            <a:pPr marL="457189" marR="0" lvl="0" indent="-323842" algn="l" rtl="0">
              <a:lnSpc>
                <a:spcPct val="150000"/>
              </a:lnSpc>
              <a:spcBef>
                <a:spcPts val="0"/>
              </a:spcBef>
              <a:spcAft>
                <a:spcPts val="0"/>
              </a:spcAft>
              <a:buClr>
                <a:schemeClr val="lt1"/>
              </a:buClr>
              <a:buSzPts val="1500"/>
              <a:buFont typeface="Arial"/>
              <a:buChar char="●"/>
            </a:pPr>
            <a:r>
              <a:rPr lang="en-US" sz="1500" b="0" i="0" u="none" strike="noStrike" cap="none">
                <a:solidFill>
                  <a:schemeClr val="lt1"/>
                </a:solidFill>
                <a:latin typeface="Arial"/>
                <a:ea typeface="Arial"/>
                <a:cs typeface="Arial"/>
                <a:sym typeface="Arial"/>
              </a:rPr>
              <a:t>Dynamically exercise application’s runtime interfaces using injected data</a:t>
            </a:r>
            <a:endParaRPr/>
          </a:p>
        </p:txBody>
      </p:sp>
      <p:grpSp>
        <p:nvGrpSpPr>
          <p:cNvPr id="1448" name="Google Shape;1448;p125"/>
          <p:cNvGrpSpPr/>
          <p:nvPr/>
        </p:nvGrpSpPr>
        <p:grpSpPr>
          <a:xfrm>
            <a:off x="472500" y="3375061"/>
            <a:ext cx="2116588" cy="616449"/>
            <a:chOff x="630000" y="4500081"/>
            <a:chExt cx="2822117" cy="821932"/>
          </a:xfrm>
        </p:grpSpPr>
        <p:sp>
          <p:nvSpPr>
            <p:cNvPr id="1449" name="Google Shape;1449;p125"/>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450" name="Google Shape;1450;p125"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451" name="Google Shape;1451;p125"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452" name="Google Shape;1452;p125"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453" name="Google Shape;1453;p125"/>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454" name="Google Shape;1454;p125"/>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455" name="Google Shape;1455;p12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4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7"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Google Shape;1460;p12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Test</a:t>
            </a:r>
            <a:endParaRPr/>
          </a:p>
        </p:txBody>
      </p:sp>
      <p:sp>
        <p:nvSpPr>
          <p:cNvPr id="1461" name="Google Shape;1461;p126"/>
          <p:cNvSpPr txBox="1"/>
          <p:nvPr/>
        </p:nvSpPr>
        <p:spPr>
          <a:xfrm>
            <a:off x="3898332" y="1653781"/>
            <a:ext cx="4773168" cy="1835939"/>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DAST tools can use complex combinations of invalid input via fuzzing</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Provides multiple layers of protection</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 tool like OWASP Zed Proxy or OWASP ZAP is an example (</a:t>
            </a:r>
            <a:r>
              <a:rPr lang="en-US" sz="1350" b="0" i="0" u="sng" strike="noStrike" cap="none">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https://www.zaproxy.org/</a:t>
            </a:r>
            <a:r>
              <a:rPr lang="en-US" sz="1350" b="0" i="0" u="none" strike="noStrike" cap="none">
                <a:solidFill>
                  <a:schemeClr val="lt1"/>
                </a:solidFill>
                <a:latin typeface="Arial"/>
                <a:ea typeface="Arial"/>
                <a:cs typeface="Arial"/>
                <a:sym typeface="Arial"/>
              </a:rPr>
              <a:t>)</a:t>
            </a:r>
            <a:endParaRPr/>
          </a:p>
        </p:txBody>
      </p:sp>
      <p:grpSp>
        <p:nvGrpSpPr>
          <p:cNvPr id="1462" name="Google Shape;1462;p126"/>
          <p:cNvGrpSpPr/>
          <p:nvPr/>
        </p:nvGrpSpPr>
        <p:grpSpPr>
          <a:xfrm>
            <a:off x="472500" y="3375061"/>
            <a:ext cx="2116588" cy="616449"/>
            <a:chOff x="630000" y="4500081"/>
            <a:chExt cx="2822117" cy="821932"/>
          </a:xfrm>
        </p:grpSpPr>
        <p:sp>
          <p:nvSpPr>
            <p:cNvPr id="1463" name="Google Shape;1463;p126"/>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464" name="Google Shape;1464;p126" descr="Lock with solid fill"/>
            <p:cNvPicPr preferRelativeResize="0"/>
            <p:nvPr/>
          </p:nvPicPr>
          <p:blipFill rotWithShape="1">
            <a:blip r:embed="rId4">
              <a:alphaModFix/>
            </a:blip>
            <a:srcRect/>
            <a:stretch/>
          </p:blipFill>
          <p:spPr>
            <a:xfrm>
              <a:off x="1119882" y="4691901"/>
              <a:ext cx="457200" cy="457200"/>
            </a:xfrm>
            <a:prstGeom prst="rect">
              <a:avLst/>
            </a:prstGeom>
            <a:noFill/>
            <a:ln>
              <a:noFill/>
            </a:ln>
          </p:spPr>
        </p:pic>
        <p:pic>
          <p:nvPicPr>
            <p:cNvPr id="1465" name="Google Shape;1465;p126" descr="Lock with solid fill"/>
            <p:cNvPicPr preferRelativeResize="0"/>
            <p:nvPr/>
          </p:nvPicPr>
          <p:blipFill rotWithShape="1">
            <a:blip r:embed="rId4">
              <a:alphaModFix/>
            </a:blip>
            <a:srcRect/>
            <a:stretch/>
          </p:blipFill>
          <p:spPr>
            <a:xfrm>
              <a:off x="2025757" y="4691901"/>
              <a:ext cx="457200" cy="457200"/>
            </a:xfrm>
            <a:prstGeom prst="rect">
              <a:avLst/>
            </a:prstGeom>
            <a:noFill/>
            <a:ln>
              <a:noFill/>
            </a:ln>
          </p:spPr>
        </p:pic>
        <p:pic>
          <p:nvPicPr>
            <p:cNvPr id="1466" name="Google Shape;1466;p126" descr="Lock with solid fill"/>
            <p:cNvPicPr preferRelativeResize="0"/>
            <p:nvPr/>
          </p:nvPicPr>
          <p:blipFill rotWithShape="1">
            <a:blip r:embed="rId4">
              <a:alphaModFix/>
            </a:blip>
            <a:srcRect/>
            <a:stretch/>
          </p:blipFill>
          <p:spPr>
            <a:xfrm>
              <a:off x="2931632" y="4691900"/>
              <a:ext cx="457200" cy="457200"/>
            </a:xfrm>
            <a:prstGeom prst="rect">
              <a:avLst/>
            </a:prstGeom>
            <a:noFill/>
            <a:ln>
              <a:noFill/>
            </a:ln>
          </p:spPr>
        </p:pic>
        <p:cxnSp>
          <p:nvCxnSpPr>
            <p:cNvPr id="1467" name="Google Shape;1467;p126"/>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468" name="Google Shape;1468;p126"/>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469" name="Google Shape;1469;p12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6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6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1"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59"/>
        <p:cNvGrpSpPr/>
        <p:nvPr/>
      </p:nvGrpSpPr>
      <p:grpSpPr>
        <a:xfrm>
          <a:off x="0" y="0"/>
          <a:ext cx="0" cy="0"/>
          <a:chOff x="0" y="0"/>
          <a:chExt cx="0" cy="0"/>
        </a:xfrm>
      </p:grpSpPr>
      <p:sp>
        <p:nvSpPr>
          <p:cNvPr id="360" name="Google Shape;360;p49"/>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My pledge to you</a:t>
            </a:r>
            <a:endParaRPr>
              <a:solidFill>
                <a:schemeClr val="dk1"/>
              </a:solidFill>
            </a:endParaRPr>
          </a:p>
        </p:txBody>
      </p:sp>
      <p:sp>
        <p:nvSpPr>
          <p:cNvPr id="361" name="Google Shape;361;p49"/>
          <p:cNvSpPr txBox="1"/>
          <p:nvPr/>
        </p:nvSpPr>
        <p:spPr>
          <a:xfrm>
            <a:off x="613700" y="179415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rgbClr val="404040"/>
              </a:buClr>
              <a:buSzPts val="1500"/>
              <a:buChar char="●"/>
            </a:pPr>
            <a:r>
              <a:rPr lang="en" sz="1500">
                <a:solidFill>
                  <a:srgbClr val="404040"/>
                </a:solidFill>
              </a:rPr>
              <a:t>Make this interactive</a:t>
            </a:r>
            <a:endParaRPr sz="150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a:solidFill>
                  <a:srgbClr val="404040"/>
                </a:solidFill>
              </a:rPr>
              <a:t>Ask you questions </a:t>
            </a:r>
            <a:endParaRPr sz="150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a:solidFill>
                  <a:srgbClr val="404040"/>
                </a:solidFill>
              </a:rPr>
              <a:t>Ensure everyone can speak </a:t>
            </a:r>
            <a:endParaRPr sz="1500">
              <a:solidFill>
                <a:srgbClr val="404040"/>
              </a:solidFill>
            </a:endParaRPr>
          </a:p>
          <a:p>
            <a:pPr marL="457200" lvl="0" indent="-323850" algn="l" rtl="0">
              <a:lnSpc>
                <a:spcPct val="150000"/>
              </a:lnSpc>
              <a:spcBef>
                <a:spcPts val="1000"/>
              </a:spcBef>
              <a:spcAft>
                <a:spcPts val="1000"/>
              </a:spcAft>
              <a:buClr>
                <a:srgbClr val="404040"/>
              </a:buClr>
              <a:buSzPts val="1500"/>
              <a:buChar char="●"/>
            </a:pPr>
            <a:r>
              <a:rPr lang="en" sz="1500">
                <a:solidFill>
                  <a:srgbClr val="404040"/>
                </a:solidFill>
              </a:rPr>
              <a:t>Use an on-screen timer </a:t>
            </a:r>
            <a:endParaRPr sz="1500">
              <a:solidFill>
                <a:srgbClr val="404040"/>
              </a:solidFill>
            </a:endParaRPr>
          </a:p>
        </p:txBody>
      </p:sp>
      <p:sp>
        <p:nvSpPr>
          <p:cNvPr id="362" name="Google Shape;362;p49"/>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lvl="0" indent="0" algn="l" rtl="0">
              <a:spcBef>
                <a:spcPts val="0"/>
              </a:spcBef>
              <a:spcAft>
                <a:spcPts val="0"/>
              </a:spcAft>
              <a:buNone/>
            </a:pPr>
            <a:r>
              <a:rPr lang="en" sz="1800" b="1">
                <a:solidFill>
                  <a:srgbClr val="F05A28"/>
                </a:solidFill>
              </a:rPr>
              <a:t>I will...</a:t>
            </a:r>
            <a:endParaRPr sz="1800" b="1">
              <a:solidFill>
                <a:srgbClr val="F05A28"/>
              </a:solidFill>
            </a:endParaRPr>
          </a:p>
        </p:txBody>
      </p:sp>
      <p:sp>
        <p:nvSpPr>
          <p:cNvPr id="363" name="Google Shape;363;p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12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Test</a:t>
            </a:r>
            <a:endParaRPr/>
          </a:p>
        </p:txBody>
      </p:sp>
      <p:sp>
        <p:nvSpPr>
          <p:cNvPr id="1475" name="Google Shape;1475;p127"/>
          <p:cNvSpPr txBox="1"/>
          <p:nvPr/>
        </p:nvSpPr>
        <p:spPr>
          <a:xfrm>
            <a:off x="3821954" y="1700014"/>
            <a:ext cx="4773168" cy="1743472"/>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Two types – passive scan and active scan</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Passive scan less aggressive and minimizes use of fuzzing</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As a result, not as robust in its ability to find exposure but also takes less time to run</a:t>
            </a:r>
            <a:endParaRPr/>
          </a:p>
        </p:txBody>
      </p:sp>
      <p:grpSp>
        <p:nvGrpSpPr>
          <p:cNvPr id="1476" name="Google Shape;1476;p127"/>
          <p:cNvGrpSpPr/>
          <p:nvPr/>
        </p:nvGrpSpPr>
        <p:grpSpPr>
          <a:xfrm>
            <a:off x="472500" y="3375061"/>
            <a:ext cx="2116588" cy="616449"/>
            <a:chOff x="630000" y="4500081"/>
            <a:chExt cx="2822117" cy="821932"/>
          </a:xfrm>
        </p:grpSpPr>
        <p:sp>
          <p:nvSpPr>
            <p:cNvPr id="1477" name="Google Shape;1477;p127"/>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478" name="Google Shape;1478;p127"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479" name="Google Shape;1479;p127"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480" name="Google Shape;1480;p127"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481" name="Google Shape;1481;p127"/>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482" name="Google Shape;1482;p127"/>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483" name="Google Shape;1483;p12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7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5"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Test</a:t>
            </a:r>
            <a:endParaRPr/>
          </a:p>
        </p:txBody>
      </p:sp>
      <p:sp>
        <p:nvSpPr>
          <p:cNvPr id="1489" name="Google Shape;1489;p128"/>
          <p:cNvSpPr txBox="1"/>
          <p:nvPr/>
        </p:nvSpPr>
        <p:spPr>
          <a:xfrm>
            <a:off x="3821954" y="1669956"/>
            <a:ext cx="4773168" cy="1803588"/>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Because of that, passive scan can be good fit for CI/CD pipelines, especially those that look to push updates at a greater frequency</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For the C (continuous) part, need flows to complete quickly</a:t>
            </a:r>
            <a:endParaRPr/>
          </a:p>
        </p:txBody>
      </p:sp>
      <p:grpSp>
        <p:nvGrpSpPr>
          <p:cNvPr id="1490" name="Google Shape;1490;p128"/>
          <p:cNvGrpSpPr/>
          <p:nvPr/>
        </p:nvGrpSpPr>
        <p:grpSpPr>
          <a:xfrm>
            <a:off x="472500" y="3375061"/>
            <a:ext cx="2116588" cy="616449"/>
            <a:chOff x="630000" y="4500081"/>
            <a:chExt cx="2822117" cy="821932"/>
          </a:xfrm>
        </p:grpSpPr>
        <p:sp>
          <p:nvSpPr>
            <p:cNvPr id="1491" name="Google Shape;1491;p128"/>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492" name="Google Shape;1492;p128"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493" name="Google Shape;1493;p128"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494" name="Google Shape;1494;p128"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495" name="Google Shape;1495;p128"/>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496" name="Google Shape;1496;p128"/>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497" name="Google Shape;1497;p1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8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9"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1502" name="Google Shape;1502;p12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Test</a:t>
            </a:r>
            <a:endParaRPr/>
          </a:p>
        </p:txBody>
      </p:sp>
      <p:sp>
        <p:nvSpPr>
          <p:cNvPr id="1503" name="Google Shape;1503;p129"/>
          <p:cNvSpPr txBox="1"/>
          <p:nvPr/>
        </p:nvSpPr>
        <p:spPr>
          <a:xfrm>
            <a:off x="3821954" y="1515844"/>
            <a:ext cx="4773168" cy="2111813"/>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Active scans are more aggressive in their attack approach</a:t>
            </a:r>
            <a:endParaRPr dirty="0"/>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Make extensive use of fuzzing to elevate level of attack sophistication</a:t>
            </a:r>
            <a:endParaRPr dirty="0"/>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Send multiple requests, continually altering request data to simulate attack payloads</a:t>
            </a:r>
            <a:endParaRPr dirty="0"/>
          </a:p>
        </p:txBody>
      </p:sp>
      <p:grpSp>
        <p:nvGrpSpPr>
          <p:cNvPr id="1504" name="Google Shape;1504;p129"/>
          <p:cNvGrpSpPr/>
          <p:nvPr/>
        </p:nvGrpSpPr>
        <p:grpSpPr>
          <a:xfrm>
            <a:off x="472500" y="3375061"/>
            <a:ext cx="2116588" cy="616449"/>
            <a:chOff x="630000" y="4500081"/>
            <a:chExt cx="2822117" cy="821932"/>
          </a:xfrm>
        </p:grpSpPr>
        <p:sp>
          <p:nvSpPr>
            <p:cNvPr id="1505" name="Google Shape;1505;p129"/>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506" name="Google Shape;1506;p129"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507" name="Google Shape;1507;p129"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508" name="Google Shape;1508;p129"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509" name="Google Shape;1509;p129"/>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510" name="Google Shape;1510;p129"/>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511" name="Google Shape;1511;p1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0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15"/>
        <p:cNvGrpSpPr/>
        <p:nvPr/>
      </p:nvGrpSpPr>
      <p:grpSpPr>
        <a:xfrm>
          <a:off x="0" y="0"/>
          <a:ext cx="0" cy="0"/>
          <a:chOff x="0" y="0"/>
          <a:chExt cx="0" cy="0"/>
        </a:xfrm>
      </p:grpSpPr>
      <p:sp>
        <p:nvSpPr>
          <p:cNvPr id="1516" name="Google Shape;1516;p13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Test</a:t>
            </a:r>
            <a:endParaRPr/>
          </a:p>
        </p:txBody>
      </p:sp>
      <p:sp>
        <p:nvSpPr>
          <p:cNvPr id="1517" name="Google Shape;1517;p130"/>
          <p:cNvSpPr txBox="1"/>
          <p:nvPr/>
        </p:nvSpPr>
        <p:spPr>
          <a:xfrm>
            <a:off x="3821954" y="1530491"/>
            <a:ext cx="4773168" cy="2082519"/>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Can also make use of a technique called “spidering”</a:t>
            </a:r>
            <a:endParaRPr dirty="0"/>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Allows the scan to crawl a site or service to simulate sequenced or multi-level attacks (stateful attacks)</a:t>
            </a:r>
            <a:endParaRPr dirty="0"/>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Can be very effective in securing a site or service but also takes much longer to execute (due to added complexity and sophistication)</a:t>
            </a:r>
            <a:endParaRPr dirty="0"/>
          </a:p>
        </p:txBody>
      </p:sp>
      <p:grpSp>
        <p:nvGrpSpPr>
          <p:cNvPr id="1518" name="Google Shape;1518;p130"/>
          <p:cNvGrpSpPr/>
          <p:nvPr/>
        </p:nvGrpSpPr>
        <p:grpSpPr>
          <a:xfrm>
            <a:off x="472500" y="3375061"/>
            <a:ext cx="2116588" cy="616449"/>
            <a:chOff x="630000" y="4500081"/>
            <a:chExt cx="2822117" cy="821932"/>
          </a:xfrm>
        </p:grpSpPr>
        <p:sp>
          <p:nvSpPr>
            <p:cNvPr id="1519" name="Google Shape;1519;p130"/>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520" name="Google Shape;1520;p130"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521" name="Google Shape;1521;p130"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522" name="Google Shape;1522;p130"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523" name="Google Shape;1523;p130"/>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524" name="Google Shape;1524;p130"/>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525" name="Google Shape;1525;p1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7"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13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Test</a:t>
            </a:r>
            <a:endParaRPr/>
          </a:p>
        </p:txBody>
      </p:sp>
      <p:sp>
        <p:nvSpPr>
          <p:cNvPr id="1531" name="Google Shape;1531;p131"/>
          <p:cNvSpPr txBox="1"/>
          <p:nvPr/>
        </p:nvSpPr>
        <p:spPr>
          <a:xfrm>
            <a:off x="3821954" y="1700808"/>
            <a:ext cx="4773168" cy="1741885"/>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Because of its more aggressive nature, should only be executed against owned sites and in a sandboxed environment (risky)</a:t>
            </a:r>
            <a:endParaRPr dirty="0"/>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Often active scans are scheduled to occur out-of-band on a regular basis (weekly, nightly, etc.)</a:t>
            </a:r>
            <a:endParaRPr dirty="0"/>
          </a:p>
        </p:txBody>
      </p:sp>
      <p:grpSp>
        <p:nvGrpSpPr>
          <p:cNvPr id="1532" name="Google Shape;1532;p131"/>
          <p:cNvGrpSpPr/>
          <p:nvPr/>
        </p:nvGrpSpPr>
        <p:grpSpPr>
          <a:xfrm>
            <a:off x="472500" y="3375061"/>
            <a:ext cx="2116588" cy="616449"/>
            <a:chOff x="630000" y="4500081"/>
            <a:chExt cx="2822117" cy="821932"/>
          </a:xfrm>
        </p:grpSpPr>
        <p:sp>
          <p:nvSpPr>
            <p:cNvPr id="1533" name="Google Shape;1533;p131"/>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534" name="Google Shape;1534;p131"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535" name="Google Shape;1535;p131"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536" name="Google Shape;1536;p131"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537" name="Google Shape;1537;p131"/>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538" name="Google Shape;1538;p131"/>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539" name="Google Shape;1539;p13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3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1"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43"/>
        <p:cNvGrpSpPr/>
        <p:nvPr/>
      </p:nvGrpSpPr>
      <p:grpSpPr>
        <a:xfrm>
          <a:off x="0" y="0"/>
          <a:ext cx="0" cy="0"/>
          <a:chOff x="0" y="0"/>
          <a:chExt cx="0" cy="0"/>
        </a:xfrm>
      </p:grpSpPr>
      <p:sp>
        <p:nvSpPr>
          <p:cNvPr id="1544" name="Google Shape;1544;p13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Test</a:t>
            </a:r>
            <a:endParaRPr/>
          </a:p>
        </p:txBody>
      </p:sp>
      <p:sp>
        <p:nvSpPr>
          <p:cNvPr id="1545" name="Google Shape;1545;p132"/>
          <p:cNvSpPr txBox="1"/>
          <p:nvPr/>
        </p:nvSpPr>
        <p:spPr>
          <a:xfrm>
            <a:off x="3821954" y="1363003"/>
            <a:ext cx="4773168" cy="2417495"/>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In addition to the automated scans, traditional functional test scripts and manual testing may be used</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Should include security-focused testing as well (or in separate PEN testing)</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Tests should be informed by prioritized set of vulnerabilities identified during threat modeling</a:t>
            </a:r>
            <a:endParaRPr/>
          </a:p>
        </p:txBody>
      </p:sp>
      <p:grpSp>
        <p:nvGrpSpPr>
          <p:cNvPr id="1546" name="Google Shape;1546;p132"/>
          <p:cNvGrpSpPr/>
          <p:nvPr/>
        </p:nvGrpSpPr>
        <p:grpSpPr>
          <a:xfrm>
            <a:off x="472500" y="3375061"/>
            <a:ext cx="2116588" cy="616449"/>
            <a:chOff x="630000" y="4500081"/>
            <a:chExt cx="2822117" cy="821932"/>
          </a:xfrm>
        </p:grpSpPr>
        <p:sp>
          <p:nvSpPr>
            <p:cNvPr id="1547" name="Google Shape;1547;p132"/>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548" name="Google Shape;1548;p132"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549" name="Google Shape;1549;p132"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550" name="Google Shape;1550;p132"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551" name="Google Shape;1551;p132"/>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552" name="Google Shape;1552;p132"/>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553" name="Google Shape;1553;p13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4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4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5"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58"/>
        <p:cNvGrpSpPr/>
        <p:nvPr/>
      </p:nvGrpSpPr>
      <p:grpSpPr>
        <a:xfrm>
          <a:off x="0" y="0"/>
          <a:ext cx="0" cy="0"/>
          <a:chOff x="0" y="0"/>
          <a:chExt cx="0" cy="0"/>
        </a:xfrm>
      </p:grpSpPr>
      <p:sp>
        <p:nvSpPr>
          <p:cNvPr id="1559" name="Google Shape;1559;p13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Moment of Reflection</a:t>
            </a:r>
            <a:endParaRPr/>
          </a:p>
        </p:txBody>
      </p:sp>
      <p:pic>
        <p:nvPicPr>
          <p:cNvPr id="1560" name="Google Shape;1560;p133" descr="Reflection with solid fill"/>
          <p:cNvPicPr preferRelativeResize="0"/>
          <p:nvPr/>
        </p:nvPicPr>
        <p:blipFill rotWithShape="1">
          <a:blip r:embed="rId3">
            <a:alphaModFix/>
          </a:blip>
          <a:srcRect/>
          <a:stretch/>
        </p:blipFill>
        <p:spPr>
          <a:xfrm>
            <a:off x="3812996" y="300787"/>
            <a:ext cx="685800" cy="685800"/>
          </a:xfrm>
          <a:prstGeom prst="rect">
            <a:avLst/>
          </a:prstGeom>
          <a:noFill/>
          <a:ln>
            <a:noFill/>
          </a:ln>
        </p:spPr>
      </p:pic>
      <p:sp>
        <p:nvSpPr>
          <p:cNvPr id="1561" name="Google Shape;1561;p133"/>
          <p:cNvSpPr txBox="1"/>
          <p:nvPr/>
        </p:nvSpPr>
        <p:spPr>
          <a:xfrm>
            <a:off x="1466636" y="1832010"/>
            <a:ext cx="6210728" cy="1743397"/>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Which type of dynamic scan (passive or active) is more effective, and why?</a:t>
            </a:r>
            <a:endParaRPr/>
          </a:p>
          <a:p>
            <a:pPr marL="0" marR="0" lvl="0" indent="0" algn="ctr" rtl="0">
              <a:lnSpc>
                <a:spcPct val="100000"/>
              </a:lnSpc>
              <a:spcBef>
                <a:spcPts val="0"/>
              </a:spcBef>
              <a:spcAft>
                <a:spcPts val="0"/>
              </a:spcAft>
              <a:buNone/>
            </a:pPr>
            <a:endParaRPr sz="2100" b="0" i="0" u="none" strike="noStrike" cap="none">
              <a:solidFill>
                <a:srgbClr val="575757"/>
              </a:solidFill>
              <a:latin typeface="Arial"/>
              <a:ea typeface="Arial"/>
              <a:cs typeface="Arial"/>
              <a:sym typeface="Arial"/>
            </a:endParaRPr>
          </a:p>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Type your answer in chat</a:t>
            </a:r>
            <a:endParaRPr/>
          </a:p>
        </p:txBody>
      </p:sp>
      <p:sp>
        <p:nvSpPr>
          <p:cNvPr id="1562" name="Google Shape;1562;p13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latin typeface="Arial"/>
                <a:ea typeface="Arial"/>
                <a:cs typeface="Arial"/>
                <a:sym typeface="Arial"/>
              </a:rPr>
              <a:t>46</a:t>
            </a:fld>
            <a:endParaRPr>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66"/>
        <p:cNvGrpSpPr/>
        <p:nvPr/>
      </p:nvGrpSpPr>
      <p:grpSpPr>
        <a:xfrm>
          <a:off x="0" y="0"/>
          <a:ext cx="0" cy="0"/>
          <a:chOff x="0" y="0"/>
          <a:chExt cx="0" cy="0"/>
        </a:xfrm>
      </p:grpSpPr>
      <p:sp>
        <p:nvSpPr>
          <p:cNvPr id="1567" name="Google Shape;1567;p13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Release</a:t>
            </a:r>
            <a:endParaRPr/>
          </a:p>
        </p:txBody>
      </p:sp>
      <p:sp>
        <p:nvSpPr>
          <p:cNvPr id="1568" name="Google Shape;1568;p134"/>
          <p:cNvSpPr txBox="1"/>
          <p:nvPr/>
        </p:nvSpPr>
        <p:spPr>
          <a:xfrm>
            <a:off x="3821954" y="1785540"/>
            <a:ext cx="4773168" cy="1572420"/>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Software confirmed ready for release</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Often deployed to a pre-prod environment (like staging)</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Can include automated “smoke” testing</a:t>
            </a:r>
            <a:endParaRPr/>
          </a:p>
        </p:txBody>
      </p:sp>
      <p:grpSp>
        <p:nvGrpSpPr>
          <p:cNvPr id="1569" name="Google Shape;1569;p134"/>
          <p:cNvGrpSpPr/>
          <p:nvPr/>
        </p:nvGrpSpPr>
        <p:grpSpPr>
          <a:xfrm>
            <a:off x="472500" y="3375061"/>
            <a:ext cx="2116588" cy="616449"/>
            <a:chOff x="630000" y="4500081"/>
            <a:chExt cx="2822117" cy="821932"/>
          </a:xfrm>
        </p:grpSpPr>
        <p:sp>
          <p:nvSpPr>
            <p:cNvPr id="1570" name="Google Shape;1570;p134"/>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571" name="Google Shape;1571;p134"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572" name="Google Shape;1572;p134"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573" name="Google Shape;1573;p134"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574" name="Google Shape;1574;p134"/>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575" name="Google Shape;1575;p134"/>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576" name="Google Shape;1576;p13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6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6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8"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80"/>
        <p:cNvGrpSpPr/>
        <p:nvPr/>
      </p:nvGrpSpPr>
      <p:grpSpPr>
        <a:xfrm>
          <a:off x="0" y="0"/>
          <a:ext cx="0" cy="0"/>
          <a:chOff x="0" y="0"/>
          <a:chExt cx="0" cy="0"/>
        </a:xfrm>
      </p:grpSpPr>
      <p:sp>
        <p:nvSpPr>
          <p:cNvPr id="1581" name="Google Shape;1581;p13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Release</a:t>
            </a:r>
            <a:endParaRPr/>
          </a:p>
        </p:txBody>
      </p:sp>
      <p:sp>
        <p:nvSpPr>
          <p:cNvPr id="1582" name="Google Shape;1582;p135"/>
          <p:cNvSpPr txBox="1"/>
          <p:nvPr/>
        </p:nvSpPr>
        <p:spPr>
          <a:xfrm>
            <a:off x="3821954" y="1373290"/>
            <a:ext cx="4773168" cy="2396920"/>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This phase may also include security-specific scans as a “last mile” protection</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SAST, SCA, and DAST scans may be repeated in this environment as a double-check</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Port scans can also be used (depending on how closely this env matches prod) to help validate exposure at network communication layer</a:t>
            </a:r>
            <a:endParaRPr/>
          </a:p>
        </p:txBody>
      </p:sp>
      <p:grpSp>
        <p:nvGrpSpPr>
          <p:cNvPr id="1583" name="Google Shape;1583;p135"/>
          <p:cNvGrpSpPr/>
          <p:nvPr/>
        </p:nvGrpSpPr>
        <p:grpSpPr>
          <a:xfrm>
            <a:off x="472500" y="3375061"/>
            <a:ext cx="2116588" cy="616449"/>
            <a:chOff x="630000" y="4500081"/>
            <a:chExt cx="2822117" cy="821932"/>
          </a:xfrm>
        </p:grpSpPr>
        <p:sp>
          <p:nvSpPr>
            <p:cNvPr id="1584" name="Google Shape;1584;p135"/>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585" name="Google Shape;1585;p135"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586" name="Google Shape;1586;p135"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587" name="Google Shape;1587;p135"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588" name="Google Shape;1588;p135"/>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589" name="Google Shape;1589;p135"/>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590" name="Google Shape;1590;p13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2"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sp>
        <p:nvSpPr>
          <p:cNvPr id="1595" name="Google Shape;1595;p13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Release</a:t>
            </a:r>
            <a:endParaRPr/>
          </a:p>
        </p:txBody>
      </p:sp>
      <p:sp>
        <p:nvSpPr>
          <p:cNvPr id="1596" name="Google Shape;1596;p136"/>
          <p:cNvSpPr txBox="1"/>
          <p:nvPr/>
        </p:nvSpPr>
        <p:spPr>
          <a:xfrm>
            <a:off x="3821954" y="1523711"/>
            <a:ext cx="4773168" cy="2096079"/>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Additionally, this stage can utilize application logging as a type of validation</a:t>
            </a:r>
            <a:endParaRPr dirty="0"/>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Provides a unique opportunity to confirm correct sanitization of log detail</a:t>
            </a:r>
            <a:endParaRPr dirty="0"/>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Also, can include verification of specific AuthN/</a:t>
            </a:r>
            <a:r>
              <a:rPr lang="en-US" sz="1350" b="0" i="0" u="none" strike="noStrike" cap="none" dirty="0" err="1">
                <a:solidFill>
                  <a:schemeClr val="lt1"/>
                </a:solidFill>
                <a:latin typeface="Arial"/>
                <a:ea typeface="Arial"/>
                <a:cs typeface="Arial"/>
                <a:sym typeface="Arial"/>
              </a:rPr>
              <a:t>AuthZ</a:t>
            </a:r>
            <a:r>
              <a:rPr lang="en-US" sz="1350" b="0" i="0" u="none" strike="noStrike" cap="none" dirty="0">
                <a:solidFill>
                  <a:schemeClr val="lt1"/>
                </a:solidFill>
                <a:latin typeface="Arial"/>
                <a:ea typeface="Arial"/>
                <a:cs typeface="Arial"/>
                <a:sym typeface="Arial"/>
              </a:rPr>
              <a:t> controls prior to a prod release</a:t>
            </a:r>
            <a:endParaRPr dirty="0"/>
          </a:p>
        </p:txBody>
      </p:sp>
      <p:grpSp>
        <p:nvGrpSpPr>
          <p:cNvPr id="1597" name="Google Shape;1597;p136"/>
          <p:cNvGrpSpPr/>
          <p:nvPr/>
        </p:nvGrpSpPr>
        <p:grpSpPr>
          <a:xfrm>
            <a:off x="472500" y="3375061"/>
            <a:ext cx="2116588" cy="616449"/>
            <a:chOff x="630000" y="4500081"/>
            <a:chExt cx="2822117" cy="821932"/>
          </a:xfrm>
        </p:grpSpPr>
        <p:sp>
          <p:nvSpPr>
            <p:cNvPr id="1598" name="Google Shape;1598;p136"/>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599" name="Google Shape;1599;p136"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600" name="Google Shape;1600;p136"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601" name="Google Shape;1601;p136"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602" name="Google Shape;1602;p136"/>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603" name="Google Shape;1603;p136"/>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604" name="Google Shape;1604;p13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9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67"/>
        <p:cNvGrpSpPr/>
        <p:nvPr/>
      </p:nvGrpSpPr>
      <p:grpSpPr>
        <a:xfrm>
          <a:off x="0" y="0"/>
          <a:ext cx="0" cy="0"/>
          <a:chOff x="0" y="0"/>
          <a:chExt cx="0" cy="0"/>
        </a:xfrm>
      </p:grpSpPr>
      <p:sp>
        <p:nvSpPr>
          <p:cNvPr id="368" name="Google Shape;368;p50"/>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Objectives</a:t>
            </a:r>
            <a:endParaRPr>
              <a:solidFill>
                <a:schemeClr val="dk1"/>
              </a:solidFill>
            </a:endParaRPr>
          </a:p>
        </p:txBody>
      </p:sp>
      <p:sp>
        <p:nvSpPr>
          <p:cNvPr id="369" name="Google Shape;369;p50"/>
          <p:cNvSpPr txBox="1"/>
          <p:nvPr/>
        </p:nvSpPr>
        <p:spPr>
          <a:xfrm>
            <a:off x="613700" y="179415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rgbClr val="404040"/>
              </a:buClr>
              <a:buSzPts val="1500"/>
              <a:buChar char="●"/>
            </a:pPr>
            <a:r>
              <a:rPr lang="en-US" sz="1500" dirty="0">
                <a:solidFill>
                  <a:srgbClr val="404040"/>
                </a:solidFill>
              </a:rPr>
              <a:t>Speak high-level to the importance of DevOps and “shifting security left” in modern software engineering</a:t>
            </a:r>
            <a:endParaRPr sz="1500" dirty="0">
              <a:solidFill>
                <a:srgbClr val="404040"/>
              </a:solidFill>
            </a:endParaRPr>
          </a:p>
        </p:txBody>
      </p:sp>
      <p:sp>
        <p:nvSpPr>
          <p:cNvPr id="370" name="Google Shape;370;p50"/>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lvl="0" indent="0" algn="l" rtl="0">
              <a:spcBef>
                <a:spcPts val="0"/>
              </a:spcBef>
              <a:spcAft>
                <a:spcPts val="0"/>
              </a:spcAft>
              <a:buNone/>
            </a:pPr>
            <a:r>
              <a:rPr lang="en" sz="1800" b="1">
                <a:solidFill>
                  <a:srgbClr val="F05A28"/>
                </a:solidFill>
              </a:rPr>
              <a:t>At the end of this course you will be able to:</a:t>
            </a:r>
            <a:endParaRPr sz="1800" b="1">
              <a:solidFill>
                <a:srgbClr val="F05A28"/>
              </a:solidFill>
            </a:endParaRPr>
          </a:p>
        </p:txBody>
      </p:sp>
      <p:sp>
        <p:nvSpPr>
          <p:cNvPr id="371" name="Google Shape;371;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09"/>
        <p:cNvGrpSpPr/>
        <p:nvPr/>
      </p:nvGrpSpPr>
      <p:grpSpPr>
        <a:xfrm>
          <a:off x="0" y="0"/>
          <a:ext cx="0" cy="0"/>
          <a:chOff x="0" y="0"/>
          <a:chExt cx="0" cy="0"/>
        </a:xfrm>
      </p:grpSpPr>
      <p:sp>
        <p:nvSpPr>
          <p:cNvPr id="1610" name="Google Shape;1610;p13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Moment of Reflection</a:t>
            </a:r>
            <a:endParaRPr/>
          </a:p>
        </p:txBody>
      </p:sp>
      <p:pic>
        <p:nvPicPr>
          <p:cNvPr id="1611" name="Google Shape;1611;p137" descr="Reflection with solid fill"/>
          <p:cNvPicPr preferRelativeResize="0"/>
          <p:nvPr/>
        </p:nvPicPr>
        <p:blipFill rotWithShape="1">
          <a:blip r:embed="rId3">
            <a:alphaModFix/>
          </a:blip>
          <a:srcRect/>
          <a:stretch/>
        </p:blipFill>
        <p:spPr>
          <a:xfrm>
            <a:off x="3812996" y="300787"/>
            <a:ext cx="685800" cy="685800"/>
          </a:xfrm>
          <a:prstGeom prst="rect">
            <a:avLst/>
          </a:prstGeom>
          <a:noFill/>
          <a:ln>
            <a:noFill/>
          </a:ln>
        </p:spPr>
      </p:pic>
      <p:sp>
        <p:nvSpPr>
          <p:cNvPr id="1612" name="Google Shape;1612;p137"/>
          <p:cNvSpPr txBox="1"/>
          <p:nvPr/>
        </p:nvSpPr>
        <p:spPr>
          <a:xfrm>
            <a:off x="1466636" y="1832010"/>
            <a:ext cx="6210728" cy="1743397"/>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What other types of security checks (besides rerunning SAST, SCA, and DAST scans) are effective as part of the Release phase?</a:t>
            </a:r>
            <a:endParaRPr/>
          </a:p>
          <a:p>
            <a:pPr marL="0" marR="0" lvl="0" indent="0" algn="ctr" rtl="0">
              <a:lnSpc>
                <a:spcPct val="100000"/>
              </a:lnSpc>
              <a:spcBef>
                <a:spcPts val="0"/>
              </a:spcBef>
              <a:spcAft>
                <a:spcPts val="0"/>
              </a:spcAft>
              <a:buNone/>
            </a:pPr>
            <a:endParaRPr sz="2100" b="0" i="0" u="none" strike="noStrike" cap="none">
              <a:solidFill>
                <a:srgbClr val="575757"/>
              </a:solidFill>
              <a:latin typeface="Arial"/>
              <a:ea typeface="Arial"/>
              <a:cs typeface="Arial"/>
              <a:sym typeface="Arial"/>
            </a:endParaRPr>
          </a:p>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Type your answer in chat</a:t>
            </a:r>
            <a:endParaRPr/>
          </a:p>
        </p:txBody>
      </p:sp>
      <p:sp>
        <p:nvSpPr>
          <p:cNvPr id="1613" name="Google Shape;1613;p13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17"/>
        <p:cNvGrpSpPr/>
        <p:nvPr/>
      </p:nvGrpSpPr>
      <p:grpSpPr>
        <a:xfrm>
          <a:off x="0" y="0"/>
          <a:ext cx="0" cy="0"/>
          <a:chOff x="0" y="0"/>
          <a:chExt cx="0" cy="0"/>
        </a:xfrm>
      </p:grpSpPr>
      <p:sp>
        <p:nvSpPr>
          <p:cNvPr id="1618" name="Google Shape;1618;p13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Operate</a:t>
            </a:r>
            <a:endParaRPr/>
          </a:p>
        </p:txBody>
      </p:sp>
      <p:sp>
        <p:nvSpPr>
          <p:cNvPr id="1619" name="Google Shape;1619;p138"/>
          <p:cNvSpPr txBox="1"/>
          <p:nvPr/>
        </p:nvSpPr>
        <p:spPr>
          <a:xfrm>
            <a:off x="3821954" y="1431082"/>
            <a:ext cx="4773168" cy="2281337"/>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In this stage, monitoring and alerting become paramount for capturing and notifying support of any security exposure “in the wild”</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System logs, telemetry, and event detail become useful</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Likely not everything will be found prior – ongoing vigilance is a must</a:t>
            </a:r>
            <a:endParaRPr/>
          </a:p>
        </p:txBody>
      </p:sp>
      <p:grpSp>
        <p:nvGrpSpPr>
          <p:cNvPr id="1620" name="Google Shape;1620;p138"/>
          <p:cNvGrpSpPr/>
          <p:nvPr/>
        </p:nvGrpSpPr>
        <p:grpSpPr>
          <a:xfrm>
            <a:off x="472500" y="3375061"/>
            <a:ext cx="2116588" cy="616449"/>
            <a:chOff x="630000" y="4500081"/>
            <a:chExt cx="2822117" cy="821932"/>
          </a:xfrm>
        </p:grpSpPr>
        <p:sp>
          <p:nvSpPr>
            <p:cNvPr id="1621" name="Google Shape;1621;p138"/>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622" name="Google Shape;1622;p138"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623" name="Google Shape;1623;p138"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624" name="Google Shape;1624;p138"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625" name="Google Shape;1625;p138"/>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626" name="Google Shape;1626;p138"/>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627" name="Google Shape;1627;p13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9"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13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Operate</a:t>
            </a:r>
            <a:endParaRPr/>
          </a:p>
        </p:txBody>
      </p:sp>
      <p:sp>
        <p:nvSpPr>
          <p:cNvPr id="1633" name="Google Shape;1633;p139"/>
          <p:cNvSpPr txBox="1"/>
          <p:nvPr/>
        </p:nvSpPr>
        <p:spPr>
          <a:xfrm>
            <a:off x="3821954" y="1473463"/>
            <a:ext cx="4773168" cy="2196575"/>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When (not if) something happens, Root Cause Analysis (RCA) is important</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Helps with understanding the why</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Can also help with identifying short-term workarounds (to stop the bleeding) and long-term fixes (for enhancement prioritization)</a:t>
            </a:r>
            <a:endParaRPr/>
          </a:p>
        </p:txBody>
      </p:sp>
      <p:grpSp>
        <p:nvGrpSpPr>
          <p:cNvPr id="1634" name="Google Shape;1634;p139"/>
          <p:cNvGrpSpPr/>
          <p:nvPr/>
        </p:nvGrpSpPr>
        <p:grpSpPr>
          <a:xfrm>
            <a:off x="472500" y="3375061"/>
            <a:ext cx="2116588" cy="616449"/>
            <a:chOff x="630000" y="4500081"/>
            <a:chExt cx="2822117" cy="821932"/>
          </a:xfrm>
        </p:grpSpPr>
        <p:sp>
          <p:nvSpPr>
            <p:cNvPr id="1635" name="Google Shape;1635;p139"/>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636" name="Google Shape;1636;p139"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637" name="Google Shape;1637;p139"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638" name="Google Shape;1638;p139"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639" name="Google Shape;1639;p139"/>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640" name="Google Shape;1640;p139"/>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641" name="Google Shape;1641;p13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45"/>
        <p:cNvGrpSpPr/>
        <p:nvPr/>
      </p:nvGrpSpPr>
      <p:grpSpPr>
        <a:xfrm>
          <a:off x="0" y="0"/>
          <a:ext cx="0" cy="0"/>
          <a:chOff x="0" y="0"/>
          <a:chExt cx="0" cy="0"/>
        </a:xfrm>
      </p:grpSpPr>
      <p:sp>
        <p:nvSpPr>
          <p:cNvPr id="1646" name="Google Shape;1646;p14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Operate</a:t>
            </a:r>
            <a:endParaRPr/>
          </a:p>
        </p:txBody>
      </p:sp>
      <p:sp>
        <p:nvSpPr>
          <p:cNvPr id="1647" name="Google Shape;1647;p140"/>
          <p:cNvSpPr txBox="1"/>
          <p:nvPr/>
        </p:nvSpPr>
        <p:spPr>
          <a:xfrm>
            <a:off x="3821954" y="1400260"/>
            <a:ext cx="4773168" cy="2342981"/>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Preceding detail can feed dashboards or reports to help stakeholders visualize the security posture of the system and org</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System logs can also be used to satisfy auditing requirements (depending on the industry)</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Key Performance Indicators (KPIs) can be used to measure</a:t>
            </a:r>
            <a:endParaRPr/>
          </a:p>
        </p:txBody>
      </p:sp>
      <p:grpSp>
        <p:nvGrpSpPr>
          <p:cNvPr id="1648" name="Google Shape;1648;p140"/>
          <p:cNvGrpSpPr/>
          <p:nvPr/>
        </p:nvGrpSpPr>
        <p:grpSpPr>
          <a:xfrm>
            <a:off x="472500" y="3375061"/>
            <a:ext cx="2116588" cy="616449"/>
            <a:chOff x="630000" y="4500081"/>
            <a:chExt cx="2822117" cy="821932"/>
          </a:xfrm>
        </p:grpSpPr>
        <p:sp>
          <p:nvSpPr>
            <p:cNvPr id="1649" name="Google Shape;1649;p140"/>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650" name="Google Shape;1650;p140"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651" name="Google Shape;1651;p140"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652" name="Google Shape;1652;p140"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653" name="Google Shape;1653;p140"/>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654" name="Google Shape;1654;p140"/>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655" name="Google Shape;1655;p14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4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7"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59"/>
        <p:cNvGrpSpPr/>
        <p:nvPr/>
      </p:nvGrpSpPr>
      <p:grpSpPr>
        <a:xfrm>
          <a:off x="0" y="0"/>
          <a:ext cx="0" cy="0"/>
          <a:chOff x="0" y="0"/>
          <a:chExt cx="0" cy="0"/>
        </a:xfrm>
      </p:grpSpPr>
      <p:sp>
        <p:nvSpPr>
          <p:cNvPr id="1660" name="Google Shape;1660;p14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Operate</a:t>
            </a:r>
            <a:endParaRPr/>
          </a:p>
        </p:txBody>
      </p:sp>
      <p:sp>
        <p:nvSpPr>
          <p:cNvPr id="1661" name="Google Shape;1661;p141"/>
          <p:cNvSpPr txBox="1"/>
          <p:nvPr/>
        </p:nvSpPr>
        <p:spPr>
          <a:xfrm>
            <a:off x="3821954" y="1692549"/>
            <a:ext cx="4773168" cy="1758402"/>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Number of security-related tickets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Build or release delays caused by security alerts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Mean time to compliance</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These can all help support the Continuous Improvement function in the area of security focus</a:t>
            </a:r>
            <a:endParaRPr/>
          </a:p>
        </p:txBody>
      </p:sp>
      <p:grpSp>
        <p:nvGrpSpPr>
          <p:cNvPr id="1662" name="Google Shape;1662;p141"/>
          <p:cNvGrpSpPr/>
          <p:nvPr/>
        </p:nvGrpSpPr>
        <p:grpSpPr>
          <a:xfrm>
            <a:off x="472500" y="3375061"/>
            <a:ext cx="2116588" cy="616449"/>
            <a:chOff x="630000" y="4500081"/>
            <a:chExt cx="2822117" cy="821932"/>
          </a:xfrm>
        </p:grpSpPr>
        <p:sp>
          <p:nvSpPr>
            <p:cNvPr id="1663" name="Google Shape;1663;p141"/>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664" name="Google Shape;1664;p141"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665" name="Google Shape;1665;p141"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666" name="Google Shape;1666;p141"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667" name="Google Shape;1667;p141"/>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668" name="Google Shape;1668;p141"/>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669" name="Google Shape;1669;p141"/>
          <p:cNvSpPr txBox="1"/>
          <p:nvPr/>
        </p:nvSpPr>
        <p:spPr>
          <a:xfrm>
            <a:off x="3787654" y="1120837"/>
            <a:ext cx="2420885"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Examples</a:t>
            </a:r>
            <a:endParaRPr/>
          </a:p>
        </p:txBody>
      </p:sp>
      <p:sp>
        <p:nvSpPr>
          <p:cNvPr id="1670" name="Google Shape;1670;p14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6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6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6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6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1"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5" name="Google Shape;1675;p14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Operate</a:t>
            </a:r>
            <a:endParaRPr/>
          </a:p>
        </p:txBody>
      </p:sp>
      <p:sp>
        <p:nvSpPr>
          <p:cNvPr id="1676" name="Google Shape;1676;p142"/>
          <p:cNvSpPr txBox="1"/>
          <p:nvPr/>
        </p:nvSpPr>
        <p:spPr>
          <a:xfrm>
            <a:off x="3821954" y="1523549"/>
            <a:ext cx="4773168" cy="2943948"/>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One additional layer of protection that a company can employ involves security bug “bounty hunters”</a:t>
            </a:r>
            <a:endParaRPr dirty="0"/>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Ethical hackers that can be paid to independently attempt to attack a site or system</a:t>
            </a:r>
            <a:endParaRPr dirty="0"/>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Can result in a set of reports on uncovered vulnerabilities and recommended remediations</a:t>
            </a:r>
          </a:p>
          <a:p>
            <a:pPr marL="457189" marR="0" lvl="0" indent="-323842" algn="l" rtl="0">
              <a:lnSpc>
                <a:spcPct val="150000"/>
              </a:lnSpc>
              <a:spcBef>
                <a:spcPts val="0"/>
              </a:spcBef>
              <a:spcAft>
                <a:spcPts val="0"/>
              </a:spcAft>
              <a:buClr>
                <a:schemeClr val="lt1"/>
              </a:buClr>
              <a:buSzPts val="1350"/>
              <a:buFont typeface="Arial"/>
              <a:buChar char="●"/>
            </a:pPr>
            <a:r>
              <a:rPr lang="en-US" sz="1350" dirty="0">
                <a:solidFill>
                  <a:schemeClr val="lt1"/>
                </a:solidFill>
              </a:rPr>
              <a:t>A SIEM (Security Information and Event Management) solution can also help with detection, analysis, and response</a:t>
            </a:r>
            <a:endParaRPr dirty="0"/>
          </a:p>
        </p:txBody>
      </p:sp>
      <p:grpSp>
        <p:nvGrpSpPr>
          <p:cNvPr id="1677" name="Google Shape;1677;p142"/>
          <p:cNvGrpSpPr/>
          <p:nvPr/>
        </p:nvGrpSpPr>
        <p:grpSpPr>
          <a:xfrm>
            <a:off x="472500" y="3375061"/>
            <a:ext cx="2116588" cy="616449"/>
            <a:chOff x="630000" y="4500081"/>
            <a:chExt cx="2822117" cy="821932"/>
          </a:xfrm>
        </p:grpSpPr>
        <p:sp>
          <p:nvSpPr>
            <p:cNvPr id="1678" name="Google Shape;1678;p142"/>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679" name="Google Shape;1679;p142"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680" name="Google Shape;1680;p142"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681" name="Google Shape;1681;p142"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682" name="Google Shape;1682;p142"/>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683" name="Google Shape;1683;p142"/>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684" name="Google Shape;1684;p14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7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7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7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6"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Google Shape;1690;p14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Moment of Reflection</a:t>
            </a:r>
            <a:endParaRPr/>
          </a:p>
        </p:txBody>
      </p:sp>
      <p:pic>
        <p:nvPicPr>
          <p:cNvPr id="1691" name="Google Shape;1691;p143" descr="Reflection with solid fill"/>
          <p:cNvPicPr preferRelativeResize="0"/>
          <p:nvPr/>
        </p:nvPicPr>
        <p:blipFill rotWithShape="1">
          <a:blip r:embed="rId3">
            <a:alphaModFix/>
          </a:blip>
          <a:srcRect/>
          <a:stretch/>
        </p:blipFill>
        <p:spPr>
          <a:xfrm>
            <a:off x="3812996" y="300787"/>
            <a:ext cx="685800" cy="685800"/>
          </a:xfrm>
          <a:prstGeom prst="rect">
            <a:avLst/>
          </a:prstGeom>
          <a:noFill/>
          <a:ln>
            <a:noFill/>
          </a:ln>
        </p:spPr>
      </p:pic>
      <p:sp>
        <p:nvSpPr>
          <p:cNvPr id="1692" name="Google Shape;1692;p143"/>
          <p:cNvSpPr txBox="1"/>
          <p:nvPr/>
        </p:nvSpPr>
        <p:spPr>
          <a:xfrm>
            <a:off x="1466636" y="1592173"/>
            <a:ext cx="6210728" cy="1959154"/>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What is one Key Performance Indicator (KPI) or metric you would recommend using (or have used) to evaluate the security posture of a system running in production?</a:t>
            </a:r>
            <a:endParaRPr/>
          </a:p>
          <a:p>
            <a:pPr marL="0" marR="0" lvl="0" indent="0" algn="ctr" rtl="0">
              <a:lnSpc>
                <a:spcPct val="100000"/>
              </a:lnSpc>
              <a:spcBef>
                <a:spcPts val="0"/>
              </a:spcBef>
              <a:spcAft>
                <a:spcPts val="0"/>
              </a:spcAft>
              <a:buNone/>
            </a:pPr>
            <a:endParaRPr sz="2100" b="0" i="0" u="none" strike="noStrike" cap="none">
              <a:solidFill>
                <a:srgbClr val="575757"/>
              </a:solidFill>
              <a:latin typeface="Arial"/>
              <a:ea typeface="Arial"/>
              <a:cs typeface="Arial"/>
              <a:sym typeface="Arial"/>
            </a:endParaRPr>
          </a:p>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Type your answer in chat</a:t>
            </a:r>
            <a:endParaRPr/>
          </a:p>
        </p:txBody>
      </p:sp>
      <p:sp>
        <p:nvSpPr>
          <p:cNvPr id="1693" name="Google Shape;1693;p14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697"/>
        <p:cNvGrpSpPr/>
        <p:nvPr/>
      </p:nvGrpSpPr>
      <p:grpSpPr>
        <a:xfrm>
          <a:off x="0" y="0"/>
          <a:ext cx="0" cy="0"/>
          <a:chOff x="0" y="0"/>
          <a:chExt cx="0" cy="0"/>
        </a:xfrm>
      </p:grpSpPr>
      <p:sp>
        <p:nvSpPr>
          <p:cNvPr id="1698" name="Google Shape;1698;p14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Other Key Considerations - SAST</a:t>
            </a:r>
            <a:endParaRPr/>
          </a:p>
        </p:txBody>
      </p:sp>
      <p:sp>
        <p:nvSpPr>
          <p:cNvPr id="1699" name="Google Shape;1699;p144"/>
          <p:cNvSpPr txBox="1"/>
          <p:nvPr/>
        </p:nvSpPr>
        <p:spPr>
          <a:xfrm>
            <a:off x="3821954" y="961200"/>
            <a:ext cx="4773168" cy="3221100"/>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Be aware that SAST tools have the propensity for false positives (depending on tooling employed)</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Tools may err on the side of caution with security scans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Might require that an organization customize the tool to more accurately report on environment and application</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Otherwise, teams run the risk of wasting time on non-value add activities, impeding “frictionless security”</a:t>
            </a:r>
            <a:endParaRPr/>
          </a:p>
        </p:txBody>
      </p:sp>
      <p:grpSp>
        <p:nvGrpSpPr>
          <p:cNvPr id="1700" name="Google Shape;1700;p144"/>
          <p:cNvGrpSpPr/>
          <p:nvPr/>
        </p:nvGrpSpPr>
        <p:grpSpPr>
          <a:xfrm>
            <a:off x="472500" y="3375061"/>
            <a:ext cx="2116588" cy="616449"/>
            <a:chOff x="630000" y="4500081"/>
            <a:chExt cx="2822117" cy="821932"/>
          </a:xfrm>
        </p:grpSpPr>
        <p:sp>
          <p:nvSpPr>
            <p:cNvPr id="1701" name="Google Shape;1701;p144"/>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702" name="Google Shape;1702;p144"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703" name="Google Shape;1703;p144"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704" name="Google Shape;1704;p144"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705" name="Google Shape;1705;p144"/>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706" name="Google Shape;1706;p144"/>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707" name="Google Shape;1707;p14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9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11"/>
        <p:cNvGrpSpPr/>
        <p:nvPr/>
      </p:nvGrpSpPr>
      <p:grpSpPr>
        <a:xfrm>
          <a:off x="0" y="0"/>
          <a:ext cx="0" cy="0"/>
          <a:chOff x="0" y="0"/>
          <a:chExt cx="0" cy="0"/>
        </a:xfrm>
      </p:grpSpPr>
      <p:sp>
        <p:nvSpPr>
          <p:cNvPr id="1712" name="Google Shape;1712;p14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Other Key Considerations - Containers</a:t>
            </a:r>
            <a:endParaRPr/>
          </a:p>
        </p:txBody>
      </p:sp>
      <p:sp>
        <p:nvSpPr>
          <p:cNvPr id="1713" name="Google Shape;1713;p145"/>
          <p:cNvSpPr txBox="1"/>
          <p:nvPr/>
        </p:nvSpPr>
        <p:spPr>
          <a:xfrm>
            <a:off x="3821954" y="1334762"/>
            <a:ext cx="4773168" cy="2473977"/>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If application profile includes containers or container orchestration (k8s), additional consideration required relative to security of images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Tools like Aqua (</a:t>
            </a:r>
            <a:r>
              <a:rPr lang="en-US" sz="1350" b="0" i="0" u="sng" strike="noStrike" cap="none">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https://www.aquasec.com/</a:t>
            </a:r>
            <a:r>
              <a:rPr lang="en-US" sz="1350" b="0" i="0" u="none" strike="noStrike" cap="none">
                <a:solidFill>
                  <a:schemeClr val="lt1"/>
                </a:solidFill>
                <a:latin typeface="Arial"/>
                <a:ea typeface="Arial"/>
                <a:cs typeface="Arial"/>
                <a:sym typeface="Arial"/>
              </a:rPr>
              <a:t>) and Prisma Cloud (</a:t>
            </a:r>
            <a:r>
              <a:rPr lang="en-US" sz="1350" b="0" i="0" u="sng" strike="noStrike" cap="none">
                <a:solidFill>
                  <a:schemeClr val="lt1"/>
                </a:solidFill>
                <a:latin typeface="Arial"/>
                <a:ea typeface="Arial"/>
                <a:cs typeface="Arial"/>
                <a:sym typeface="Arial"/>
                <a:hlinkClick r:id="rId4">
                  <a:extLst>
                    <a:ext uri="{A12FA001-AC4F-418D-AE19-62706E023703}">
                      <ahyp:hlinkClr xmlns:ahyp="http://schemas.microsoft.com/office/drawing/2018/hyperlinkcolor" val="tx"/>
                    </a:ext>
                  </a:extLst>
                </a:hlinkClick>
              </a:rPr>
              <a:t>https://docs.paloaltonetworks.com/prisma/prisma-cloud/</a:t>
            </a:r>
            <a:r>
              <a:rPr lang="en-US" sz="1350" b="0" i="0" u="none" strike="noStrike" cap="none">
                <a:solidFill>
                  <a:schemeClr val="lt1"/>
                </a:solidFill>
                <a:latin typeface="Arial"/>
                <a:ea typeface="Arial"/>
                <a:cs typeface="Arial"/>
                <a:sym typeface="Arial"/>
              </a:rPr>
              <a:t>) can help with scanning of container images</a:t>
            </a:r>
            <a:endParaRPr/>
          </a:p>
        </p:txBody>
      </p:sp>
      <p:grpSp>
        <p:nvGrpSpPr>
          <p:cNvPr id="1714" name="Google Shape;1714;p145"/>
          <p:cNvGrpSpPr/>
          <p:nvPr/>
        </p:nvGrpSpPr>
        <p:grpSpPr>
          <a:xfrm>
            <a:off x="472500" y="3375061"/>
            <a:ext cx="2116588" cy="616449"/>
            <a:chOff x="630000" y="4500081"/>
            <a:chExt cx="2822117" cy="821932"/>
          </a:xfrm>
        </p:grpSpPr>
        <p:sp>
          <p:nvSpPr>
            <p:cNvPr id="1715" name="Google Shape;1715;p145"/>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716" name="Google Shape;1716;p145" descr="Lock with solid fill"/>
            <p:cNvPicPr preferRelativeResize="0"/>
            <p:nvPr/>
          </p:nvPicPr>
          <p:blipFill rotWithShape="1">
            <a:blip r:embed="rId5">
              <a:alphaModFix/>
            </a:blip>
            <a:srcRect/>
            <a:stretch/>
          </p:blipFill>
          <p:spPr>
            <a:xfrm>
              <a:off x="1119882" y="4691901"/>
              <a:ext cx="457200" cy="457200"/>
            </a:xfrm>
            <a:prstGeom prst="rect">
              <a:avLst/>
            </a:prstGeom>
            <a:noFill/>
            <a:ln>
              <a:noFill/>
            </a:ln>
          </p:spPr>
        </p:pic>
        <p:pic>
          <p:nvPicPr>
            <p:cNvPr id="1717" name="Google Shape;1717;p145" descr="Lock with solid fill"/>
            <p:cNvPicPr preferRelativeResize="0"/>
            <p:nvPr/>
          </p:nvPicPr>
          <p:blipFill rotWithShape="1">
            <a:blip r:embed="rId5">
              <a:alphaModFix/>
            </a:blip>
            <a:srcRect/>
            <a:stretch/>
          </p:blipFill>
          <p:spPr>
            <a:xfrm>
              <a:off x="2025757" y="4691901"/>
              <a:ext cx="457200" cy="457200"/>
            </a:xfrm>
            <a:prstGeom prst="rect">
              <a:avLst/>
            </a:prstGeom>
            <a:noFill/>
            <a:ln>
              <a:noFill/>
            </a:ln>
          </p:spPr>
        </p:pic>
        <p:pic>
          <p:nvPicPr>
            <p:cNvPr id="1718" name="Google Shape;1718;p145" descr="Lock with solid fill"/>
            <p:cNvPicPr preferRelativeResize="0"/>
            <p:nvPr/>
          </p:nvPicPr>
          <p:blipFill rotWithShape="1">
            <a:blip r:embed="rId5">
              <a:alphaModFix/>
            </a:blip>
            <a:srcRect/>
            <a:stretch/>
          </p:blipFill>
          <p:spPr>
            <a:xfrm>
              <a:off x="2931632" y="4691900"/>
              <a:ext cx="457200" cy="457200"/>
            </a:xfrm>
            <a:prstGeom prst="rect">
              <a:avLst/>
            </a:prstGeom>
            <a:noFill/>
            <a:ln>
              <a:noFill/>
            </a:ln>
          </p:spPr>
        </p:pic>
        <p:cxnSp>
          <p:nvCxnSpPr>
            <p:cNvPr id="1719" name="Google Shape;1719;p145"/>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720" name="Google Shape;1720;p145"/>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721" name="Google Shape;1721;p14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1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6" name="Google Shape;1726;p14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Other Key Considerations – Sensitive Config</a:t>
            </a:r>
            <a:endParaRPr/>
          </a:p>
        </p:txBody>
      </p:sp>
      <p:sp>
        <p:nvSpPr>
          <p:cNvPr id="1727" name="Google Shape;1727;p146"/>
          <p:cNvSpPr txBox="1"/>
          <p:nvPr/>
        </p:nvSpPr>
        <p:spPr>
          <a:xfrm>
            <a:off x="3821954" y="1184502"/>
            <a:ext cx="4773168" cy="2774496"/>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Sensitive configuration data and app secrets (e.g., connection strings, passwords, etc.) should never be hardcoded in source</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Run the risk of checking into and exposing via source control</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Tools like truffleHog (</a:t>
            </a:r>
            <a:r>
              <a:rPr lang="en-US" sz="1350" b="0" i="0" u="sng" strike="noStrike" cap="none">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https://github.com/dxa4481/truffleHog/</a:t>
            </a:r>
            <a:r>
              <a:rPr lang="en-US" sz="1350" b="0" i="0" u="none" strike="noStrike" cap="none">
                <a:solidFill>
                  <a:schemeClr val="lt1"/>
                </a:solidFill>
                <a:latin typeface="Arial"/>
                <a:ea typeface="Arial"/>
                <a:cs typeface="Arial"/>
                <a:sym typeface="Arial"/>
              </a:rPr>
              <a:t>) can help with GitHub repo scanning</a:t>
            </a:r>
            <a:endParaRPr/>
          </a:p>
        </p:txBody>
      </p:sp>
      <p:grpSp>
        <p:nvGrpSpPr>
          <p:cNvPr id="1728" name="Google Shape;1728;p146"/>
          <p:cNvGrpSpPr/>
          <p:nvPr/>
        </p:nvGrpSpPr>
        <p:grpSpPr>
          <a:xfrm>
            <a:off x="472500" y="3375061"/>
            <a:ext cx="2116588" cy="616449"/>
            <a:chOff x="630000" y="4500081"/>
            <a:chExt cx="2822117" cy="821932"/>
          </a:xfrm>
        </p:grpSpPr>
        <p:sp>
          <p:nvSpPr>
            <p:cNvPr id="1729" name="Google Shape;1729;p146"/>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730" name="Google Shape;1730;p146" descr="Lock with solid fill"/>
            <p:cNvPicPr preferRelativeResize="0"/>
            <p:nvPr/>
          </p:nvPicPr>
          <p:blipFill rotWithShape="1">
            <a:blip r:embed="rId4">
              <a:alphaModFix/>
            </a:blip>
            <a:srcRect/>
            <a:stretch/>
          </p:blipFill>
          <p:spPr>
            <a:xfrm>
              <a:off x="1119882" y="4691901"/>
              <a:ext cx="457200" cy="457200"/>
            </a:xfrm>
            <a:prstGeom prst="rect">
              <a:avLst/>
            </a:prstGeom>
            <a:noFill/>
            <a:ln>
              <a:noFill/>
            </a:ln>
          </p:spPr>
        </p:pic>
        <p:pic>
          <p:nvPicPr>
            <p:cNvPr id="1731" name="Google Shape;1731;p146" descr="Lock with solid fill"/>
            <p:cNvPicPr preferRelativeResize="0"/>
            <p:nvPr/>
          </p:nvPicPr>
          <p:blipFill rotWithShape="1">
            <a:blip r:embed="rId4">
              <a:alphaModFix/>
            </a:blip>
            <a:srcRect/>
            <a:stretch/>
          </p:blipFill>
          <p:spPr>
            <a:xfrm>
              <a:off x="2025757" y="4691901"/>
              <a:ext cx="457200" cy="457200"/>
            </a:xfrm>
            <a:prstGeom prst="rect">
              <a:avLst/>
            </a:prstGeom>
            <a:noFill/>
            <a:ln>
              <a:noFill/>
            </a:ln>
          </p:spPr>
        </p:pic>
        <p:pic>
          <p:nvPicPr>
            <p:cNvPr id="1732" name="Google Shape;1732;p146" descr="Lock with solid fill"/>
            <p:cNvPicPr preferRelativeResize="0"/>
            <p:nvPr/>
          </p:nvPicPr>
          <p:blipFill rotWithShape="1">
            <a:blip r:embed="rId4">
              <a:alphaModFix/>
            </a:blip>
            <a:srcRect/>
            <a:stretch/>
          </p:blipFill>
          <p:spPr>
            <a:xfrm>
              <a:off x="2931632" y="4691900"/>
              <a:ext cx="457200" cy="457200"/>
            </a:xfrm>
            <a:prstGeom prst="rect">
              <a:avLst/>
            </a:prstGeom>
            <a:noFill/>
            <a:ln>
              <a:noFill/>
            </a:ln>
          </p:spPr>
        </p:pic>
        <p:cxnSp>
          <p:nvCxnSpPr>
            <p:cNvPr id="1733" name="Google Shape;1733;p146"/>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734" name="Google Shape;1734;p146"/>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735" name="Google Shape;1735;p14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7"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Agenda</a:t>
            </a:r>
            <a:endParaRPr>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rgbClr val="404040"/>
              </a:buClr>
              <a:buSzPts val="1500"/>
              <a:buChar char="●"/>
            </a:pPr>
            <a:r>
              <a:rPr lang="en-US" sz="1500" dirty="0">
                <a:solidFill>
                  <a:srgbClr val="404040"/>
                </a:solidFill>
              </a:rPr>
              <a:t>What a difference 45 minutes can make!!</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DevOps – What it is &amp; why it’s valuable</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Twelve Factor Apps</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Infrastructure-as-Code (IaC)</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39"/>
        <p:cNvGrpSpPr/>
        <p:nvPr/>
      </p:nvGrpSpPr>
      <p:grpSpPr>
        <a:xfrm>
          <a:off x="0" y="0"/>
          <a:ext cx="0" cy="0"/>
          <a:chOff x="0" y="0"/>
          <a:chExt cx="0" cy="0"/>
        </a:xfrm>
      </p:grpSpPr>
      <p:sp>
        <p:nvSpPr>
          <p:cNvPr id="1740" name="Google Shape;1740;p14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Other Key Considerations – Sensitive Config</a:t>
            </a:r>
            <a:endParaRPr/>
          </a:p>
        </p:txBody>
      </p:sp>
      <p:sp>
        <p:nvSpPr>
          <p:cNvPr id="1741" name="Google Shape;1741;p147"/>
          <p:cNvSpPr txBox="1"/>
          <p:nvPr/>
        </p:nvSpPr>
        <p:spPr>
          <a:xfrm>
            <a:off x="3821954" y="1844296"/>
            <a:ext cx="4773168" cy="1454909"/>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Other platforms include built-in support</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Services like AWS KMS or Azure Key Vault can provide dynamic linking of secure config into the CI/CD pipeline</a:t>
            </a:r>
            <a:endParaRPr/>
          </a:p>
        </p:txBody>
      </p:sp>
      <p:grpSp>
        <p:nvGrpSpPr>
          <p:cNvPr id="1742" name="Google Shape;1742;p147"/>
          <p:cNvGrpSpPr/>
          <p:nvPr/>
        </p:nvGrpSpPr>
        <p:grpSpPr>
          <a:xfrm>
            <a:off x="472500" y="3375061"/>
            <a:ext cx="2116588" cy="616449"/>
            <a:chOff x="630000" y="4500081"/>
            <a:chExt cx="2822117" cy="821932"/>
          </a:xfrm>
        </p:grpSpPr>
        <p:sp>
          <p:nvSpPr>
            <p:cNvPr id="1743" name="Google Shape;1743;p147"/>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744" name="Google Shape;1744;p147"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745" name="Google Shape;1745;p147"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746" name="Google Shape;1746;p147"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747" name="Google Shape;1747;p147"/>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748" name="Google Shape;1748;p147"/>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749" name="Google Shape;1749;p14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4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54"/>
        <p:cNvGrpSpPr/>
        <p:nvPr/>
      </p:nvGrpSpPr>
      <p:grpSpPr>
        <a:xfrm>
          <a:off x="0" y="0"/>
          <a:ext cx="0" cy="0"/>
          <a:chOff x="0" y="0"/>
          <a:chExt cx="0" cy="0"/>
        </a:xfrm>
      </p:grpSpPr>
      <p:sp>
        <p:nvSpPr>
          <p:cNvPr id="1755" name="Google Shape;1755;p14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DevSecOps</a:t>
            </a:r>
            <a:endParaRPr/>
          </a:p>
        </p:txBody>
      </p:sp>
      <p:sp>
        <p:nvSpPr>
          <p:cNvPr id="1756" name="Google Shape;1756;p148"/>
          <p:cNvSpPr txBox="1"/>
          <p:nvPr/>
        </p:nvSpPr>
        <p:spPr>
          <a:xfrm>
            <a:off x="4156236" y="991723"/>
            <a:ext cx="2143483"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Potential Benefits</a:t>
            </a:r>
            <a:endParaRPr/>
          </a:p>
        </p:txBody>
      </p:sp>
      <p:sp>
        <p:nvSpPr>
          <p:cNvPr id="1757" name="Google Shape;1757;p148"/>
          <p:cNvSpPr txBox="1"/>
          <p:nvPr/>
        </p:nvSpPr>
        <p:spPr>
          <a:xfrm>
            <a:off x="4404136" y="1821112"/>
            <a:ext cx="4317170" cy="180305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Security “baked” into the process end-to-end</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Promotes secure by design and defense in depth</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Increased efficiency in verifying security through automation</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Faster recovery times if security breach occurs</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Enables measurement and objective assessment of security posture</a:t>
            </a:r>
            <a:endParaRPr/>
          </a:p>
        </p:txBody>
      </p:sp>
      <p:pic>
        <p:nvPicPr>
          <p:cNvPr id="1758" name="Google Shape;1758;p148" descr="Scales of justice with solid fill"/>
          <p:cNvPicPr preferRelativeResize="0"/>
          <p:nvPr/>
        </p:nvPicPr>
        <p:blipFill rotWithShape="1">
          <a:blip r:embed="rId3">
            <a:alphaModFix/>
          </a:blip>
          <a:srcRect/>
          <a:stretch/>
        </p:blipFill>
        <p:spPr>
          <a:xfrm>
            <a:off x="7509500" y="806255"/>
            <a:ext cx="685800" cy="685800"/>
          </a:xfrm>
          <a:prstGeom prst="rect">
            <a:avLst/>
          </a:prstGeom>
          <a:noFill/>
          <a:ln>
            <a:noFill/>
          </a:ln>
        </p:spPr>
      </p:pic>
      <p:sp>
        <p:nvSpPr>
          <p:cNvPr id="1759" name="Google Shape;1759;p1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5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5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5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5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5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7"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754"/>
        <p:cNvGrpSpPr/>
        <p:nvPr/>
      </p:nvGrpSpPr>
      <p:grpSpPr>
        <a:xfrm>
          <a:off x="0" y="0"/>
          <a:ext cx="0" cy="0"/>
          <a:chOff x="0" y="0"/>
          <a:chExt cx="0" cy="0"/>
        </a:xfrm>
      </p:grpSpPr>
      <p:sp>
        <p:nvSpPr>
          <p:cNvPr id="1755" name="Google Shape;1755;p14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DevSecOps</a:t>
            </a:r>
            <a:endParaRPr/>
          </a:p>
        </p:txBody>
      </p:sp>
      <p:sp>
        <p:nvSpPr>
          <p:cNvPr id="1756" name="Google Shape;1756;p148"/>
          <p:cNvSpPr txBox="1"/>
          <p:nvPr/>
        </p:nvSpPr>
        <p:spPr>
          <a:xfrm>
            <a:off x="4156236" y="991723"/>
            <a:ext cx="2143483"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Potential Benefits</a:t>
            </a:r>
            <a:endParaRPr/>
          </a:p>
        </p:txBody>
      </p:sp>
      <p:sp>
        <p:nvSpPr>
          <p:cNvPr id="1757" name="Google Shape;1757;p148"/>
          <p:cNvSpPr txBox="1"/>
          <p:nvPr/>
        </p:nvSpPr>
        <p:spPr>
          <a:xfrm>
            <a:off x="4404136" y="1821112"/>
            <a:ext cx="4317170" cy="1754286"/>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Trebuchet MS"/>
              <a:buChar char="●"/>
            </a:pPr>
            <a:r>
              <a:rPr lang="en-US" sz="1350" b="0" i="0" u="none" strike="noStrike" cap="none" dirty="0">
                <a:solidFill>
                  <a:schemeClr val="lt1"/>
                </a:solidFill>
                <a:latin typeface="Arial"/>
                <a:ea typeface="Arial"/>
                <a:cs typeface="Arial"/>
                <a:sym typeface="Arial"/>
              </a:rPr>
              <a:t>Leveraging established best practices, existing reference architectures, and existing patterns helps minimize risk</a:t>
            </a:r>
          </a:p>
          <a:p>
            <a:pPr marL="366750" marR="0" lvl="1" indent="-285750" algn="l" rtl="0">
              <a:lnSpc>
                <a:spcPct val="100000"/>
              </a:lnSpc>
              <a:spcBef>
                <a:spcPts val="0"/>
              </a:spcBef>
              <a:spcAft>
                <a:spcPts val="0"/>
              </a:spcAft>
              <a:buClr>
                <a:schemeClr val="lt1"/>
              </a:buClr>
              <a:buSzPts val="1350"/>
              <a:buFont typeface="Trebuchet MS"/>
              <a:buChar char="●"/>
            </a:pPr>
            <a:r>
              <a:rPr lang="en-US" sz="1350" dirty="0">
                <a:solidFill>
                  <a:schemeClr val="lt1"/>
                </a:solidFill>
              </a:rPr>
              <a:t>Also, helps ensure you meet critical security requirements in a “low friction” manner</a:t>
            </a:r>
          </a:p>
          <a:p>
            <a:pPr marL="366750" marR="0" lvl="1" indent="-285750" algn="l" rtl="0">
              <a:lnSpc>
                <a:spcPct val="100000"/>
              </a:lnSpc>
              <a:spcBef>
                <a:spcPts val="0"/>
              </a:spcBef>
              <a:spcAft>
                <a:spcPts val="0"/>
              </a:spcAft>
              <a:buClr>
                <a:schemeClr val="lt1"/>
              </a:buClr>
              <a:buSzPts val="1350"/>
              <a:buFont typeface="Trebuchet MS"/>
              <a:buChar char="●"/>
            </a:pPr>
            <a:r>
              <a:rPr lang="en-US" sz="1350" dirty="0">
                <a:solidFill>
                  <a:schemeClr val="lt1"/>
                </a:solidFill>
              </a:rPr>
              <a:t>Means as a developer you don’t have to try to mitigate all threats on your own – there are resources available to assist</a:t>
            </a:r>
            <a:endParaRPr dirty="0"/>
          </a:p>
        </p:txBody>
      </p:sp>
      <p:pic>
        <p:nvPicPr>
          <p:cNvPr id="1758" name="Google Shape;1758;p148" descr="Scales of justice with solid fill"/>
          <p:cNvPicPr preferRelativeResize="0"/>
          <p:nvPr/>
        </p:nvPicPr>
        <p:blipFill rotWithShape="1">
          <a:blip r:embed="rId3">
            <a:alphaModFix/>
          </a:blip>
          <a:srcRect/>
          <a:stretch/>
        </p:blipFill>
        <p:spPr>
          <a:xfrm>
            <a:off x="7509500" y="806255"/>
            <a:ext cx="685800" cy="685800"/>
          </a:xfrm>
          <a:prstGeom prst="rect">
            <a:avLst/>
          </a:prstGeom>
          <a:noFill/>
          <a:ln>
            <a:noFill/>
          </a:ln>
        </p:spPr>
      </p:pic>
      <p:sp>
        <p:nvSpPr>
          <p:cNvPr id="1759" name="Google Shape;1759;p1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62</a:t>
            </a:fld>
            <a:endParaRPr/>
          </a:p>
        </p:txBody>
      </p:sp>
    </p:spTree>
    <p:extLst>
      <p:ext uri="{BB962C8B-B14F-4D97-AF65-F5344CB8AC3E}">
        <p14:creationId xmlns:p14="http://schemas.microsoft.com/office/powerpoint/2010/main" val="2782954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5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5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5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7"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764"/>
        <p:cNvGrpSpPr/>
        <p:nvPr/>
      </p:nvGrpSpPr>
      <p:grpSpPr>
        <a:xfrm>
          <a:off x="0" y="0"/>
          <a:ext cx="0" cy="0"/>
          <a:chOff x="0" y="0"/>
          <a:chExt cx="0" cy="0"/>
        </a:xfrm>
      </p:grpSpPr>
      <p:sp>
        <p:nvSpPr>
          <p:cNvPr id="1765" name="Google Shape;1765;p14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DevSecOps</a:t>
            </a:r>
            <a:endParaRPr/>
          </a:p>
        </p:txBody>
      </p:sp>
      <p:sp>
        <p:nvSpPr>
          <p:cNvPr id="1766" name="Google Shape;1766;p149"/>
          <p:cNvSpPr txBox="1"/>
          <p:nvPr/>
        </p:nvSpPr>
        <p:spPr>
          <a:xfrm>
            <a:off x="4156236" y="991723"/>
            <a:ext cx="2143483"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dirty="0">
                <a:solidFill>
                  <a:schemeClr val="lt1"/>
                </a:solidFill>
                <a:latin typeface="Arial"/>
                <a:ea typeface="Arial"/>
                <a:cs typeface="Arial"/>
                <a:sym typeface="Arial"/>
              </a:rPr>
              <a:t>Potential Issues</a:t>
            </a:r>
            <a:endParaRPr dirty="0"/>
          </a:p>
        </p:txBody>
      </p:sp>
      <p:sp>
        <p:nvSpPr>
          <p:cNvPr id="1767" name="Google Shape;1767;p149"/>
          <p:cNvSpPr txBox="1"/>
          <p:nvPr/>
        </p:nvSpPr>
        <p:spPr>
          <a:xfrm>
            <a:off x="4404135" y="1821112"/>
            <a:ext cx="4343049" cy="153118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Knowledge gaps about security, a complex subject</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Additional complexity and friction in pipeline</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Potential for developer overload</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False positives breed “noise” and can lead to “boy who cried wolf”</a:t>
            </a:r>
            <a:endParaRPr/>
          </a:p>
        </p:txBody>
      </p:sp>
      <p:pic>
        <p:nvPicPr>
          <p:cNvPr id="1768" name="Google Shape;1768;p149" descr="Scales of justice with solid fill"/>
          <p:cNvPicPr preferRelativeResize="0"/>
          <p:nvPr/>
        </p:nvPicPr>
        <p:blipFill rotWithShape="1">
          <a:blip r:embed="rId3">
            <a:alphaModFix/>
          </a:blip>
          <a:srcRect/>
          <a:stretch/>
        </p:blipFill>
        <p:spPr>
          <a:xfrm>
            <a:off x="7509500" y="806255"/>
            <a:ext cx="685800" cy="685800"/>
          </a:xfrm>
          <a:prstGeom prst="rect">
            <a:avLst/>
          </a:prstGeom>
          <a:noFill/>
          <a:ln>
            <a:noFill/>
          </a:ln>
        </p:spPr>
      </p:pic>
      <p:sp>
        <p:nvSpPr>
          <p:cNvPr id="1769" name="Google Shape;1769;p14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6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6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7"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sz="3200" dirty="0"/>
              <a:t>Twelve Factor Apps</a:t>
            </a:r>
          </a:p>
        </p:txBody>
      </p:sp>
      <p:sp>
        <p:nvSpPr>
          <p:cNvPr id="5" name="Slide Number Placeholder 4">
            <a:extLst>
              <a:ext uri="{FF2B5EF4-FFF2-40B4-BE49-F238E27FC236}">
                <a16:creationId xmlns:a16="http://schemas.microsoft.com/office/drawing/2014/main" id="{342872FD-5BA0-19D8-ABAD-BBD1307A9979}"/>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64</a:t>
            </a:fld>
            <a:endParaRPr lang="en"/>
          </a:p>
        </p:txBody>
      </p:sp>
    </p:spTree>
    <p:extLst>
      <p:ext uri="{BB962C8B-B14F-4D97-AF65-F5344CB8AC3E}">
        <p14:creationId xmlns:p14="http://schemas.microsoft.com/office/powerpoint/2010/main" val="20481567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b="1" dirty="0">
                <a:latin typeface="Helvetica Neue"/>
                <a:ea typeface="Helvetica Neue"/>
                <a:cs typeface="Helvetica Neue"/>
                <a:sym typeface="Helvetica Neue"/>
              </a:rPr>
              <a:t>The Twelve-Factor App</a:t>
            </a:r>
            <a:endParaRPr b="1"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solidFill>
              </a:rPr>
              <a:t>Methodology for building SaaS applications for the Cloud</a:t>
            </a:r>
          </a:p>
          <a:p>
            <a:pPr marL="514350" indent="-285750">
              <a:spcBef>
                <a:spcPts val="0"/>
              </a:spcBef>
              <a:buClrTx/>
              <a:buSzPct val="100000"/>
              <a:buFont typeface="Arial" panose="020B0604020202020204" pitchFamily="34" charset="0"/>
              <a:buChar char="●"/>
            </a:pPr>
            <a:endParaRPr lang="en-US" dirty="0">
              <a:solidFill>
                <a:schemeClr val="tx1"/>
              </a:solidFill>
            </a:endParaRPr>
          </a:p>
          <a:p>
            <a:pPr marL="514350" indent="-285750">
              <a:spcBef>
                <a:spcPts val="0"/>
              </a:spcBef>
              <a:buClrTx/>
              <a:buSzPct val="100000"/>
              <a:buFont typeface="Arial" panose="020B0604020202020204" pitchFamily="34" charset="0"/>
              <a:buChar char="●"/>
            </a:pPr>
            <a:r>
              <a:rPr lang="en-US" dirty="0">
                <a:solidFill>
                  <a:schemeClr val="tx1"/>
                </a:solidFill>
              </a:rPr>
              <a:t>Uses a </a:t>
            </a:r>
            <a:r>
              <a:rPr lang="en-US" i="1" dirty="0">
                <a:solidFill>
                  <a:schemeClr val="tx1"/>
                </a:solidFill>
              </a:rPr>
              <a:t>declarative</a:t>
            </a:r>
            <a:r>
              <a:rPr lang="en-US" dirty="0">
                <a:solidFill>
                  <a:schemeClr val="tx1"/>
                </a:solidFill>
              </a:rPr>
              <a:t> (vs. </a:t>
            </a:r>
            <a:r>
              <a:rPr lang="en-US" i="1" dirty="0">
                <a:solidFill>
                  <a:schemeClr val="tx1"/>
                </a:solidFill>
              </a:rPr>
              <a:t>imperative</a:t>
            </a:r>
            <a:r>
              <a:rPr lang="en-US" dirty="0">
                <a:solidFill>
                  <a:schemeClr val="tx1"/>
                </a:solidFill>
              </a:rPr>
              <a:t>) format for defining setup automation</a:t>
            </a:r>
          </a:p>
          <a:p>
            <a:pPr marL="514350" indent="-285750">
              <a:spcBef>
                <a:spcPts val="0"/>
              </a:spcBef>
              <a:buClrTx/>
              <a:buSzPct val="100000"/>
              <a:buFont typeface="Arial" panose="020B0604020202020204" pitchFamily="34" charset="0"/>
              <a:buChar char="●"/>
            </a:pPr>
            <a:endParaRPr lang="en-US" dirty="0">
              <a:solidFill>
                <a:schemeClr val="tx1"/>
              </a:solidFill>
            </a:endParaRPr>
          </a:p>
          <a:p>
            <a:pPr marL="514350" indent="-285750">
              <a:spcBef>
                <a:spcPts val="0"/>
              </a:spcBef>
              <a:buClrTx/>
              <a:buSzPct val="100000"/>
              <a:buFont typeface="Arial" panose="020B0604020202020204" pitchFamily="34" charset="0"/>
              <a:buChar char="●"/>
            </a:pPr>
            <a:r>
              <a:rPr lang="en-US" dirty="0">
                <a:solidFill>
                  <a:schemeClr val="tx1"/>
                </a:solidFill>
              </a:rPr>
              <a:t>Maintains clean contract with the underlying operating system</a:t>
            </a:r>
          </a:p>
          <a:p>
            <a:pPr marL="514350" indent="-285750">
              <a:spcBef>
                <a:spcPts val="0"/>
              </a:spcBef>
              <a:buClrTx/>
              <a:buSzPct val="100000"/>
              <a:buFont typeface="Arial" panose="020B0604020202020204" pitchFamily="34" charset="0"/>
              <a:buChar char="●"/>
            </a:pPr>
            <a:endParaRPr lang="en-US" dirty="0">
              <a:solidFill>
                <a:schemeClr val="tx1"/>
              </a:solidFill>
            </a:endParaRPr>
          </a:p>
          <a:p>
            <a:pPr marL="514350" indent="-285750">
              <a:spcBef>
                <a:spcPts val="0"/>
              </a:spcBef>
              <a:buClrTx/>
              <a:buSzPct val="100000"/>
              <a:buFont typeface="Arial" panose="020B0604020202020204" pitchFamily="34" charset="0"/>
              <a:buChar char="●"/>
            </a:pPr>
            <a:r>
              <a:rPr lang="en-US" dirty="0">
                <a:solidFill>
                  <a:schemeClr val="tx1"/>
                </a:solidFill>
              </a:rPr>
              <a:t>Drives toward consistent interface but pluggable implementation based on target OS / platform (see SOLID principles)</a:t>
            </a:r>
          </a:p>
          <a:p>
            <a:pPr marL="514350" indent="-285750">
              <a:spcBef>
                <a:spcPts val="0"/>
              </a:spcBef>
              <a:buClrTx/>
              <a:buSzPct val="100000"/>
              <a:buFont typeface="Arial" panose="020B0604020202020204" pitchFamily="34" charset="0"/>
              <a:buChar char="●"/>
            </a:pPr>
            <a:endParaRPr lang="en-US" dirty="0">
              <a:solidFill>
                <a:schemeClr val="tx1"/>
              </a:solidFill>
            </a:endParaRPr>
          </a:p>
          <a:p>
            <a:pPr marL="514350" indent="-285750">
              <a:spcBef>
                <a:spcPts val="0"/>
              </a:spcBef>
              <a:buClrTx/>
              <a:buSzPct val="100000"/>
              <a:buFont typeface="Arial" panose="020B0604020202020204" pitchFamily="34" charset="0"/>
              <a:buChar char="●"/>
            </a:pPr>
            <a:endParaRPr lang="en-US" dirty="0">
              <a:solidFill>
                <a:schemeClr val="tx1"/>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65</a:t>
            </a:fld>
            <a:endParaRPr/>
          </a:p>
        </p:txBody>
      </p:sp>
    </p:spTree>
    <p:extLst>
      <p:ext uri="{BB962C8B-B14F-4D97-AF65-F5344CB8AC3E}">
        <p14:creationId xmlns:p14="http://schemas.microsoft.com/office/powerpoint/2010/main" val="1613110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b="1" dirty="0">
                <a:latin typeface="Helvetica Neue"/>
                <a:ea typeface="Helvetica Neue"/>
                <a:cs typeface="Helvetica Neue"/>
                <a:sym typeface="Helvetica Neue"/>
              </a:rPr>
              <a:t>The Twelve-Factor App</a:t>
            </a:r>
            <a:endParaRPr b="1"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solidFill>
              </a:rPr>
              <a:t>Supports modern cloud platforms</a:t>
            </a:r>
          </a:p>
          <a:p>
            <a:pPr marL="514350" indent="-285750">
              <a:spcBef>
                <a:spcPts val="0"/>
              </a:spcBef>
              <a:buClrTx/>
              <a:buSzPct val="100000"/>
              <a:buFont typeface="Arial" panose="020B0604020202020204" pitchFamily="34" charset="0"/>
              <a:buChar char="●"/>
            </a:pPr>
            <a:endParaRPr lang="en-US" dirty="0">
              <a:solidFill>
                <a:schemeClr val="tx1"/>
              </a:solidFill>
            </a:endParaRPr>
          </a:p>
          <a:p>
            <a:pPr marL="514350" indent="-285750">
              <a:spcBef>
                <a:spcPts val="0"/>
              </a:spcBef>
              <a:buClrTx/>
              <a:buSzPct val="100000"/>
              <a:buFont typeface="Arial" panose="020B0604020202020204" pitchFamily="34" charset="0"/>
              <a:buChar char="●"/>
            </a:pPr>
            <a:r>
              <a:rPr lang="en-US" dirty="0">
                <a:solidFill>
                  <a:schemeClr val="tx1"/>
                </a:solidFill>
              </a:rPr>
              <a:t>Targets minimal divergence between development and production to enable continuous deployment (agility)</a:t>
            </a:r>
          </a:p>
          <a:p>
            <a:pPr marL="514350" indent="-285750">
              <a:spcBef>
                <a:spcPts val="0"/>
              </a:spcBef>
              <a:buClrTx/>
              <a:buSzPct val="100000"/>
              <a:buFont typeface="Arial" panose="020B0604020202020204" pitchFamily="34" charset="0"/>
              <a:buChar char="●"/>
            </a:pPr>
            <a:endParaRPr lang="en-US" dirty="0">
              <a:solidFill>
                <a:schemeClr val="tx1"/>
              </a:solidFill>
            </a:endParaRPr>
          </a:p>
          <a:p>
            <a:pPr marL="514350" indent="-285750">
              <a:spcBef>
                <a:spcPts val="0"/>
              </a:spcBef>
              <a:buClrTx/>
              <a:buSzPct val="100000"/>
              <a:buFont typeface="Arial" panose="020B0604020202020204" pitchFamily="34" charset="0"/>
              <a:buChar char="●"/>
            </a:pPr>
            <a:r>
              <a:rPr lang="en-US" dirty="0">
                <a:solidFill>
                  <a:schemeClr val="tx1"/>
                </a:solidFill>
              </a:rPr>
              <a:t>Targets “elastic scalability” – the ability to dynamically automate scaling of a system to quickly adjust to demand while optimizing cost</a:t>
            </a:r>
          </a:p>
          <a:p>
            <a:pPr marL="514350" indent="-285750">
              <a:spcBef>
                <a:spcPts val="0"/>
              </a:spcBef>
              <a:buClrTx/>
              <a:buSzPct val="100000"/>
              <a:buFont typeface="Arial" panose="020B0604020202020204" pitchFamily="34" charset="0"/>
              <a:buChar char="●"/>
            </a:pPr>
            <a:endParaRPr lang="en-US" dirty="0">
              <a:solidFill>
                <a:schemeClr val="tx1"/>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66</a:t>
            </a:fld>
            <a:endParaRPr/>
          </a:p>
        </p:txBody>
      </p:sp>
    </p:spTree>
    <p:extLst>
      <p:ext uri="{BB962C8B-B14F-4D97-AF65-F5344CB8AC3E}">
        <p14:creationId xmlns:p14="http://schemas.microsoft.com/office/powerpoint/2010/main" val="19062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b="1" dirty="0">
                <a:latin typeface="Helvetica Neue"/>
                <a:ea typeface="Helvetica Neue"/>
                <a:cs typeface="Helvetica Neue"/>
                <a:sym typeface="Helvetica Neue"/>
              </a:rPr>
              <a:t>I. Codebase</a:t>
            </a:r>
            <a:endParaRPr b="1"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solidFill>
                  <a:schemeClr val="tx1"/>
                </a:solidFill>
              </a:rPr>
              <a:t>One codebase tracked in revision control, many deploys</a:t>
            </a:r>
          </a:p>
          <a:p>
            <a:pPr marL="57150" indent="0">
              <a:spcBef>
                <a:spcPts val="0"/>
              </a:spcBef>
              <a:buNone/>
            </a:pPr>
            <a:endParaRPr lang="en-US" dirty="0">
              <a:solidFill>
                <a:schemeClr val="tx1"/>
              </a:solidFill>
            </a:endParaRPr>
          </a:p>
          <a:p>
            <a:pPr marL="514350" indent="-285750">
              <a:spcBef>
                <a:spcPts val="0"/>
              </a:spcBef>
              <a:buClrTx/>
              <a:buSzPct val="100000"/>
              <a:buFont typeface="Arial" panose="020B0604020202020204" pitchFamily="34" charset="0"/>
              <a:buChar char="●"/>
            </a:pPr>
            <a:r>
              <a:rPr lang="en-US" dirty="0">
                <a:solidFill>
                  <a:schemeClr val="tx1"/>
                </a:solidFill>
              </a:rPr>
              <a:t>A twelve-factor app is always tracked in a version control system in a </a:t>
            </a:r>
            <a:r>
              <a:rPr lang="en-US" i="1" dirty="0">
                <a:solidFill>
                  <a:schemeClr val="tx1"/>
                </a:solidFill>
              </a:rPr>
              <a:t>code repo</a:t>
            </a:r>
          </a:p>
          <a:p>
            <a:pPr marL="514350" indent="-285750">
              <a:spcBef>
                <a:spcPts val="0"/>
              </a:spcBef>
              <a:buClrTx/>
              <a:buSzPct val="100000"/>
              <a:buFont typeface="Arial" panose="020B0604020202020204" pitchFamily="34" charset="0"/>
              <a:buChar char="●"/>
            </a:pPr>
            <a:endParaRPr lang="en-US" dirty="0">
              <a:solidFill>
                <a:schemeClr val="tx1"/>
              </a:solidFill>
            </a:endParaRPr>
          </a:p>
          <a:p>
            <a:pPr marL="514350" indent="-285750">
              <a:spcBef>
                <a:spcPts val="0"/>
              </a:spcBef>
              <a:buClrTx/>
              <a:buSzPct val="100000"/>
              <a:buFont typeface="Arial" panose="020B0604020202020204" pitchFamily="34" charset="0"/>
              <a:buChar char="●"/>
            </a:pPr>
            <a:r>
              <a:rPr lang="en-US" dirty="0">
                <a:solidFill>
                  <a:schemeClr val="tx1"/>
                </a:solidFill>
              </a:rPr>
              <a:t>Target is one-to-one mapping between codebase and app</a:t>
            </a:r>
          </a:p>
          <a:p>
            <a:pPr marL="514350" indent="-285750">
              <a:spcBef>
                <a:spcPts val="0"/>
              </a:spcBef>
              <a:buClrTx/>
              <a:buSzPct val="100000"/>
              <a:buFont typeface="Arial" panose="020B0604020202020204" pitchFamily="34" charset="0"/>
              <a:buChar char="●"/>
            </a:pPr>
            <a:endParaRPr lang="en-US" dirty="0">
              <a:solidFill>
                <a:schemeClr val="tx1"/>
              </a:solidFill>
            </a:endParaRPr>
          </a:p>
          <a:p>
            <a:pPr marL="514350" indent="-285750">
              <a:spcBef>
                <a:spcPts val="0"/>
              </a:spcBef>
              <a:buClrTx/>
              <a:buSzPct val="100000"/>
              <a:buFont typeface="Arial" panose="020B0604020202020204" pitchFamily="34" charset="0"/>
              <a:buChar char="●"/>
            </a:pPr>
            <a:r>
              <a:rPr lang="en-US" dirty="0">
                <a:solidFill>
                  <a:schemeClr val="tx1"/>
                </a:solidFill>
              </a:rPr>
              <a:t>Multiple apps repeating the same code is considered a violation – the shared code should be factored into its own repo</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67</a:t>
            </a:fld>
            <a:endParaRPr/>
          </a:p>
        </p:txBody>
      </p:sp>
    </p:spTree>
    <p:extLst>
      <p:ext uri="{BB962C8B-B14F-4D97-AF65-F5344CB8AC3E}">
        <p14:creationId xmlns:p14="http://schemas.microsoft.com/office/powerpoint/2010/main" val="348518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b="1" dirty="0">
                <a:latin typeface="Helvetica Neue"/>
                <a:ea typeface="Helvetica Neue"/>
                <a:cs typeface="Helvetica Neue"/>
                <a:sym typeface="Helvetica Neue"/>
              </a:rPr>
              <a:t>I. Codebase</a:t>
            </a:r>
            <a:endParaRPr b="1"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solidFill>
                  <a:schemeClr val="tx1"/>
                </a:solidFill>
              </a:rPr>
              <a:t>One codebase tracked in revision control, many deploys</a:t>
            </a:r>
          </a:p>
          <a:p>
            <a:pPr marL="57150" indent="0">
              <a:spcBef>
                <a:spcPts val="0"/>
              </a:spcBef>
              <a:buNone/>
            </a:pPr>
            <a:endParaRPr lang="en-US" dirty="0">
              <a:solidFill>
                <a:schemeClr val="tx1"/>
              </a:solidFill>
            </a:endParaRPr>
          </a:p>
          <a:p>
            <a:pPr marL="514350" indent="-285750">
              <a:spcBef>
                <a:spcPts val="0"/>
              </a:spcBef>
              <a:buClrTx/>
              <a:buSzPct val="100000"/>
              <a:buFont typeface="Arial" panose="020B0604020202020204" pitchFamily="34" charset="0"/>
              <a:buChar char="●"/>
            </a:pPr>
            <a:r>
              <a:rPr lang="en-US" dirty="0">
                <a:solidFill>
                  <a:schemeClr val="tx1"/>
                </a:solidFill>
              </a:rPr>
              <a:t>There is only one codebase but there can be multiple deployments across multiple environments (e.g., development, QA, staging, production)</a:t>
            </a:r>
          </a:p>
          <a:p>
            <a:pPr marL="514350" indent="-285750">
              <a:spcBef>
                <a:spcPts val="0"/>
              </a:spcBef>
              <a:buClrTx/>
              <a:buSzPct val="100000"/>
              <a:buFont typeface="Arial" panose="020B0604020202020204" pitchFamily="34" charset="0"/>
              <a:buChar char="●"/>
            </a:pPr>
            <a:endParaRPr lang="en-US" dirty="0">
              <a:solidFill>
                <a:schemeClr val="tx1"/>
              </a:solidFill>
            </a:endParaRPr>
          </a:p>
          <a:p>
            <a:pPr marL="514350" indent="-285750">
              <a:spcBef>
                <a:spcPts val="0"/>
              </a:spcBef>
              <a:buClrTx/>
              <a:buSzPct val="100000"/>
              <a:buFont typeface="Arial" panose="020B0604020202020204" pitchFamily="34" charset="0"/>
              <a:buChar char="●"/>
            </a:pPr>
            <a:r>
              <a:rPr lang="en-US" dirty="0">
                <a:solidFill>
                  <a:schemeClr val="tx1"/>
                </a:solidFill>
              </a:rPr>
              <a:t>Codebase is the same across all deployments, but environments may have different versions (code branches) and different configuration</a:t>
            </a:r>
          </a:p>
          <a:p>
            <a:pPr>
              <a:spcBef>
                <a:spcPts val="0"/>
              </a:spcBef>
            </a:pPr>
            <a:endParaRPr lang="en-US" dirty="0">
              <a:solidFill>
                <a:schemeClr val="tx1"/>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68</a:t>
            </a:fld>
            <a:endParaRPr/>
          </a:p>
        </p:txBody>
      </p:sp>
      <p:pic>
        <p:nvPicPr>
          <p:cNvPr id="5" name="Picture 4">
            <a:extLst>
              <a:ext uri="{FF2B5EF4-FFF2-40B4-BE49-F238E27FC236}">
                <a16:creationId xmlns:a16="http://schemas.microsoft.com/office/drawing/2014/main" id="{0E7CEDB9-0884-4DE7-9F14-96DE8732425A}"/>
              </a:ext>
            </a:extLst>
          </p:cNvPr>
          <p:cNvPicPr>
            <a:picLocks noChangeAspect="1"/>
          </p:cNvPicPr>
          <p:nvPr/>
        </p:nvPicPr>
        <p:blipFill>
          <a:blip r:embed="rId3"/>
          <a:stretch>
            <a:fillRect/>
          </a:stretch>
        </p:blipFill>
        <p:spPr>
          <a:xfrm>
            <a:off x="2455383" y="2928721"/>
            <a:ext cx="4233235" cy="1844776"/>
          </a:xfrm>
          <a:prstGeom prst="rect">
            <a:avLst/>
          </a:prstGeom>
        </p:spPr>
      </p:pic>
    </p:spTree>
    <p:extLst>
      <p:ext uri="{BB962C8B-B14F-4D97-AF65-F5344CB8AC3E}">
        <p14:creationId xmlns:p14="http://schemas.microsoft.com/office/powerpoint/2010/main" val="490591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b="1" dirty="0">
                <a:latin typeface="Helvetica Neue"/>
                <a:ea typeface="Helvetica Neue"/>
                <a:cs typeface="Helvetica Neue"/>
                <a:sym typeface="Helvetica Neue"/>
              </a:rPr>
              <a:t>II. Dependencies</a:t>
            </a:r>
            <a:endParaRPr b="1"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solidFill>
                  <a:schemeClr val="tx1"/>
                </a:solidFill>
              </a:rPr>
              <a:t>Explicitly declare and isolate dependencies</a:t>
            </a:r>
          </a:p>
          <a:p>
            <a:pPr marL="57150" indent="0">
              <a:spcBef>
                <a:spcPts val="0"/>
              </a:spcBef>
              <a:buNone/>
            </a:pPr>
            <a:endParaRPr lang="en-US" dirty="0">
              <a:solidFill>
                <a:schemeClr val="tx1"/>
              </a:solidFill>
            </a:endParaRPr>
          </a:p>
          <a:p>
            <a:pPr marL="514350" indent="-285750">
              <a:spcBef>
                <a:spcPts val="0"/>
              </a:spcBef>
              <a:buClrTx/>
              <a:buSzPct val="100000"/>
              <a:buFont typeface="Arial" panose="020B0604020202020204" pitchFamily="34" charset="0"/>
              <a:buChar char="●"/>
            </a:pPr>
            <a:r>
              <a:rPr lang="en-US" dirty="0">
                <a:solidFill>
                  <a:schemeClr val="tx1"/>
                </a:solidFill>
              </a:rPr>
              <a:t>Depending on the platform, dependencies can be globally-defined or locally-defined (i.e., local to an application implementation)</a:t>
            </a:r>
            <a:endParaRPr lang="en-US" i="1" dirty="0">
              <a:solidFill>
                <a:schemeClr val="tx1"/>
              </a:solidFill>
            </a:endParaRPr>
          </a:p>
          <a:p>
            <a:pPr marL="514350" indent="-285750">
              <a:spcBef>
                <a:spcPts val="0"/>
              </a:spcBef>
              <a:buClrTx/>
              <a:buSzPct val="100000"/>
              <a:buFont typeface="Arial" panose="020B0604020202020204" pitchFamily="34" charset="0"/>
              <a:buChar char="●"/>
            </a:pPr>
            <a:endParaRPr lang="en-US" dirty="0">
              <a:solidFill>
                <a:schemeClr val="tx1"/>
              </a:solidFill>
            </a:endParaRPr>
          </a:p>
          <a:p>
            <a:pPr marL="514350" indent="-285750">
              <a:spcBef>
                <a:spcPts val="0"/>
              </a:spcBef>
              <a:buClrTx/>
              <a:buSzPct val="100000"/>
              <a:buFont typeface="Arial" panose="020B0604020202020204" pitchFamily="34" charset="0"/>
              <a:buChar char="●"/>
            </a:pPr>
            <a:r>
              <a:rPr lang="en-US" dirty="0">
                <a:solidFill>
                  <a:schemeClr val="tx1"/>
                </a:solidFill>
              </a:rPr>
              <a:t>The twelve-factor app explicitly declares all dependencies (name and version) locally using a dependency declaration manifest</a:t>
            </a:r>
          </a:p>
          <a:p>
            <a:pPr marL="514350" indent="-285750">
              <a:spcBef>
                <a:spcPts val="0"/>
              </a:spcBef>
              <a:buClrTx/>
              <a:buSzPct val="100000"/>
              <a:buFont typeface="Arial" panose="020B0604020202020204" pitchFamily="34" charset="0"/>
              <a:buChar char="●"/>
            </a:pPr>
            <a:endParaRPr lang="en-US" dirty="0">
              <a:solidFill>
                <a:schemeClr val="tx1"/>
              </a:solidFill>
            </a:endParaRPr>
          </a:p>
          <a:p>
            <a:pPr marL="514350" indent="-285750">
              <a:spcBef>
                <a:spcPts val="0"/>
              </a:spcBef>
              <a:buClrTx/>
              <a:buSzPct val="100000"/>
              <a:buFont typeface="Arial" panose="020B0604020202020204" pitchFamily="34" charset="0"/>
              <a:buChar char="●"/>
            </a:pPr>
            <a:r>
              <a:rPr lang="en-US" dirty="0">
                <a:solidFill>
                  <a:schemeClr val="tx1"/>
                </a:solidFill>
              </a:rPr>
              <a:t>The twelve-factor app also leverages dependency isolation to ensure local dependencies do not get overridden by a different scope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69</a:t>
            </a:fld>
            <a:endParaRPr/>
          </a:p>
        </p:txBody>
      </p:sp>
    </p:spTree>
    <p:extLst>
      <p:ext uri="{BB962C8B-B14F-4D97-AF65-F5344CB8AC3E}">
        <p14:creationId xmlns:p14="http://schemas.microsoft.com/office/powerpoint/2010/main" val="3133935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sz="3200" dirty="0"/>
              <a:t>What a difference 45 minutes can make!!</a:t>
            </a:r>
          </a:p>
        </p:txBody>
      </p:sp>
      <p:sp>
        <p:nvSpPr>
          <p:cNvPr id="5" name="Slide Number Placeholder 4">
            <a:extLst>
              <a:ext uri="{FF2B5EF4-FFF2-40B4-BE49-F238E27FC236}">
                <a16:creationId xmlns:a16="http://schemas.microsoft.com/office/drawing/2014/main" id="{342872FD-5BA0-19D8-ABAD-BBD1307A9979}"/>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41450235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b="1" dirty="0">
                <a:latin typeface="Helvetica Neue"/>
                <a:ea typeface="Helvetica Neue"/>
                <a:cs typeface="Helvetica Neue"/>
                <a:sym typeface="Helvetica Neue"/>
              </a:rPr>
              <a:t>II. Dependencies</a:t>
            </a:r>
            <a:endParaRPr b="1"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solidFill>
                  <a:schemeClr val="tx1"/>
                </a:solidFill>
              </a:rPr>
              <a:t>Explicitly declare and isolate dependencies</a:t>
            </a:r>
          </a:p>
          <a:p>
            <a:pPr marL="57150" indent="0">
              <a:spcBef>
                <a:spcPts val="0"/>
              </a:spcBef>
              <a:buNone/>
            </a:pPr>
            <a:endParaRPr lang="en-US" dirty="0">
              <a:solidFill>
                <a:schemeClr val="tx1"/>
              </a:solidFill>
            </a:endParaRPr>
          </a:p>
          <a:p>
            <a:pPr marL="514350" indent="-285750">
              <a:spcBef>
                <a:spcPts val="0"/>
              </a:spcBef>
              <a:buClrTx/>
              <a:buSzPct val="100000"/>
              <a:buFont typeface="Arial" panose="020B0604020202020204" pitchFamily="34" charset="0"/>
              <a:buChar char="●"/>
            </a:pPr>
            <a:r>
              <a:rPr lang="en-US" dirty="0">
                <a:solidFill>
                  <a:schemeClr val="tx1"/>
                </a:solidFill>
              </a:rPr>
              <a:t>Does not rely on implicit existence of system tools – app is a complete bundle</a:t>
            </a:r>
          </a:p>
          <a:p>
            <a:pPr marL="514350" indent="-285750">
              <a:spcBef>
                <a:spcPts val="0"/>
              </a:spcBef>
              <a:buClrTx/>
              <a:buSzPct val="100000"/>
              <a:buFont typeface="Arial" panose="020B0604020202020204" pitchFamily="34" charset="0"/>
              <a:buChar char="●"/>
            </a:pPr>
            <a:endParaRPr lang="en-US" dirty="0">
              <a:solidFill>
                <a:schemeClr val="tx1"/>
              </a:solidFill>
            </a:endParaRPr>
          </a:p>
          <a:p>
            <a:pPr marL="514350" indent="-285750">
              <a:spcBef>
                <a:spcPts val="0"/>
              </a:spcBef>
              <a:buClrTx/>
              <a:buSzPct val="100000"/>
              <a:buFont typeface="Arial" panose="020B0604020202020204" pitchFamily="34" charset="0"/>
              <a:buChar char="●"/>
            </a:pPr>
            <a:r>
              <a:rPr lang="en-US" dirty="0">
                <a:solidFill>
                  <a:schemeClr val="tx1"/>
                </a:solidFill>
              </a:rPr>
              <a:t>Helps simplify onboarding of new developer (no assumptions required)</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70</a:t>
            </a:fld>
            <a:endParaRPr/>
          </a:p>
        </p:txBody>
      </p:sp>
      <p:pic>
        <p:nvPicPr>
          <p:cNvPr id="3" name="Picture 2">
            <a:extLst>
              <a:ext uri="{FF2B5EF4-FFF2-40B4-BE49-F238E27FC236}">
                <a16:creationId xmlns:a16="http://schemas.microsoft.com/office/drawing/2014/main" id="{3AE8375E-D107-45C1-A39D-7BE7ADAAAB53}"/>
              </a:ext>
            </a:extLst>
          </p:cNvPr>
          <p:cNvPicPr>
            <a:picLocks noChangeAspect="1"/>
          </p:cNvPicPr>
          <p:nvPr/>
        </p:nvPicPr>
        <p:blipFill>
          <a:blip r:embed="rId3"/>
          <a:stretch>
            <a:fillRect/>
          </a:stretch>
        </p:blipFill>
        <p:spPr>
          <a:xfrm>
            <a:off x="2422977" y="2650872"/>
            <a:ext cx="4280046" cy="2122625"/>
          </a:xfrm>
          <a:prstGeom prst="rect">
            <a:avLst/>
          </a:prstGeom>
        </p:spPr>
      </p:pic>
    </p:spTree>
    <p:extLst>
      <p:ext uri="{BB962C8B-B14F-4D97-AF65-F5344CB8AC3E}">
        <p14:creationId xmlns:p14="http://schemas.microsoft.com/office/powerpoint/2010/main" val="3491793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b="1" dirty="0">
                <a:latin typeface="Helvetica Neue"/>
                <a:ea typeface="Helvetica Neue"/>
                <a:cs typeface="Helvetica Neue"/>
                <a:sym typeface="Helvetica Neue"/>
              </a:rPr>
              <a:t>III. Config</a:t>
            </a:r>
            <a:endParaRPr b="1"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solidFill>
                  <a:schemeClr val="tx1"/>
                </a:solidFill>
              </a:rPr>
              <a:t>Store config in the environment</a:t>
            </a:r>
          </a:p>
          <a:p>
            <a:pPr marL="57150" indent="0">
              <a:spcBef>
                <a:spcPts val="0"/>
              </a:spcBef>
              <a:buNone/>
            </a:pPr>
            <a:endParaRPr lang="en-US" dirty="0">
              <a:solidFill>
                <a:schemeClr val="tx1"/>
              </a:solidFill>
            </a:endParaRPr>
          </a:p>
          <a:p>
            <a:pPr marL="514350" indent="-285750">
              <a:spcBef>
                <a:spcPts val="0"/>
              </a:spcBef>
              <a:buClrTx/>
              <a:buSzPct val="100000"/>
              <a:buFont typeface="Arial" panose="020B0604020202020204" pitchFamily="34" charset="0"/>
              <a:buChar char="●"/>
            </a:pPr>
            <a:r>
              <a:rPr lang="en-US" dirty="0">
                <a:solidFill>
                  <a:schemeClr val="tx1"/>
                </a:solidFill>
              </a:rPr>
              <a:t>Configuration data is usually settings that will vary from environment-to-environment (e.g., connection strings, target URL’s, etc.)</a:t>
            </a:r>
            <a:endParaRPr lang="en-US" i="1" dirty="0">
              <a:solidFill>
                <a:schemeClr val="tx1"/>
              </a:solidFill>
            </a:endParaRPr>
          </a:p>
          <a:p>
            <a:pPr marL="514350" indent="-285750">
              <a:spcBef>
                <a:spcPts val="0"/>
              </a:spcBef>
              <a:buClrTx/>
              <a:buSzPct val="100000"/>
              <a:buFont typeface="Arial" panose="020B0604020202020204" pitchFamily="34" charset="0"/>
              <a:buChar char="●"/>
            </a:pPr>
            <a:endParaRPr lang="en-US" dirty="0">
              <a:solidFill>
                <a:schemeClr val="tx1"/>
              </a:solidFill>
            </a:endParaRPr>
          </a:p>
          <a:p>
            <a:pPr marL="514350" indent="-285750">
              <a:spcBef>
                <a:spcPts val="0"/>
              </a:spcBef>
              <a:buClrTx/>
              <a:buSzPct val="100000"/>
              <a:buFont typeface="Arial" panose="020B0604020202020204" pitchFamily="34" charset="0"/>
              <a:buChar char="●"/>
            </a:pPr>
            <a:r>
              <a:rPr lang="en-US" dirty="0">
                <a:solidFill>
                  <a:schemeClr val="tx1"/>
                </a:solidFill>
              </a:rPr>
              <a:t>The twelve-factor app requires that this information be separate from the code (cannot use constants in the code to define)</a:t>
            </a:r>
          </a:p>
          <a:p>
            <a:pPr marL="57150" indent="0">
              <a:spcBef>
                <a:spcPts val="0"/>
              </a:spcBef>
              <a:buNone/>
            </a:pPr>
            <a:endParaRPr lang="en-US" dirty="0">
              <a:solidFill>
                <a:schemeClr val="tx1"/>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71</a:t>
            </a:fld>
            <a:endParaRPr/>
          </a:p>
        </p:txBody>
      </p:sp>
    </p:spTree>
    <p:extLst>
      <p:ext uri="{BB962C8B-B14F-4D97-AF65-F5344CB8AC3E}">
        <p14:creationId xmlns:p14="http://schemas.microsoft.com/office/powerpoint/2010/main" val="287159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b="1" dirty="0">
                <a:latin typeface="Helvetica Neue"/>
                <a:ea typeface="Helvetica Neue"/>
                <a:cs typeface="Helvetica Neue"/>
                <a:sym typeface="Helvetica Neue"/>
              </a:rPr>
              <a:t>III. Config</a:t>
            </a:r>
            <a:endParaRPr b="1"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solidFill>
                  <a:schemeClr val="tx1"/>
                </a:solidFill>
              </a:rPr>
              <a:t>Store config in the environment</a:t>
            </a:r>
          </a:p>
          <a:p>
            <a:pPr marL="57150" indent="0">
              <a:spcBef>
                <a:spcPts val="0"/>
              </a:spcBef>
              <a:buNone/>
            </a:pPr>
            <a:endParaRPr lang="en-US" dirty="0">
              <a:solidFill>
                <a:schemeClr val="tx1"/>
              </a:solidFill>
            </a:endParaRPr>
          </a:p>
          <a:p>
            <a:pPr marL="514350" indent="-285750">
              <a:spcBef>
                <a:spcPts val="0"/>
              </a:spcBef>
              <a:buClrTx/>
              <a:buSzPct val="100000"/>
              <a:buFont typeface="Arial" panose="020B0604020202020204" pitchFamily="34" charset="0"/>
              <a:buChar char="●"/>
            </a:pPr>
            <a:r>
              <a:rPr lang="en-US" dirty="0">
                <a:solidFill>
                  <a:schemeClr val="tx1"/>
                </a:solidFill>
              </a:rPr>
              <a:t>The twelve-factor app stores this information in environment variables (variables / values specific to the target machine and its environment)</a:t>
            </a:r>
          </a:p>
          <a:p>
            <a:pPr marL="514350" indent="-285750">
              <a:spcBef>
                <a:spcPts val="0"/>
              </a:spcBef>
              <a:buClrTx/>
              <a:buSzPct val="100000"/>
              <a:buFont typeface="Arial" panose="020B0604020202020204" pitchFamily="34" charset="0"/>
              <a:buChar char="●"/>
            </a:pPr>
            <a:endParaRPr lang="en-US" dirty="0">
              <a:solidFill>
                <a:schemeClr val="tx1"/>
              </a:solidFill>
            </a:endParaRPr>
          </a:p>
          <a:p>
            <a:pPr marL="514350" indent="-285750">
              <a:spcBef>
                <a:spcPts val="0"/>
              </a:spcBef>
              <a:buClrTx/>
              <a:buSzPct val="100000"/>
              <a:buFont typeface="Arial" panose="020B0604020202020204" pitchFamily="34" charset="0"/>
              <a:buChar char="●"/>
            </a:pPr>
            <a:r>
              <a:rPr lang="en-US" dirty="0">
                <a:solidFill>
                  <a:schemeClr val="tx1"/>
                </a:solidFill>
              </a:rPr>
              <a:t>Helps to minimize “leakage” of sensitive configuration data either checked into the repo as code constants or config files</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72</a:t>
            </a:fld>
            <a:endParaRPr/>
          </a:p>
        </p:txBody>
      </p:sp>
      <p:pic>
        <p:nvPicPr>
          <p:cNvPr id="3" name="Picture 2">
            <a:extLst>
              <a:ext uri="{FF2B5EF4-FFF2-40B4-BE49-F238E27FC236}">
                <a16:creationId xmlns:a16="http://schemas.microsoft.com/office/drawing/2014/main" id="{353A9277-11CC-4AC9-9F3F-C2FC7BDDBE65}"/>
              </a:ext>
            </a:extLst>
          </p:cNvPr>
          <p:cNvPicPr>
            <a:picLocks noChangeAspect="1"/>
          </p:cNvPicPr>
          <p:nvPr/>
        </p:nvPicPr>
        <p:blipFill>
          <a:blip r:embed="rId3"/>
          <a:stretch>
            <a:fillRect/>
          </a:stretch>
        </p:blipFill>
        <p:spPr>
          <a:xfrm>
            <a:off x="2239508" y="2835780"/>
            <a:ext cx="4646985" cy="2018146"/>
          </a:xfrm>
          <a:prstGeom prst="rect">
            <a:avLst/>
          </a:prstGeom>
        </p:spPr>
      </p:pic>
    </p:spTree>
    <p:extLst>
      <p:ext uri="{BB962C8B-B14F-4D97-AF65-F5344CB8AC3E}">
        <p14:creationId xmlns:p14="http://schemas.microsoft.com/office/powerpoint/2010/main" val="2026150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b="1" dirty="0">
                <a:latin typeface="Helvetica Neue"/>
                <a:ea typeface="Helvetica Neue"/>
                <a:cs typeface="Helvetica Neue"/>
                <a:sym typeface="Helvetica Neue"/>
              </a:rPr>
              <a:t>IV. Backing Services</a:t>
            </a:r>
            <a:endParaRPr b="1"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solidFill>
                  <a:schemeClr val="tx1"/>
                </a:solidFill>
              </a:rPr>
              <a:t>Treat backing services as attached resources</a:t>
            </a:r>
          </a:p>
          <a:p>
            <a:pPr marL="57150" indent="0">
              <a:spcBef>
                <a:spcPts val="0"/>
              </a:spcBef>
              <a:buNone/>
            </a:pPr>
            <a:endParaRPr lang="en-US" dirty="0">
              <a:solidFill>
                <a:schemeClr val="tx1"/>
              </a:solidFill>
            </a:endParaRPr>
          </a:p>
          <a:p>
            <a:pPr marL="514350" indent="-285750">
              <a:spcBef>
                <a:spcPts val="0"/>
              </a:spcBef>
              <a:buClrTx/>
              <a:buSzPct val="100000"/>
              <a:buFont typeface="Arial" panose="020B0604020202020204" pitchFamily="34" charset="0"/>
              <a:buChar char="●"/>
            </a:pPr>
            <a:r>
              <a:rPr lang="en-US" dirty="0">
                <a:solidFill>
                  <a:schemeClr val="tx1"/>
                </a:solidFill>
              </a:rPr>
              <a:t>A backing service is a service that the application consumes over the network or Internet (e.g., database, e-mail services, etc.)</a:t>
            </a:r>
            <a:endParaRPr lang="en-US" i="1" dirty="0">
              <a:solidFill>
                <a:schemeClr val="tx1"/>
              </a:solidFill>
            </a:endParaRPr>
          </a:p>
          <a:p>
            <a:pPr marL="514350" indent="-285750">
              <a:spcBef>
                <a:spcPts val="0"/>
              </a:spcBef>
              <a:buClrTx/>
              <a:buSzPct val="100000"/>
              <a:buFont typeface="Arial" panose="020B0604020202020204" pitchFamily="34" charset="0"/>
              <a:buChar char="●"/>
            </a:pPr>
            <a:endParaRPr lang="en-US" dirty="0">
              <a:solidFill>
                <a:schemeClr val="tx1"/>
              </a:solidFill>
            </a:endParaRPr>
          </a:p>
          <a:p>
            <a:pPr marL="514350" indent="-285750">
              <a:spcBef>
                <a:spcPts val="0"/>
              </a:spcBef>
              <a:buClrTx/>
              <a:buSzPct val="100000"/>
              <a:buFont typeface="Arial" panose="020B0604020202020204" pitchFamily="34" charset="0"/>
              <a:buChar char="●"/>
            </a:pPr>
            <a:r>
              <a:rPr lang="en-US" dirty="0">
                <a:solidFill>
                  <a:schemeClr val="tx1"/>
                </a:solidFill>
              </a:rPr>
              <a:t>These backing services are sometimes supported by third parties</a:t>
            </a:r>
          </a:p>
          <a:p>
            <a:pPr marL="514350" indent="-285750">
              <a:spcBef>
                <a:spcPts val="0"/>
              </a:spcBef>
              <a:buClrTx/>
              <a:buSzPct val="100000"/>
              <a:buFont typeface="Arial" panose="020B0604020202020204" pitchFamily="34" charset="0"/>
              <a:buChar char="●"/>
            </a:pPr>
            <a:endParaRPr lang="en-US" dirty="0">
              <a:solidFill>
                <a:schemeClr val="tx1"/>
              </a:solidFill>
            </a:endParaRPr>
          </a:p>
          <a:p>
            <a:pPr marL="514350" indent="-285750">
              <a:spcBef>
                <a:spcPts val="0"/>
              </a:spcBef>
              <a:buClrTx/>
              <a:buSzPct val="100000"/>
              <a:buFont typeface="Arial" panose="020B0604020202020204" pitchFamily="34" charset="0"/>
              <a:buChar char="●"/>
            </a:pPr>
            <a:r>
              <a:rPr lang="en-US" dirty="0">
                <a:solidFill>
                  <a:schemeClr val="tx1"/>
                </a:solidFill>
              </a:rPr>
              <a:t>The twelve-factor app does not make a distinction between local and third-party services – all are considered attached resources</a:t>
            </a:r>
          </a:p>
          <a:p>
            <a:pPr marL="57150" indent="0">
              <a:spcBef>
                <a:spcPts val="0"/>
              </a:spcBef>
              <a:buNone/>
            </a:pPr>
            <a:endParaRPr lang="en-US" dirty="0">
              <a:solidFill>
                <a:schemeClr val="tx1"/>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73</a:t>
            </a:fld>
            <a:endParaRPr/>
          </a:p>
        </p:txBody>
      </p:sp>
    </p:spTree>
    <p:extLst>
      <p:ext uri="{BB962C8B-B14F-4D97-AF65-F5344CB8AC3E}">
        <p14:creationId xmlns:p14="http://schemas.microsoft.com/office/powerpoint/2010/main" val="1852921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b="1" dirty="0">
                <a:latin typeface="Helvetica Neue"/>
                <a:ea typeface="Helvetica Neue"/>
                <a:cs typeface="Helvetica Neue"/>
                <a:sym typeface="Helvetica Neue"/>
              </a:rPr>
              <a:t>IV. Backing Services</a:t>
            </a:r>
            <a:endParaRPr b="1"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solidFill>
                  <a:schemeClr val="tx1"/>
                </a:solidFill>
              </a:rPr>
              <a:t>Treat backing services as attached resources</a:t>
            </a:r>
          </a:p>
          <a:p>
            <a:pPr marL="57150" indent="0">
              <a:spcBef>
                <a:spcPts val="0"/>
              </a:spcBef>
              <a:buNone/>
            </a:pPr>
            <a:endParaRPr lang="en-US" dirty="0">
              <a:solidFill>
                <a:schemeClr val="tx1"/>
              </a:solidFill>
            </a:endParaRPr>
          </a:p>
          <a:p>
            <a:pPr marL="514350" indent="-285750">
              <a:spcBef>
                <a:spcPts val="0"/>
              </a:spcBef>
              <a:buClrTx/>
              <a:buSzPct val="100000"/>
              <a:buFont typeface="Arial" panose="020B0604020202020204" pitchFamily="34" charset="0"/>
              <a:buChar char="●"/>
            </a:pPr>
            <a:r>
              <a:rPr lang="en-US" dirty="0">
                <a:solidFill>
                  <a:schemeClr val="tx1"/>
                </a:solidFill>
              </a:rPr>
              <a:t>By avoiding this distinction, the twelve-factor app can practice looser-coupling with its dependencies regardless of locality</a:t>
            </a:r>
          </a:p>
          <a:p>
            <a:pPr marL="514350" indent="-285750">
              <a:spcBef>
                <a:spcPts val="0"/>
              </a:spcBef>
              <a:buClrTx/>
              <a:buSzPct val="100000"/>
              <a:buFont typeface="Arial" panose="020B0604020202020204" pitchFamily="34" charset="0"/>
              <a:buChar char="●"/>
            </a:pPr>
            <a:endParaRPr lang="en-US" dirty="0">
              <a:solidFill>
                <a:schemeClr val="tx1"/>
              </a:solidFill>
            </a:endParaRPr>
          </a:p>
          <a:p>
            <a:pPr marL="514350" indent="-285750">
              <a:spcBef>
                <a:spcPts val="0"/>
              </a:spcBef>
              <a:buClrTx/>
              <a:buSzPct val="100000"/>
              <a:buFont typeface="Arial" panose="020B0604020202020204" pitchFamily="34" charset="0"/>
              <a:buChar char="●"/>
            </a:pPr>
            <a:r>
              <a:rPr lang="en-US" dirty="0">
                <a:solidFill>
                  <a:schemeClr val="tx1"/>
                </a:solidFill>
              </a:rPr>
              <a:t>Enables easier swapping between dependencies to ensure optimal target resource is employed</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74</a:t>
            </a:fld>
            <a:endParaRPr/>
          </a:p>
        </p:txBody>
      </p:sp>
      <p:pic>
        <p:nvPicPr>
          <p:cNvPr id="7" name="Picture 6">
            <a:extLst>
              <a:ext uri="{FF2B5EF4-FFF2-40B4-BE49-F238E27FC236}">
                <a16:creationId xmlns:a16="http://schemas.microsoft.com/office/drawing/2014/main" id="{EE542C46-CF2D-48DB-AD61-0C454BF4A875}"/>
              </a:ext>
            </a:extLst>
          </p:cNvPr>
          <p:cNvPicPr>
            <a:picLocks noChangeAspect="1"/>
          </p:cNvPicPr>
          <p:nvPr/>
        </p:nvPicPr>
        <p:blipFill>
          <a:blip r:embed="rId3"/>
          <a:stretch>
            <a:fillRect/>
          </a:stretch>
        </p:blipFill>
        <p:spPr>
          <a:xfrm>
            <a:off x="90389" y="2889000"/>
            <a:ext cx="8945223" cy="1779042"/>
          </a:xfrm>
          <a:prstGeom prst="rect">
            <a:avLst/>
          </a:prstGeom>
        </p:spPr>
      </p:pic>
    </p:spTree>
    <p:extLst>
      <p:ext uri="{BB962C8B-B14F-4D97-AF65-F5344CB8AC3E}">
        <p14:creationId xmlns:p14="http://schemas.microsoft.com/office/powerpoint/2010/main" val="342104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b="1" dirty="0">
                <a:latin typeface="Helvetica Neue"/>
                <a:ea typeface="Helvetica Neue"/>
                <a:cs typeface="Helvetica Neue"/>
                <a:sym typeface="Helvetica Neue"/>
              </a:rPr>
              <a:t>V. Build, Release, Run</a:t>
            </a:r>
            <a:endParaRPr b="1"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solidFill>
                  <a:schemeClr val="tx1"/>
                </a:solidFill>
              </a:rPr>
              <a:t>Strictly separate build and run stages</a:t>
            </a:r>
          </a:p>
          <a:p>
            <a:pPr marL="57150" indent="0">
              <a:spcBef>
                <a:spcPts val="0"/>
              </a:spcBef>
              <a:buNone/>
            </a:pPr>
            <a:endParaRPr lang="en-US" dirty="0">
              <a:solidFill>
                <a:schemeClr val="tx1"/>
              </a:solidFill>
            </a:endParaRPr>
          </a:p>
          <a:p>
            <a:pPr marL="514350" indent="-285750">
              <a:spcBef>
                <a:spcPts val="0"/>
              </a:spcBef>
              <a:buClrTx/>
              <a:buSzPct val="100000"/>
              <a:buFont typeface="Arial" panose="020B0604020202020204" pitchFamily="34" charset="0"/>
              <a:buChar char="●"/>
            </a:pPr>
            <a:r>
              <a:rPr lang="en-US" dirty="0">
                <a:solidFill>
                  <a:schemeClr val="tx1"/>
                </a:solidFill>
              </a:rPr>
              <a:t>The twelve-factor app uses strict separation between the build, release and run stages</a:t>
            </a:r>
            <a:endParaRPr lang="en-US" i="1" dirty="0">
              <a:solidFill>
                <a:schemeClr val="tx1"/>
              </a:solidFill>
            </a:endParaRPr>
          </a:p>
          <a:p>
            <a:pPr marL="514350" indent="-285750">
              <a:spcBef>
                <a:spcPts val="0"/>
              </a:spcBef>
              <a:buClrTx/>
              <a:buSzPct val="100000"/>
              <a:buFont typeface="Arial" panose="020B0604020202020204" pitchFamily="34" charset="0"/>
              <a:buChar char="●"/>
            </a:pPr>
            <a:endParaRPr lang="en-US" dirty="0">
              <a:solidFill>
                <a:schemeClr val="tx1"/>
              </a:solidFill>
            </a:endParaRPr>
          </a:p>
          <a:p>
            <a:pPr marL="514350" indent="-285750">
              <a:spcBef>
                <a:spcPts val="0"/>
              </a:spcBef>
              <a:buClrTx/>
              <a:buSzPct val="100000"/>
              <a:buFont typeface="Arial" panose="020B0604020202020204" pitchFamily="34" charset="0"/>
              <a:buChar char="●"/>
            </a:pPr>
            <a:r>
              <a:rPr lang="en-US" dirty="0">
                <a:solidFill>
                  <a:schemeClr val="tx1"/>
                </a:solidFill>
              </a:rPr>
              <a:t>Changes will not be made to the release or run stage independent from the build stage</a:t>
            </a:r>
          </a:p>
          <a:p>
            <a:pPr>
              <a:spcBef>
                <a:spcPts val="0"/>
              </a:spcBef>
              <a:buFont typeface="Wingdings" panose="05000000000000000000" pitchFamily="2" charset="2"/>
              <a:buChar char="Ø"/>
            </a:pPr>
            <a:endParaRPr lang="en-US" dirty="0">
              <a:solidFill>
                <a:schemeClr val="tx1"/>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75</a:t>
            </a:fld>
            <a:endParaRPr/>
          </a:p>
        </p:txBody>
      </p:sp>
    </p:spTree>
    <p:extLst>
      <p:ext uri="{BB962C8B-B14F-4D97-AF65-F5344CB8AC3E}">
        <p14:creationId xmlns:p14="http://schemas.microsoft.com/office/powerpoint/2010/main" val="1886051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b="1" dirty="0">
                <a:latin typeface="Helvetica Neue"/>
                <a:ea typeface="Helvetica Neue"/>
                <a:cs typeface="Helvetica Neue"/>
                <a:sym typeface="Helvetica Neue"/>
              </a:rPr>
              <a:t>V. Build, Release, Run</a:t>
            </a:r>
            <a:endParaRPr b="1"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solidFill>
                  <a:schemeClr val="tx1"/>
                </a:solidFill>
              </a:rPr>
              <a:t>Strictly separate build and run stages</a:t>
            </a:r>
          </a:p>
          <a:p>
            <a:pPr marL="57150" indent="0">
              <a:spcBef>
                <a:spcPts val="0"/>
              </a:spcBef>
              <a:buNone/>
            </a:pPr>
            <a:endParaRPr lang="en-US" dirty="0">
              <a:solidFill>
                <a:schemeClr val="tx1"/>
              </a:solidFill>
            </a:endParaRPr>
          </a:p>
          <a:p>
            <a:pPr marL="514350" indent="-285750">
              <a:spcBef>
                <a:spcPts val="0"/>
              </a:spcBef>
              <a:buClrTx/>
              <a:buSzPct val="100000"/>
              <a:buFont typeface="Arial" panose="020B0604020202020204" pitchFamily="34" charset="0"/>
              <a:buChar char="●"/>
            </a:pPr>
            <a:r>
              <a:rPr lang="en-US" dirty="0">
                <a:solidFill>
                  <a:schemeClr val="tx1"/>
                </a:solidFill>
              </a:rPr>
              <a:t>Helps maintain an orderly (and repeatable) unidirectional flow through the stages</a:t>
            </a:r>
          </a:p>
          <a:p>
            <a:pPr marL="514350" indent="-285750">
              <a:spcBef>
                <a:spcPts val="0"/>
              </a:spcBef>
              <a:buClrTx/>
              <a:buSzPct val="100000"/>
              <a:buFont typeface="Arial" panose="020B0604020202020204" pitchFamily="34" charset="0"/>
              <a:buChar char="●"/>
            </a:pPr>
            <a:endParaRPr lang="en-US" dirty="0">
              <a:solidFill>
                <a:schemeClr val="tx1"/>
              </a:solidFill>
            </a:endParaRPr>
          </a:p>
          <a:p>
            <a:pPr marL="514350" indent="-285750">
              <a:spcBef>
                <a:spcPts val="0"/>
              </a:spcBef>
              <a:buClrTx/>
              <a:buSzPct val="100000"/>
              <a:buFont typeface="Arial" panose="020B0604020202020204" pitchFamily="34" charset="0"/>
              <a:buChar char="●"/>
            </a:pPr>
            <a:r>
              <a:rPr lang="en-US" dirty="0">
                <a:solidFill>
                  <a:schemeClr val="tx1"/>
                </a:solidFill>
              </a:rPr>
              <a:t>Also, allows for leverage of a unique identifier for each end-to-end flow through the stages for traceability and troubleshooting</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76</a:t>
            </a:fld>
            <a:endParaRPr/>
          </a:p>
        </p:txBody>
      </p:sp>
      <p:pic>
        <p:nvPicPr>
          <p:cNvPr id="3" name="Picture 2">
            <a:extLst>
              <a:ext uri="{FF2B5EF4-FFF2-40B4-BE49-F238E27FC236}">
                <a16:creationId xmlns:a16="http://schemas.microsoft.com/office/drawing/2014/main" id="{8678EB57-2EFF-402E-A91F-104B5BA0FDA5}"/>
              </a:ext>
            </a:extLst>
          </p:cNvPr>
          <p:cNvPicPr>
            <a:picLocks noChangeAspect="1"/>
          </p:cNvPicPr>
          <p:nvPr/>
        </p:nvPicPr>
        <p:blipFill>
          <a:blip r:embed="rId3"/>
          <a:stretch>
            <a:fillRect/>
          </a:stretch>
        </p:blipFill>
        <p:spPr>
          <a:xfrm>
            <a:off x="4995842" y="2966750"/>
            <a:ext cx="3509157" cy="1839752"/>
          </a:xfrm>
          <a:prstGeom prst="rect">
            <a:avLst/>
          </a:prstGeom>
        </p:spPr>
      </p:pic>
      <p:pic>
        <p:nvPicPr>
          <p:cNvPr id="5" name="Picture 4">
            <a:extLst>
              <a:ext uri="{FF2B5EF4-FFF2-40B4-BE49-F238E27FC236}">
                <a16:creationId xmlns:a16="http://schemas.microsoft.com/office/drawing/2014/main" id="{7CB552D5-1589-4A1B-B33B-E0EAE9F6FA77}"/>
              </a:ext>
            </a:extLst>
          </p:cNvPr>
          <p:cNvPicPr>
            <a:picLocks noChangeAspect="1"/>
          </p:cNvPicPr>
          <p:nvPr/>
        </p:nvPicPr>
        <p:blipFill>
          <a:blip r:embed="rId4"/>
          <a:stretch>
            <a:fillRect/>
          </a:stretch>
        </p:blipFill>
        <p:spPr>
          <a:xfrm>
            <a:off x="714373" y="2933745"/>
            <a:ext cx="3882531" cy="1750814"/>
          </a:xfrm>
          <a:prstGeom prst="rect">
            <a:avLst/>
          </a:prstGeom>
        </p:spPr>
      </p:pic>
    </p:spTree>
    <p:extLst>
      <p:ext uri="{BB962C8B-B14F-4D97-AF65-F5344CB8AC3E}">
        <p14:creationId xmlns:p14="http://schemas.microsoft.com/office/powerpoint/2010/main" val="1010788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b="1" dirty="0">
                <a:latin typeface="Helvetica Neue"/>
                <a:ea typeface="Helvetica Neue"/>
                <a:cs typeface="Helvetica Neue"/>
                <a:sym typeface="Helvetica Neue"/>
              </a:rPr>
              <a:t>VI. Processes</a:t>
            </a:r>
            <a:endParaRPr b="1"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solidFill>
                  <a:schemeClr val="tx1"/>
                </a:solidFill>
              </a:rPr>
              <a:t>Execute the app as one or more stateless processes</a:t>
            </a:r>
          </a:p>
          <a:p>
            <a:pPr marL="57150" indent="0">
              <a:spcBef>
                <a:spcPts val="0"/>
              </a:spcBef>
              <a:buNone/>
            </a:pPr>
            <a:endParaRPr lang="en-US" dirty="0">
              <a:solidFill>
                <a:schemeClr val="tx1"/>
              </a:solidFill>
            </a:endParaRPr>
          </a:p>
          <a:p>
            <a:pPr marL="514350" indent="-285750">
              <a:spcBef>
                <a:spcPts val="0"/>
              </a:spcBef>
              <a:buClrTx/>
              <a:buSzPct val="100000"/>
              <a:buFont typeface="Arial" panose="020B0604020202020204" pitchFamily="34" charset="0"/>
              <a:buChar char="●"/>
            </a:pPr>
            <a:r>
              <a:rPr lang="en-US" dirty="0">
                <a:solidFill>
                  <a:schemeClr val="tx1"/>
                </a:solidFill>
              </a:rPr>
              <a:t>The twelve-factor app does not rely on the sharing of state across processes through direct transfer of information</a:t>
            </a:r>
            <a:endParaRPr lang="en-US" i="1" dirty="0">
              <a:solidFill>
                <a:schemeClr val="tx1"/>
              </a:solidFill>
            </a:endParaRPr>
          </a:p>
          <a:p>
            <a:pPr marL="514350" indent="-285750">
              <a:spcBef>
                <a:spcPts val="0"/>
              </a:spcBef>
              <a:buClrTx/>
              <a:buSzPct val="100000"/>
              <a:buFont typeface="Arial" panose="020B0604020202020204" pitchFamily="34" charset="0"/>
              <a:buChar char="●"/>
            </a:pPr>
            <a:endParaRPr lang="en-US" dirty="0">
              <a:solidFill>
                <a:schemeClr val="tx1"/>
              </a:solidFill>
            </a:endParaRPr>
          </a:p>
          <a:p>
            <a:pPr marL="514350" indent="-285750">
              <a:spcBef>
                <a:spcPts val="0"/>
              </a:spcBef>
              <a:buClrTx/>
              <a:buSzPct val="100000"/>
              <a:buFont typeface="Arial" panose="020B0604020202020204" pitchFamily="34" charset="0"/>
              <a:buChar char="●"/>
            </a:pPr>
            <a:r>
              <a:rPr lang="en-US" dirty="0">
                <a:solidFill>
                  <a:schemeClr val="tx1"/>
                </a:solidFill>
              </a:rPr>
              <a:t>Instead, shared state is stored via a separate backing service external to a given process but accessible from multiple</a:t>
            </a:r>
          </a:p>
          <a:p>
            <a:pPr>
              <a:spcBef>
                <a:spcPts val="0"/>
              </a:spcBef>
              <a:buFont typeface="Wingdings" panose="05000000000000000000" pitchFamily="2" charset="2"/>
              <a:buChar char="Ø"/>
            </a:pPr>
            <a:endParaRPr lang="en-US" dirty="0">
              <a:solidFill>
                <a:schemeClr val="tx1"/>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77</a:t>
            </a:fld>
            <a:endParaRPr/>
          </a:p>
        </p:txBody>
      </p:sp>
    </p:spTree>
    <p:extLst>
      <p:ext uri="{BB962C8B-B14F-4D97-AF65-F5344CB8AC3E}">
        <p14:creationId xmlns:p14="http://schemas.microsoft.com/office/powerpoint/2010/main" val="348785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b="1" dirty="0">
                <a:latin typeface="Helvetica Neue"/>
                <a:ea typeface="Helvetica Neue"/>
                <a:cs typeface="Helvetica Neue"/>
                <a:sym typeface="Helvetica Neue"/>
              </a:rPr>
              <a:t>VI. Processes</a:t>
            </a:r>
            <a:endParaRPr b="1"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solidFill>
                  <a:schemeClr val="tx1"/>
                </a:solidFill>
              </a:rPr>
              <a:t>Execute the app as one or more stateless processes</a:t>
            </a:r>
          </a:p>
          <a:p>
            <a:pPr marL="57150" indent="0">
              <a:spcBef>
                <a:spcPts val="0"/>
              </a:spcBef>
              <a:buNone/>
            </a:pPr>
            <a:endParaRPr lang="en-US" dirty="0">
              <a:solidFill>
                <a:schemeClr val="tx1"/>
              </a:solidFill>
            </a:endParaRPr>
          </a:p>
          <a:p>
            <a:pPr marL="514350" indent="-285750">
              <a:spcBef>
                <a:spcPts val="0"/>
              </a:spcBef>
              <a:buClrTx/>
              <a:buSzPct val="100000"/>
              <a:buFont typeface="Arial" panose="020B0604020202020204" pitchFamily="34" charset="0"/>
              <a:buChar char="●"/>
            </a:pPr>
            <a:r>
              <a:rPr lang="en-US" dirty="0">
                <a:solidFill>
                  <a:schemeClr val="tx1"/>
                </a:solidFill>
              </a:rPr>
              <a:t>Otherwise, you create tight coupling between the processes that make up a complex system</a:t>
            </a:r>
          </a:p>
          <a:p>
            <a:pPr marL="514350" indent="-285750">
              <a:spcBef>
                <a:spcPts val="0"/>
              </a:spcBef>
              <a:buClrTx/>
              <a:buSzPct val="100000"/>
              <a:buFont typeface="Arial" panose="020B0604020202020204" pitchFamily="34" charset="0"/>
              <a:buChar char="●"/>
            </a:pPr>
            <a:endParaRPr lang="en-US" dirty="0">
              <a:solidFill>
                <a:schemeClr val="tx1"/>
              </a:solidFill>
            </a:endParaRPr>
          </a:p>
          <a:p>
            <a:pPr marL="514350" indent="-285750">
              <a:spcBef>
                <a:spcPts val="0"/>
              </a:spcBef>
              <a:buClrTx/>
              <a:buSzPct val="100000"/>
              <a:buFont typeface="Arial" panose="020B0604020202020204" pitchFamily="34" charset="0"/>
              <a:buChar char="●"/>
            </a:pPr>
            <a:r>
              <a:rPr lang="en-US" dirty="0">
                <a:solidFill>
                  <a:schemeClr val="tx1"/>
                </a:solidFill>
              </a:rPr>
              <a:t>Also, you limit scalability because shared state across processes requires “stickiness” for an end-to-end request (if not externally managed)</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78</a:t>
            </a:fld>
            <a:endParaRPr/>
          </a:p>
        </p:txBody>
      </p:sp>
      <p:pic>
        <p:nvPicPr>
          <p:cNvPr id="3" name="Picture 2">
            <a:extLst>
              <a:ext uri="{FF2B5EF4-FFF2-40B4-BE49-F238E27FC236}">
                <a16:creationId xmlns:a16="http://schemas.microsoft.com/office/drawing/2014/main" id="{DA8988F3-95CD-4784-A45D-1F2CC4044D39}"/>
              </a:ext>
            </a:extLst>
          </p:cNvPr>
          <p:cNvPicPr>
            <a:picLocks noChangeAspect="1"/>
          </p:cNvPicPr>
          <p:nvPr/>
        </p:nvPicPr>
        <p:blipFill>
          <a:blip r:embed="rId3"/>
          <a:stretch>
            <a:fillRect/>
          </a:stretch>
        </p:blipFill>
        <p:spPr>
          <a:xfrm>
            <a:off x="2426580" y="2975319"/>
            <a:ext cx="4272841" cy="1798178"/>
          </a:xfrm>
          <a:prstGeom prst="rect">
            <a:avLst/>
          </a:prstGeom>
        </p:spPr>
      </p:pic>
    </p:spTree>
    <p:extLst>
      <p:ext uri="{BB962C8B-B14F-4D97-AF65-F5344CB8AC3E}">
        <p14:creationId xmlns:p14="http://schemas.microsoft.com/office/powerpoint/2010/main" val="2183656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b="1" dirty="0">
                <a:latin typeface="Helvetica Neue"/>
                <a:ea typeface="Helvetica Neue"/>
                <a:cs typeface="Helvetica Neue"/>
                <a:sym typeface="Helvetica Neue"/>
              </a:rPr>
              <a:t>VII. Port Binding</a:t>
            </a:r>
            <a:endParaRPr b="1"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solidFill>
                  <a:schemeClr val="tx1"/>
                </a:solidFill>
              </a:rPr>
              <a:t>Export services via port binding</a:t>
            </a:r>
          </a:p>
          <a:p>
            <a:pPr marL="57150" indent="0">
              <a:spcBef>
                <a:spcPts val="0"/>
              </a:spcBef>
              <a:buNone/>
            </a:pPr>
            <a:endParaRPr lang="en-US" dirty="0">
              <a:solidFill>
                <a:schemeClr val="tx1"/>
              </a:solidFill>
            </a:endParaRPr>
          </a:p>
          <a:p>
            <a:pPr marL="514350" indent="-285750">
              <a:spcBef>
                <a:spcPts val="0"/>
              </a:spcBef>
              <a:buClrTx/>
              <a:buSzPct val="100000"/>
              <a:buFont typeface="Arial" panose="020B0604020202020204" pitchFamily="34" charset="0"/>
              <a:buChar char="●"/>
            </a:pPr>
            <a:r>
              <a:rPr lang="en-US" dirty="0">
                <a:solidFill>
                  <a:schemeClr val="tx1"/>
                </a:solidFill>
              </a:rPr>
              <a:t>Sometimes apps rely on a separate component or container for execution environment (e.g., web app relies on an external webserver container)</a:t>
            </a:r>
            <a:endParaRPr lang="en-US" i="1" dirty="0">
              <a:solidFill>
                <a:schemeClr val="tx1"/>
              </a:solidFill>
            </a:endParaRPr>
          </a:p>
          <a:p>
            <a:pPr marL="514350" indent="-285750">
              <a:spcBef>
                <a:spcPts val="0"/>
              </a:spcBef>
              <a:buClrTx/>
              <a:buSzPct val="100000"/>
              <a:buFont typeface="Arial" panose="020B0604020202020204" pitchFamily="34" charset="0"/>
              <a:buChar char="●"/>
            </a:pPr>
            <a:endParaRPr lang="en-US" dirty="0">
              <a:solidFill>
                <a:schemeClr val="tx1"/>
              </a:solidFill>
            </a:endParaRPr>
          </a:p>
          <a:p>
            <a:pPr marL="514350" indent="-285750">
              <a:spcBef>
                <a:spcPts val="0"/>
              </a:spcBef>
              <a:buClrTx/>
              <a:buSzPct val="100000"/>
              <a:buFont typeface="Arial" panose="020B0604020202020204" pitchFamily="34" charset="0"/>
              <a:buChar char="●"/>
            </a:pPr>
            <a:r>
              <a:rPr lang="en-US" dirty="0">
                <a:solidFill>
                  <a:schemeClr val="tx1"/>
                </a:solidFill>
              </a:rPr>
              <a:t>The twelve-factor app does not rely on runtime injection of an external container, but instead is completely self-contained</a:t>
            </a:r>
          </a:p>
          <a:p>
            <a:pPr>
              <a:spcBef>
                <a:spcPts val="0"/>
              </a:spcBef>
              <a:buFont typeface="Wingdings" panose="05000000000000000000" pitchFamily="2" charset="2"/>
              <a:buChar char="Ø"/>
            </a:pPr>
            <a:endParaRPr lang="en-US" dirty="0">
              <a:solidFill>
                <a:schemeClr val="tx1"/>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79</a:t>
            </a:fld>
            <a:endParaRPr/>
          </a:p>
        </p:txBody>
      </p:sp>
    </p:spTree>
    <p:extLst>
      <p:ext uri="{BB962C8B-B14F-4D97-AF65-F5344CB8AC3E}">
        <p14:creationId xmlns:p14="http://schemas.microsoft.com/office/powerpoint/2010/main" val="454027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FD1ED8-7D3B-315A-FA41-E2CE99238B40}"/>
              </a:ext>
            </a:extLst>
          </p:cNvPr>
          <p:cNvSpPr>
            <a:spLocks noGrp="1"/>
          </p:cNvSpPr>
          <p:nvPr>
            <p:ph type="title"/>
          </p:nvPr>
        </p:nvSpPr>
        <p:spPr/>
        <p:txBody>
          <a:bodyPr/>
          <a:lstStyle/>
          <a:p>
            <a:r>
              <a:rPr lang="en-US" dirty="0"/>
              <a:t>How Long Does it Take for a Company to Go Bankrupt?</a:t>
            </a:r>
          </a:p>
        </p:txBody>
      </p:sp>
      <p:pic>
        <p:nvPicPr>
          <p:cNvPr id="5" name="Graphic 4" descr="Hourglass 30% with solid fill">
            <a:extLst>
              <a:ext uri="{FF2B5EF4-FFF2-40B4-BE49-F238E27FC236}">
                <a16:creationId xmlns:a16="http://schemas.microsoft.com/office/drawing/2014/main" id="{12D4F595-8ACC-0360-3056-AB37022283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85700" y="311060"/>
            <a:ext cx="685800" cy="685800"/>
          </a:xfrm>
          <a:prstGeom prst="rect">
            <a:avLst/>
          </a:prstGeom>
        </p:spPr>
      </p:pic>
      <p:sp>
        <p:nvSpPr>
          <p:cNvPr id="6" name="TextBox 5">
            <a:extLst>
              <a:ext uri="{FF2B5EF4-FFF2-40B4-BE49-F238E27FC236}">
                <a16:creationId xmlns:a16="http://schemas.microsoft.com/office/drawing/2014/main" id="{EB785353-043C-5180-7A82-A2F04301A32C}"/>
              </a:ext>
            </a:extLst>
          </p:cNvPr>
          <p:cNvSpPr txBox="1"/>
          <p:nvPr/>
        </p:nvSpPr>
        <p:spPr>
          <a:xfrm>
            <a:off x="5352393" y="2047547"/>
            <a:ext cx="2837793" cy="104840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800" dirty="0">
                <a:solidFill>
                  <a:srgbClr val="575757"/>
                </a:solidFill>
              </a:rPr>
              <a:t>If the circumstances are right, it can happen in just 45 minutes!</a:t>
            </a:r>
          </a:p>
        </p:txBody>
      </p:sp>
      <p:pic>
        <p:nvPicPr>
          <p:cNvPr id="9" name="Picture 8" descr="Stock numbers on a digital display">
            <a:extLst>
              <a:ext uri="{FF2B5EF4-FFF2-40B4-BE49-F238E27FC236}">
                <a16:creationId xmlns:a16="http://schemas.microsoft.com/office/drawing/2014/main" id="{0DC73DE6-F220-F024-21CC-45D57CBA0EDA}"/>
              </a:ext>
            </a:extLst>
          </p:cNvPr>
          <p:cNvPicPr>
            <a:picLocks noChangeAspect="1"/>
          </p:cNvPicPr>
          <p:nvPr/>
        </p:nvPicPr>
        <p:blipFill>
          <a:blip r:embed="rId5"/>
          <a:stretch>
            <a:fillRect/>
          </a:stretch>
        </p:blipFill>
        <p:spPr>
          <a:xfrm>
            <a:off x="1113259" y="1513553"/>
            <a:ext cx="3627091" cy="2116394"/>
          </a:xfrm>
          <a:prstGeom prst="rect">
            <a:avLst/>
          </a:prstGeom>
        </p:spPr>
      </p:pic>
    </p:spTree>
    <p:extLst>
      <p:ext uri="{BB962C8B-B14F-4D97-AF65-F5344CB8AC3E}">
        <p14:creationId xmlns:p14="http://schemas.microsoft.com/office/powerpoint/2010/main" val="898452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b="1" dirty="0">
                <a:latin typeface="Helvetica Neue"/>
                <a:ea typeface="Helvetica Neue"/>
                <a:cs typeface="Helvetica Neue"/>
                <a:sym typeface="Helvetica Neue"/>
              </a:rPr>
              <a:t>VII. Port Binding</a:t>
            </a:r>
            <a:endParaRPr b="1"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solidFill>
                  <a:schemeClr val="tx1"/>
                </a:solidFill>
              </a:rPr>
              <a:t>Export services via port binding</a:t>
            </a:r>
          </a:p>
          <a:p>
            <a:pPr marL="57150" indent="0">
              <a:spcBef>
                <a:spcPts val="0"/>
              </a:spcBef>
              <a:buNone/>
            </a:pPr>
            <a:endParaRPr lang="en-US" dirty="0">
              <a:solidFill>
                <a:schemeClr val="tx1"/>
              </a:solidFill>
            </a:endParaRPr>
          </a:p>
          <a:p>
            <a:pPr marL="514350" indent="-285750">
              <a:spcBef>
                <a:spcPts val="0"/>
              </a:spcBef>
              <a:buClrTx/>
              <a:buSzPct val="100000"/>
              <a:buFont typeface="Arial" panose="020B0604020202020204" pitchFamily="34" charset="0"/>
              <a:buChar char="●"/>
            </a:pPr>
            <a:r>
              <a:rPr lang="en-US" dirty="0">
                <a:solidFill>
                  <a:schemeClr val="tx1"/>
                </a:solidFill>
              </a:rPr>
              <a:t>Any required container will be captured within and exposed from the app environment via binding to a specific port (or ports) for runtime access</a:t>
            </a:r>
          </a:p>
          <a:p>
            <a:pPr marL="514350" indent="-285750">
              <a:spcBef>
                <a:spcPts val="0"/>
              </a:spcBef>
              <a:buClrTx/>
              <a:buSzPct val="100000"/>
              <a:buFont typeface="Arial" panose="020B0604020202020204" pitchFamily="34" charset="0"/>
              <a:buChar char="●"/>
            </a:pPr>
            <a:endParaRPr lang="en-US" dirty="0">
              <a:solidFill>
                <a:schemeClr val="tx1"/>
              </a:solidFill>
            </a:endParaRPr>
          </a:p>
          <a:p>
            <a:pPr marL="514350" indent="-285750">
              <a:spcBef>
                <a:spcPts val="0"/>
              </a:spcBef>
              <a:buClrTx/>
              <a:buSzPct val="100000"/>
              <a:buFont typeface="Arial" panose="020B0604020202020204" pitchFamily="34" charset="0"/>
              <a:buChar char="●"/>
            </a:pPr>
            <a:r>
              <a:rPr lang="en-US" dirty="0">
                <a:solidFill>
                  <a:schemeClr val="tx1"/>
                </a:solidFill>
              </a:rPr>
              <a:t>By keeping the application self-contained, you reduce coupling to other external components and minimize required assumptions about runtime environment</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80</a:t>
            </a:fld>
            <a:endParaRPr/>
          </a:p>
        </p:txBody>
      </p:sp>
      <p:sp>
        <p:nvSpPr>
          <p:cNvPr id="6" name="TextBox 5">
            <a:extLst>
              <a:ext uri="{FF2B5EF4-FFF2-40B4-BE49-F238E27FC236}">
                <a16:creationId xmlns:a16="http://schemas.microsoft.com/office/drawing/2014/main" id="{365670E5-147B-40FD-A363-8018A2DC1252}"/>
              </a:ext>
            </a:extLst>
          </p:cNvPr>
          <p:cNvSpPr txBox="1"/>
          <p:nvPr/>
        </p:nvSpPr>
        <p:spPr>
          <a:xfrm>
            <a:off x="470138" y="3774809"/>
            <a:ext cx="8347611" cy="253916"/>
          </a:xfrm>
          <a:prstGeom prst="rect">
            <a:avLst/>
          </a:prstGeom>
          <a:noFill/>
        </p:spPr>
        <p:txBody>
          <a:bodyPr wrap="square">
            <a:spAutoFit/>
          </a:bodyPr>
          <a:lstStyle/>
          <a:p>
            <a:r>
              <a:rPr lang="en-US" sz="1050" dirty="0">
                <a:latin typeface="Courier New" panose="02070309020205020404" pitchFamily="49" charset="0"/>
              </a:rPr>
              <a:t>`docker run -it --rm -p 8000:5000 -e ASPNETCORE_URLS=http://+:5000 --name demo-container demo-image`</a:t>
            </a:r>
            <a:endParaRPr lang="en-US" sz="1050" dirty="0"/>
          </a:p>
        </p:txBody>
      </p:sp>
    </p:spTree>
    <p:extLst>
      <p:ext uri="{BB962C8B-B14F-4D97-AF65-F5344CB8AC3E}">
        <p14:creationId xmlns:p14="http://schemas.microsoft.com/office/powerpoint/2010/main" val="504961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P spid="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b="1" dirty="0">
                <a:latin typeface="Helvetica Neue"/>
                <a:ea typeface="Helvetica Neue"/>
                <a:cs typeface="Helvetica Neue"/>
                <a:sym typeface="Helvetica Neue"/>
              </a:rPr>
              <a:t>VIII. Concurrency</a:t>
            </a:r>
            <a:endParaRPr b="1"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solidFill>
                  <a:schemeClr val="tx1"/>
                </a:solidFill>
              </a:rPr>
              <a:t>Scale out via the process model</a:t>
            </a:r>
          </a:p>
          <a:p>
            <a:pPr marL="57150" indent="0">
              <a:spcBef>
                <a:spcPts val="0"/>
              </a:spcBef>
              <a:buNone/>
            </a:pPr>
            <a:endParaRPr lang="en-US" dirty="0">
              <a:solidFill>
                <a:schemeClr val="tx1"/>
              </a:solidFill>
            </a:endParaRPr>
          </a:p>
          <a:p>
            <a:pPr marL="514350" indent="-285750">
              <a:spcBef>
                <a:spcPts val="0"/>
              </a:spcBef>
              <a:buClrTx/>
              <a:buSzPct val="100000"/>
              <a:buFont typeface="Arial" panose="020B0604020202020204" pitchFamily="34" charset="0"/>
              <a:buChar char="●"/>
            </a:pPr>
            <a:r>
              <a:rPr lang="en-US" dirty="0">
                <a:solidFill>
                  <a:schemeClr val="tx1"/>
                </a:solidFill>
              </a:rPr>
              <a:t>Processes are a “first class citizen”</a:t>
            </a:r>
            <a:endParaRPr lang="en-US" i="1" dirty="0">
              <a:solidFill>
                <a:schemeClr val="tx1"/>
              </a:solidFill>
            </a:endParaRPr>
          </a:p>
          <a:p>
            <a:pPr marL="514350" indent="-285750">
              <a:spcBef>
                <a:spcPts val="0"/>
              </a:spcBef>
              <a:buClrTx/>
              <a:buSzPct val="100000"/>
              <a:buFont typeface="Arial" panose="020B0604020202020204" pitchFamily="34" charset="0"/>
              <a:buChar char="●"/>
            </a:pPr>
            <a:endParaRPr lang="en-US" dirty="0">
              <a:solidFill>
                <a:schemeClr val="tx1"/>
              </a:solidFill>
            </a:endParaRPr>
          </a:p>
          <a:p>
            <a:pPr marL="514350" indent="-285750">
              <a:spcBef>
                <a:spcPts val="0"/>
              </a:spcBef>
              <a:buClrTx/>
              <a:buSzPct val="100000"/>
              <a:buFont typeface="Arial" panose="020B0604020202020204" pitchFamily="34" charset="0"/>
              <a:buChar char="●"/>
            </a:pPr>
            <a:r>
              <a:rPr lang="en-US" dirty="0">
                <a:solidFill>
                  <a:schemeClr val="tx1"/>
                </a:solidFill>
              </a:rPr>
              <a:t>Allows an architect or developer to be intentional about what processes get created and how they are utilized to service a request</a:t>
            </a:r>
          </a:p>
          <a:p>
            <a:pPr marL="514350" indent="-285750">
              <a:spcBef>
                <a:spcPts val="0"/>
              </a:spcBef>
              <a:buClrTx/>
              <a:buSzPct val="100000"/>
              <a:buFont typeface="Arial" panose="020B0604020202020204" pitchFamily="34" charset="0"/>
              <a:buChar char="●"/>
            </a:pPr>
            <a:endParaRPr lang="en-US" dirty="0">
              <a:solidFill>
                <a:schemeClr val="tx1"/>
              </a:solidFill>
            </a:endParaRPr>
          </a:p>
          <a:p>
            <a:pPr marL="514350" indent="-285750">
              <a:spcBef>
                <a:spcPts val="0"/>
              </a:spcBef>
              <a:buClrTx/>
              <a:buSzPct val="100000"/>
              <a:buFont typeface="Arial" panose="020B0604020202020204" pitchFamily="34" charset="0"/>
              <a:buChar char="●"/>
            </a:pPr>
            <a:r>
              <a:rPr lang="en-US" dirty="0">
                <a:solidFill>
                  <a:schemeClr val="tx1"/>
                </a:solidFill>
              </a:rPr>
              <a:t>AKA horizontal scaling (vs. vertical scaling)</a:t>
            </a:r>
          </a:p>
          <a:p>
            <a:pPr>
              <a:spcBef>
                <a:spcPts val="0"/>
              </a:spcBef>
              <a:buFont typeface="Wingdings" panose="05000000000000000000" pitchFamily="2" charset="2"/>
              <a:buChar char="Ø"/>
            </a:pPr>
            <a:endParaRPr lang="en-US" dirty="0">
              <a:solidFill>
                <a:schemeClr val="tx1"/>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81</a:t>
            </a:fld>
            <a:endParaRPr/>
          </a:p>
        </p:txBody>
      </p:sp>
    </p:spTree>
    <p:extLst>
      <p:ext uri="{BB962C8B-B14F-4D97-AF65-F5344CB8AC3E}">
        <p14:creationId xmlns:p14="http://schemas.microsoft.com/office/powerpoint/2010/main" val="3011003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b="1" dirty="0">
                <a:latin typeface="Helvetica Neue"/>
                <a:ea typeface="Helvetica Neue"/>
                <a:cs typeface="Helvetica Neue"/>
                <a:sym typeface="Helvetica Neue"/>
              </a:rPr>
              <a:t>VIII. Concurrency</a:t>
            </a:r>
            <a:endParaRPr b="1"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solidFill>
                  <a:schemeClr val="tx1"/>
                </a:solidFill>
              </a:rPr>
              <a:t>Scale out via the process model</a:t>
            </a:r>
          </a:p>
          <a:p>
            <a:pPr marL="57150" indent="0">
              <a:spcBef>
                <a:spcPts val="0"/>
              </a:spcBef>
              <a:buNone/>
            </a:pPr>
            <a:endParaRPr lang="en-US" dirty="0">
              <a:solidFill>
                <a:schemeClr val="tx1"/>
              </a:solidFill>
            </a:endParaRPr>
          </a:p>
          <a:p>
            <a:pPr marL="514350" indent="-285750">
              <a:spcBef>
                <a:spcPts val="0"/>
              </a:spcBef>
              <a:buClrTx/>
              <a:buSzPct val="100000"/>
              <a:buFont typeface="Arial" panose="020B0604020202020204" pitchFamily="34" charset="0"/>
              <a:buChar char="●"/>
            </a:pPr>
            <a:r>
              <a:rPr lang="en-US" dirty="0">
                <a:solidFill>
                  <a:schemeClr val="tx1"/>
                </a:solidFill>
              </a:rPr>
              <a:t>Utilizes the underlying OS to manage the processes but the application maintains visibility</a:t>
            </a:r>
          </a:p>
          <a:p>
            <a:pPr marL="514350" indent="-285750">
              <a:spcBef>
                <a:spcPts val="0"/>
              </a:spcBef>
              <a:buClrTx/>
              <a:buSzPct val="100000"/>
              <a:buFont typeface="Arial" panose="020B0604020202020204" pitchFamily="34" charset="0"/>
              <a:buChar char="●"/>
            </a:pPr>
            <a:endParaRPr lang="en-US" dirty="0">
              <a:solidFill>
                <a:schemeClr val="tx1"/>
              </a:solidFill>
            </a:endParaRPr>
          </a:p>
          <a:p>
            <a:pPr marL="514350" indent="-285750">
              <a:spcBef>
                <a:spcPts val="0"/>
              </a:spcBef>
              <a:buClrTx/>
              <a:buSzPct val="100000"/>
              <a:buFont typeface="Arial" panose="020B0604020202020204" pitchFamily="34" charset="0"/>
              <a:buChar char="●"/>
            </a:pPr>
            <a:r>
              <a:rPr lang="en-US" dirty="0">
                <a:solidFill>
                  <a:schemeClr val="tx1"/>
                </a:solidFill>
              </a:rPr>
              <a:t>Enables concurrency – the ability to service multiple types of processing for a given workflow in parallel (scalability and performance)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82</a:t>
            </a:fld>
            <a:endParaRPr/>
          </a:p>
        </p:txBody>
      </p:sp>
      <p:pic>
        <p:nvPicPr>
          <p:cNvPr id="3" name="Picture 2">
            <a:extLst>
              <a:ext uri="{FF2B5EF4-FFF2-40B4-BE49-F238E27FC236}">
                <a16:creationId xmlns:a16="http://schemas.microsoft.com/office/drawing/2014/main" id="{FD727D43-EEED-48FA-9167-9FB153900A8F}"/>
              </a:ext>
            </a:extLst>
          </p:cNvPr>
          <p:cNvPicPr>
            <a:picLocks noChangeAspect="1"/>
          </p:cNvPicPr>
          <p:nvPr/>
        </p:nvPicPr>
        <p:blipFill>
          <a:blip r:embed="rId3"/>
          <a:stretch>
            <a:fillRect/>
          </a:stretch>
        </p:blipFill>
        <p:spPr>
          <a:xfrm>
            <a:off x="5318447" y="2653496"/>
            <a:ext cx="2422991" cy="2096355"/>
          </a:xfrm>
          <a:prstGeom prst="rect">
            <a:avLst/>
          </a:prstGeom>
        </p:spPr>
      </p:pic>
    </p:spTree>
    <p:extLst>
      <p:ext uri="{BB962C8B-B14F-4D97-AF65-F5344CB8AC3E}">
        <p14:creationId xmlns:p14="http://schemas.microsoft.com/office/powerpoint/2010/main" val="86485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b="1" dirty="0">
                <a:latin typeface="Helvetica Neue"/>
                <a:ea typeface="Helvetica Neue"/>
                <a:cs typeface="Helvetica Neue"/>
                <a:sym typeface="Helvetica Neue"/>
              </a:rPr>
              <a:t>IX. Disposability</a:t>
            </a:r>
            <a:endParaRPr b="1"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solidFill>
                  <a:schemeClr val="tx1"/>
                </a:solidFill>
              </a:rPr>
              <a:t>Maximize robustness with fast startup and graceful shutdown</a:t>
            </a:r>
          </a:p>
          <a:p>
            <a:pPr marL="57150" indent="0">
              <a:spcBef>
                <a:spcPts val="0"/>
              </a:spcBef>
              <a:buNone/>
            </a:pPr>
            <a:endParaRPr lang="en-US" dirty="0">
              <a:solidFill>
                <a:schemeClr val="tx1"/>
              </a:solidFill>
            </a:endParaRPr>
          </a:p>
          <a:p>
            <a:pPr marL="514350" indent="-285750">
              <a:spcBef>
                <a:spcPts val="0"/>
              </a:spcBef>
              <a:buClrTx/>
              <a:buSzPct val="100000"/>
              <a:buFont typeface="Arial" panose="020B0604020202020204" pitchFamily="34" charset="0"/>
              <a:buChar char="●"/>
            </a:pPr>
            <a:r>
              <a:rPr lang="en-US" dirty="0">
                <a:solidFill>
                  <a:schemeClr val="tx1"/>
                </a:solidFill>
              </a:rPr>
              <a:t>The twelve-factor app’s processes are disposable – they can be started or stopped as required and quickly (when required)</a:t>
            </a:r>
            <a:endParaRPr lang="en-US" i="1" dirty="0">
              <a:solidFill>
                <a:schemeClr val="tx1"/>
              </a:solidFill>
            </a:endParaRPr>
          </a:p>
          <a:p>
            <a:pPr marL="514350" indent="-285750">
              <a:spcBef>
                <a:spcPts val="0"/>
              </a:spcBef>
              <a:buClrTx/>
              <a:buSzPct val="100000"/>
              <a:buFont typeface="Arial" panose="020B0604020202020204" pitchFamily="34" charset="0"/>
              <a:buChar char="●"/>
            </a:pPr>
            <a:endParaRPr lang="en-US" dirty="0">
              <a:solidFill>
                <a:schemeClr val="tx1"/>
              </a:solidFill>
            </a:endParaRPr>
          </a:p>
          <a:p>
            <a:pPr marL="514350" indent="-285750">
              <a:spcBef>
                <a:spcPts val="0"/>
              </a:spcBef>
              <a:buClrTx/>
              <a:buSzPct val="100000"/>
              <a:buFont typeface="Arial" panose="020B0604020202020204" pitchFamily="34" charset="0"/>
              <a:buChar char="●"/>
            </a:pPr>
            <a:r>
              <a:rPr lang="en-US" dirty="0">
                <a:solidFill>
                  <a:schemeClr val="tx1"/>
                </a:solidFill>
              </a:rPr>
              <a:t>Enables elastic scalability – quick response to demand (up or down)</a:t>
            </a:r>
          </a:p>
          <a:p>
            <a:pPr marL="514350" indent="-285750">
              <a:spcBef>
                <a:spcPts val="0"/>
              </a:spcBef>
              <a:buClrTx/>
              <a:buSzPct val="100000"/>
              <a:buFont typeface="Arial" panose="020B0604020202020204" pitchFamily="34" charset="0"/>
              <a:buChar char="●"/>
            </a:pPr>
            <a:endParaRPr lang="en-US" dirty="0">
              <a:solidFill>
                <a:schemeClr val="tx1"/>
              </a:solidFill>
            </a:endParaRPr>
          </a:p>
          <a:p>
            <a:pPr marL="514350" indent="-285750">
              <a:spcBef>
                <a:spcPts val="0"/>
              </a:spcBef>
              <a:buClrTx/>
              <a:buSzPct val="100000"/>
              <a:buFont typeface="Arial" panose="020B0604020202020204" pitchFamily="34" charset="0"/>
              <a:buChar char="●"/>
            </a:pPr>
            <a:r>
              <a:rPr lang="en-US" dirty="0">
                <a:solidFill>
                  <a:schemeClr val="tx1"/>
                </a:solidFill>
              </a:rPr>
              <a:t>Processes should minimize startup time – whether for single instances or multiple instances of the process (redundancy)</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83</a:t>
            </a:fld>
            <a:endParaRPr/>
          </a:p>
        </p:txBody>
      </p:sp>
    </p:spTree>
    <p:extLst>
      <p:ext uri="{BB962C8B-B14F-4D97-AF65-F5344CB8AC3E}">
        <p14:creationId xmlns:p14="http://schemas.microsoft.com/office/powerpoint/2010/main" val="63917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b="1" dirty="0">
                <a:latin typeface="Helvetica Neue"/>
                <a:ea typeface="Helvetica Neue"/>
                <a:cs typeface="Helvetica Neue"/>
                <a:sym typeface="Helvetica Neue"/>
              </a:rPr>
              <a:t>IX. Disposability</a:t>
            </a:r>
            <a:endParaRPr b="1"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solidFill>
                  <a:schemeClr val="tx1"/>
                </a:solidFill>
              </a:rPr>
              <a:t>Maximize robustness with fast startup and graceful shutdown</a:t>
            </a:r>
          </a:p>
          <a:p>
            <a:pPr marL="57150" indent="0">
              <a:spcBef>
                <a:spcPts val="0"/>
              </a:spcBef>
              <a:buNone/>
            </a:pPr>
            <a:endParaRPr lang="en-US" dirty="0">
              <a:solidFill>
                <a:schemeClr val="tx1"/>
              </a:solidFill>
            </a:endParaRPr>
          </a:p>
          <a:p>
            <a:pPr marL="514350" indent="-285750">
              <a:spcBef>
                <a:spcPts val="0"/>
              </a:spcBef>
              <a:buClrTx/>
              <a:buSzPct val="100000"/>
              <a:buFont typeface="Arial" panose="020B0604020202020204" pitchFamily="34" charset="0"/>
              <a:buChar char="●"/>
            </a:pPr>
            <a:r>
              <a:rPr lang="en-US" dirty="0">
                <a:solidFill>
                  <a:schemeClr val="tx1"/>
                </a:solidFill>
              </a:rPr>
              <a:t>Processes should be able to handle shutdown gracefully – since unneeded processes may need to be destroyed as demand decreases</a:t>
            </a:r>
          </a:p>
          <a:p>
            <a:pPr marL="514350" indent="-285750">
              <a:spcBef>
                <a:spcPts val="0"/>
              </a:spcBef>
              <a:buClrTx/>
              <a:buSzPct val="100000"/>
              <a:buFont typeface="Arial" panose="020B0604020202020204" pitchFamily="34" charset="0"/>
              <a:buChar char="●"/>
            </a:pPr>
            <a:endParaRPr lang="en-US" dirty="0">
              <a:solidFill>
                <a:schemeClr val="tx1"/>
              </a:solidFill>
            </a:endParaRPr>
          </a:p>
          <a:p>
            <a:pPr marL="514350" indent="-285750">
              <a:spcBef>
                <a:spcPts val="0"/>
              </a:spcBef>
              <a:buClrTx/>
              <a:buSzPct val="100000"/>
              <a:buFont typeface="Arial" panose="020B0604020202020204" pitchFamily="34" charset="0"/>
              <a:buChar char="●"/>
            </a:pPr>
            <a:r>
              <a:rPr lang="en-US" dirty="0">
                <a:solidFill>
                  <a:schemeClr val="tx1"/>
                </a:solidFill>
              </a:rPr>
              <a:t>Graceful shutdown should include the ability to handle crashes or error conditions</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84</a:t>
            </a:fld>
            <a:endParaRPr/>
          </a:p>
        </p:txBody>
      </p:sp>
      <p:pic>
        <p:nvPicPr>
          <p:cNvPr id="3" name="Picture 2">
            <a:extLst>
              <a:ext uri="{FF2B5EF4-FFF2-40B4-BE49-F238E27FC236}">
                <a16:creationId xmlns:a16="http://schemas.microsoft.com/office/drawing/2014/main" id="{C3B0DBE7-9566-4ED3-B55C-8A719D3344F7}"/>
              </a:ext>
            </a:extLst>
          </p:cNvPr>
          <p:cNvPicPr>
            <a:picLocks noChangeAspect="1"/>
          </p:cNvPicPr>
          <p:nvPr/>
        </p:nvPicPr>
        <p:blipFill>
          <a:blip r:embed="rId3"/>
          <a:stretch>
            <a:fillRect/>
          </a:stretch>
        </p:blipFill>
        <p:spPr>
          <a:xfrm>
            <a:off x="3369482" y="2805558"/>
            <a:ext cx="2387037" cy="1967939"/>
          </a:xfrm>
          <a:prstGeom prst="rect">
            <a:avLst/>
          </a:prstGeom>
        </p:spPr>
      </p:pic>
    </p:spTree>
    <p:extLst>
      <p:ext uri="{BB962C8B-B14F-4D97-AF65-F5344CB8AC3E}">
        <p14:creationId xmlns:p14="http://schemas.microsoft.com/office/powerpoint/2010/main" val="3549966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b="1" dirty="0">
                <a:latin typeface="Helvetica Neue"/>
                <a:ea typeface="Helvetica Neue"/>
                <a:cs typeface="Helvetica Neue"/>
                <a:sym typeface="Helvetica Neue"/>
              </a:rPr>
              <a:t>X. Dev / Prod Parity</a:t>
            </a:r>
            <a:endParaRPr b="1"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solidFill>
                  <a:schemeClr val="tx1"/>
                </a:solidFill>
              </a:rPr>
              <a:t>Keep development, staging and production as similar as possible</a:t>
            </a:r>
          </a:p>
          <a:p>
            <a:pPr marL="57150" indent="0">
              <a:spcBef>
                <a:spcPts val="0"/>
              </a:spcBef>
              <a:buNone/>
            </a:pPr>
            <a:endParaRPr lang="en-US" dirty="0">
              <a:solidFill>
                <a:schemeClr val="tx1"/>
              </a:solidFill>
            </a:endParaRPr>
          </a:p>
          <a:p>
            <a:pPr marL="514350" indent="-285750">
              <a:spcBef>
                <a:spcPts val="0"/>
              </a:spcBef>
              <a:buClrTx/>
              <a:buSzPct val="100000"/>
              <a:buFont typeface="Arial" panose="020B0604020202020204" pitchFamily="34" charset="0"/>
              <a:buChar char="●"/>
            </a:pPr>
            <a:r>
              <a:rPr lang="en-US" dirty="0">
                <a:solidFill>
                  <a:schemeClr val="tx1"/>
                </a:solidFill>
              </a:rPr>
              <a:t>The twelve-factor app is designed for continuous deployment – multiple pushes, sometimes multiple times a day, in response to ongoing code changes (agility)</a:t>
            </a:r>
            <a:endParaRPr lang="en-US" i="1" dirty="0">
              <a:solidFill>
                <a:schemeClr val="tx1"/>
              </a:solidFill>
            </a:endParaRPr>
          </a:p>
          <a:p>
            <a:pPr marL="514350" indent="-285750">
              <a:spcBef>
                <a:spcPts val="0"/>
              </a:spcBef>
              <a:buClrTx/>
              <a:buSzPct val="100000"/>
              <a:buFont typeface="Arial" panose="020B0604020202020204" pitchFamily="34" charset="0"/>
              <a:buChar char="●"/>
            </a:pPr>
            <a:endParaRPr lang="en-US" dirty="0">
              <a:solidFill>
                <a:schemeClr val="tx1"/>
              </a:solidFill>
            </a:endParaRPr>
          </a:p>
          <a:p>
            <a:pPr marL="514350" indent="-285750">
              <a:spcBef>
                <a:spcPts val="0"/>
              </a:spcBef>
              <a:buClrTx/>
              <a:buSzPct val="100000"/>
              <a:buFont typeface="Arial" panose="020B0604020202020204" pitchFamily="34" charset="0"/>
              <a:buChar char="●"/>
            </a:pPr>
            <a:r>
              <a:rPr lang="en-US" dirty="0">
                <a:solidFill>
                  <a:schemeClr val="tx1"/>
                </a:solidFill>
              </a:rPr>
              <a:t>This does not mean that each environment will have the same version or branch deployed</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85</a:t>
            </a:fld>
            <a:endParaRPr/>
          </a:p>
        </p:txBody>
      </p:sp>
    </p:spTree>
    <p:extLst>
      <p:ext uri="{BB962C8B-B14F-4D97-AF65-F5344CB8AC3E}">
        <p14:creationId xmlns:p14="http://schemas.microsoft.com/office/powerpoint/2010/main" val="4180111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b="1" dirty="0">
                <a:latin typeface="Helvetica Neue"/>
                <a:ea typeface="Helvetica Neue"/>
                <a:cs typeface="Helvetica Neue"/>
                <a:sym typeface="Helvetica Neue"/>
              </a:rPr>
              <a:t>X. Dev / Prod Parity</a:t>
            </a:r>
            <a:endParaRPr b="1"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solidFill>
                  <a:schemeClr val="tx1"/>
                </a:solidFill>
              </a:rPr>
              <a:t>Keep development, staging and production as similar as possible</a:t>
            </a:r>
          </a:p>
          <a:p>
            <a:pPr marL="57150" indent="0">
              <a:spcBef>
                <a:spcPts val="0"/>
              </a:spcBef>
              <a:buNone/>
            </a:pPr>
            <a:endParaRPr lang="en-US" dirty="0">
              <a:solidFill>
                <a:schemeClr val="tx1"/>
              </a:solidFill>
            </a:endParaRPr>
          </a:p>
          <a:p>
            <a:pPr marL="514350" indent="-285750">
              <a:spcBef>
                <a:spcPts val="0"/>
              </a:spcBef>
              <a:buClrTx/>
              <a:buSzPct val="100000"/>
              <a:buFont typeface="Arial" panose="020B0604020202020204" pitchFamily="34" charset="0"/>
              <a:buChar char="●"/>
            </a:pPr>
            <a:r>
              <a:rPr lang="en-US" dirty="0">
                <a:solidFill>
                  <a:schemeClr val="tx1"/>
                </a:solidFill>
              </a:rPr>
              <a:t>However, modifications to the codebase should be unidirectional to ensure potential impact from change is sufficiently accounted for</a:t>
            </a:r>
          </a:p>
          <a:p>
            <a:pPr marL="514350" indent="-285750">
              <a:spcBef>
                <a:spcPts val="0"/>
              </a:spcBef>
              <a:buClrTx/>
              <a:buSzPct val="100000"/>
              <a:buFont typeface="Arial" panose="020B0604020202020204" pitchFamily="34" charset="0"/>
              <a:buChar char="●"/>
            </a:pPr>
            <a:endParaRPr lang="en-US" dirty="0">
              <a:solidFill>
                <a:schemeClr val="tx1"/>
              </a:solidFill>
            </a:endParaRPr>
          </a:p>
          <a:p>
            <a:pPr marL="514350" indent="-285750">
              <a:spcBef>
                <a:spcPts val="0"/>
              </a:spcBef>
              <a:buClrTx/>
              <a:buSzPct val="100000"/>
              <a:buFont typeface="Arial" panose="020B0604020202020204" pitchFamily="34" charset="0"/>
              <a:buChar char="●"/>
            </a:pPr>
            <a:r>
              <a:rPr lang="en-US" dirty="0">
                <a:solidFill>
                  <a:schemeClr val="tx1"/>
                </a:solidFill>
              </a:rPr>
              <a:t>Also, the twelve-factor app targets utilization of the same backing services regardless of environment, targeting variance in configuration alone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86</a:t>
            </a:fld>
            <a:endParaRPr/>
          </a:p>
        </p:txBody>
      </p:sp>
      <p:pic>
        <p:nvPicPr>
          <p:cNvPr id="3" name="Picture 2">
            <a:extLst>
              <a:ext uri="{FF2B5EF4-FFF2-40B4-BE49-F238E27FC236}">
                <a16:creationId xmlns:a16="http://schemas.microsoft.com/office/drawing/2014/main" id="{D123F67C-716D-4E3F-A051-4D19E5102DB4}"/>
              </a:ext>
            </a:extLst>
          </p:cNvPr>
          <p:cNvPicPr>
            <a:picLocks noChangeAspect="1"/>
          </p:cNvPicPr>
          <p:nvPr/>
        </p:nvPicPr>
        <p:blipFill>
          <a:blip r:embed="rId3"/>
          <a:stretch>
            <a:fillRect/>
          </a:stretch>
        </p:blipFill>
        <p:spPr>
          <a:xfrm>
            <a:off x="2155372" y="2979428"/>
            <a:ext cx="6013568" cy="1794069"/>
          </a:xfrm>
          <a:prstGeom prst="rect">
            <a:avLst/>
          </a:prstGeom>
        </p:spPr>
      </p:pic>
    </p:spTree>
    <p:extLst>
      <p:ext uri="{BB962C8B-B14F-4D97-AF65-F5344CB8AC3E}">
        <p14:creationId xmlns:p14="http://schemas.microsoft.com/office/powerpoint/2010/main" val="255963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b="1" dirty="0">
                <a:latin typeface="Helvetica Neue"/>
                <a:ea typeface="Helvetica Neue"/>
                <a:cs typeface="Helvetica Neue"/>
                <a:sym typeface="Helvetica Neue"/>
              </a:rPr>
              <a:t>XI. Logs</a:t>
            </a:r>
            <a:endParaRPr b="1"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solidFill>
                  <a:schemeClr val="tx1"/>
                </a:solidFill>
              </a:rPr>
              <a:t>Treat logs as event streams</a:t>
            </a:r>
          </a:p>
          <a:p>
            <a:pPr marL="57150" indent="0">
              <a:spcBef>
                <a:spcPts val="0"/>
              </a:spcBef>
              <a:buNone/>
            </a:pPr>
            <a:endParaRPr lang="en-US" dirty="0">
              <a:solidFill>
                <a:schemeClr val="tx1"/>
              </a:solidFill>
            </a:endParaRPr>
          </a:p>
          <a:p>
            <a:pPr marL="514350" indent="-285750">
              <a:spcBef>
                <a:spcPts val="0"/>
              </a:spcBef>
              <a:buClrTx/>
              <a:buSzPct val="100000"/>
              <a:buFont typeface="Arial" panose="020B0604020202020204" pitchFamily="34" charset="0"/>
              <a:buChar char="●"/>
            </a:pPr>
            <a:r>
              <a:rPr lang="en-US" dirty="0">
                <a:solidFill>
                  <a:schemeClr val="tx1"/>
                </a:solidFill>
              </a:rPr>
              <a:t>Logs from the execution of an app should be streams of aggregated, time-order events collected as output from the running processes</a:t>
            </a:r>
            <a:endParaRPr lang="en-US" i="1" dirty="0">
              <a:solidFill>
                <a:schemeClr val="tx1"/>
              </a:solidFill>
            </a:endParaRPr>
          </a:p>
          <a:p>
            <a:pPr marL="514350" indent="-285750">
              <a:spcBef>
                <a:spcPts val="0"/>
              </a:spcBef>
              <a:buClrTx/>
              <a:buSzPct val="100000"/>
              <a:buFont typeface="Arial" panose="020B0604020202020204" pitchFamily="34" charset="0"/>
              <a:buChar char="●"/>
            </a:pPr>
            <a:endParaRPr lang="en-US" dirty="0">
              <a:solidFill>
                <a:schemeClr val="tx1"/>
              </a:solidFill>
            </a:endParaRPr>
          </a:p>
          <a:p>
            <a:pPr marL="514350" indent="-285750">
              <a:spcBef>
                <a:spcPts val="0"/>
              </a:spcBef>
              <a:buClrTx/>
              <a:buSzPct val="100000"/>
              <a:buFont typeface="Arial" panose="020B0604020202020204" pitchFamily="34" charset="0"/>
              <a:buChar char="●"/>
            </a:pPr>
            <a:r>
              <a:rPr lang="en-US" dirty="0">
                <a:solidFill>
                  <a:schemeClr val="tx1"/>
                </a:solidFill>
              </a:rPr>
              <a:t>The twelve-factor app incorporates routing of its corresponding output streams to a separate platform charged with log management (SRP)</a:t>
            </a:r>
          </a:p>
          <a:p>
            <a:pPr marL="514350" indent="-285750">
              <a:spcBef>
                <a:spcPts val="0"/>
              </a:spcBef>
              <a:buClrTx/>
              <a:buSzPct val="100000"/>
              <a:buFont typeface="Arial" panose="020B0604020202020204" pitchFamily="34" charset="0"/>
              <a:buChar char="●"/>
            </a:pPr>
            <a:endParaRPr lang="en-US" dirty="0">
              <a:solidFill>
                <a:schemeClr val="tx1"/>
              </a:solidFill>
            </a:endParaRPr>
          </a:p>
          <a:p>
            <a:pPr marL="514350" indent="-285750">
              <a:spcBef>
                <a:spcPts val="0"/>
              </a:spcBef>
              <a:buClrTx/>
              <a:buSzPct val="100000"/>
              <a:buFont typeface="Arial" panose="020B0604020202020204" pitchFamily="34" charset="0"/>
              <a:buChar char="●"/>
            </a:pPr>
            <a:r>
              <a:rPr lang="en-US" dirty="0">
                <a:solidFill>
                  <a:schemeClr val="tx1"/>
                </a:solidFill>
              </a:rPr>
              <a:t>The twelve-factor app relies on another process to aggregate, normalize and scrub the log data into usable information for end-to-end analysis</a:t>
            </a:r>
          </a:p>
          <a:p>
            <a:pPr marL="514350" indent="-285750">
              <a:spcBef>
                <a:spcPts val="0"/>
              </a:spcBef>
              <a:buClrTx/>
              <a:buSzPct val="100000"/>
              <a:buFont typeface="Arial" panose="020B0604020202020204" pitchFamily="34" charset="0"/>
              <a:buChar char="●"/>
            </a:pPr>
            <a:endParaRPr lang="en-US" dirty="0">
              <a:solidFill>
                <a:schemeClr val="tx1"/>
              </a:solidFill>
            </a:endParaRPr>
          </a:p>
          <a:p>
            <a:pPr marL="514350" indent="-285750">
              <a:spcBef>
                <a:spcPts val="0"/>
              </a:spcBef>
              <a:buClrTx/>
              <a:buSzPct val="100000"/>
              <a:buFont typeface="Arial" panose="020B0604020202020204" pitchFamily="34" charset="0"/>
              <a:buChar char="●"/>
            </a:pPr>
            <a:r>
              <a:rPr lang="en-US" dirty="0">
                <a:solidFill>
                  <a:schemeClr val="tx1"/>
                </a:solidFill>
              </a:rPr>
              <a:t>Key because there may be relevant logs for a transaction over-and-above the app itself – other components in addition to the app</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87</a:t>
            </a:fld>
            <a:endParaRPr/>
          </a:p>
        </p:txBody>
      </p:sp>
    </p:spTree>
    <p:extLst>
      <p:ext uri="{BB962C8B-B14F-4D97-AF65-F5344CB8AC3E}">
        <p14:creationId xmlns:p14="http://schemas.microsoft.com/office/powerpoint/2010/main" val="2790246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b="1" dirty="0">
                <a:latin typeface="Helvetica Neue"/>
                <a:ea typeface="Helvetica Neue"/>
                <a:cs typeface="Helvetica Neue"/>
                <a:sym typeface="Helvetica Neue"/>
              </a:rPr>
              <a:t>XII. Admin Processes</a:t>
            </a:r>
            <a:endParaRPr b="1"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solidFill>
                  <a:schemeClr val="tx1"/>
                </a:solidFill>
              </a:rPr>
              <a:t>Run admin / management tasks as one-off processes</a:t>
            </a:r>
          </a:p>
          <a:p>
            <a:pPr marL="57150" indent="0">
              <a:spcBef>
                <a:spcPts val="0"/>
              </a:spcBef>
              <a:buNone/>
            </a:pPr>
            <a:endParaRPr lang="en-US" dirty="0">
              <a:solidFill>
                <a:schemeClr val="tx1"/>
              </a:solidFill>
            </a:endParaRPr>
          </a:p>
          <a:p>
            <a:pPr marL="514350" indent="-285750">
              <a:spcBef>
                <a:spcPts val="0"/>
              </a:spcBef>
              <a:buClrTx/>
              <a:buSzPct val="100000"/>
              <a:buFont typeface="Arial" panose="020B0604020202020204" pitchFamily="34" charset="0"/>
              <a:buChar char="●"/>
            </a:pPr>
            <a:r>
              <a:rPr lang="en-US" dirty="0">
                <a:solidFill>
                  <a:schemeClr val="tx1"/>
                </a:solidFill>
              </a:rPr>
              <a:t>Admin / management tasks are activities or instructions to be executed outside of the normal application flow (e.g., database migrations, administrative script execution)</a:t>
            </a:r>
            <a:endParaRPr lang="en-US" i="1" dirty="0">
              <a:solidFill>
                <a:schemeClr val="tx1"/>
              </a:solidFill>
            </a:endParaRPr>
          </a:p>
          <a:p>
            <a:pPr marL="514350" indent="-285750">
              <a:spcBef>
                <a:spcPts val="0"/>
              </a:spcBef>
              <a:buClrTx/>
              <a:buSzPct val="100000"/>
              <a:buFont typeface="Arial" panose="020B0604020202020204" pitchFamily="34" charset="0"/>
              <a:buChar char="●"/>
            </a:pPr>
            <a:endParaRPr lang="en-US" dirty="0">
              <a:solidFill>
                <a:schemeClr val="tx1"/>
              </a:solidFill>
            </a:endParaRPr>
          </a:p>
          <a:p>
            <a:pPr marL="514350" indent="-285750">
              <a:spcBef>
                <a:spcPts val="0"/>
              </a:spcBef>
              <a:buClrTx/>
              <a:buSzPct val="100000"/>
              <a:buFont typeface="Arial" panose="020B0604020202020204" pitchFamily="34" charset="0"/>
              <a:buChar char="●"/>
            </a:pPr>
            <a:r>
              <a:rPr lang="en-US" dirty="0">
                <a:solidFill>
                  <a:schemeClr val="tx1"/>
                </a:solidFill>
              </a:rPr>
              <a:t>The twelve-factor app treats these tasks as one-off process, ad hoc and separate from the main application (Separation of Concerns)</a:t>
            </a:r>
          </a:p>
          <a:p>
            <a:pPr marL="514350" indent="-285750">
              <a:spcBef>
                <a:spcPts val="0"/>
              </a:spcBef>
              <a:buClrTx/>
              <a:buSzPct val="100000"/>
              <a:buFont typeface="Arial" panose="020B0604020202020204" pitchFamily="34" charset="0"/>
              <a:buChar char="●"/>
            </a:pPr>
            <a:endParaRPr lang="en-US" dirty="0">
              <a:solidFill>
                <a:schemeClr val="tx1"/>
              </a:solidFill>
            </a:endParaRPr>
          </a:p>
          <a:p>
            <a:pPr marL="514350" indent="-285750">
              <a:spcBef>
                <a:spcPts val="0"/>
              </a:spcBef>
              <a:buClrTx/>
              <a:buSzPct val="100000"/>
              <a:buFont typeface="Arial" panose="020B0604020202020204" pitchFamily="34" charset="0"/>
              <a:buChar char="●"/>
            </a:pPr>
            <a:r>
              <a:rPr lang="en-US" dirty="0">
                <a:solidFill>
                  <a:schemeClr val="tx1"/>
                </a:solidFill>
              </a:rPr>
              <a:t>These one-off processes should be run in an identical environment against the same codebase and config</a:t>
            </a:r>
          </a:p>
          <a:p>
            <a:pPr marL="514350" indent="-285750">
              <a:spcBef>
                <a:spcPts val="0"/>
              </a:spcBef>
              <a:buClrTx/>
              <a:buSzPct val="100000"/>
              <a:buFont typeface="Arial" panose="020B0604020202020204" pitchFamily="34" charset="0"/>
              <a:buChar char="●"/>
            </a:pPr>
            <a:endParaRPr lang="en-US" dirty="0">
              <a:solidFill>
                <a:schemeClr val="tx1"/>
              </a:solidFill>
            </a:endParaRPr>
          </a:p>
          <a:p>
            <a:pPr marL="514350" indent="-285750">
              <a:spcBef>
                <a:spcPts val="0"/>
              </a:spcBef>
              <a:buClrTx/>
              <a:buSzPct val="100000"/>
              <a:buFont typeface="Arial" panose="020B0604020202020204" pitchFamily="34" charset="0"/>
              <a:buChar char="●"/>
            </a:pPr>
            <a:r>
              <a:rPr lang="en-US" dirty="0">
                <a:solidFill>
                  <a:schemeClr val="tx1"/>
                </a:solidFill>
              </a:rPr>
              <a:t>Should leverage the same dependencies (including versions) as are employed with the application itself – difference is in the workflow only</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88</a:t>
            </a:fld>
            <a:endParaRPr/>
          </a:p>
        </p:txBody>
      </p:sp>
    </p:spTree>
    <p:extLst>
      <p:ext uri="{BB962C8B-B14F-4D97-AF65-F5344CB8AC3E}">
        <p14:creationId xmlns:p14="http://schemas.microsoft.com/office/powerpoint/2010/main" val="371842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sz="3200" dirty="0"/>
              <a:t>Infrastructure-as-Code (</a:t>
            </a:r>
            <a:r>
              <a:rPr lang="en-US" sz="3200" dirty="0" err="1"/>
              <a:t>IaC</a:t>
            </a:r>
            <a:r>
              <a:rPr lang="en-US" sz="3200" dirty="0"/>
              <a:t>)</a:t>
            </a:r>
          </a:p>
        </p:txBody>
      </p:sp>
      <p:sp>
        <p:nvSpPr>
          <p:cNvPr id="5" name="Slide Number Placeholder 4">
            <a:extLst>
              <a:ext uri="{FF2B5EF4-FFF2-40B4-BE49-F238E27FC236}">
                <a16:creationId xmlns:a16="http://schemas.microsoft.com/office/drawing/2014/main" id="{342872FD-5BA0-19D8-ABAD-BBD1307A9979}"/>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89</a:t>
            </a:fld>
            <a:endParaRPr lang="en"/>
          </a:p>
        </p:txBody>
      </p:sp>
    </p:spTree>
    <p:extLst>
      <p:ext uri="{BB962C8B-B14F-4D97-AF65-F5344CB8AC3E}">
        <p14:creationId xmlns:p14="http://schemas.microsoft.com/office/powerpoint/2010/main" val="3116626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02272A-A814-5D87-1E84-3B71D789F8AF}"/>
              </a:ext>
            </a:extLst>
          </p:cNvPr>
          <p:cNvSpPr>
            <a:spLocks noGrp="1"/>
          </p:cNvSpPr>
          <p:nvPr>
            <p:ph type="title"/>
          </p:nvPr>
        </p:nvSpPr>
        <p:spPr/>
        <p:txBody>
          <a:bodyPr/>
          <a:lstStyle/>
          <a:p>
            <a:r>
              <a:rPr lang="en-US" dirty="0"/>
              <a:t>Knight Capital Group – What Happened?</a:t>
            </a:r>
          </a:p>
        </p:txBody>
      </p:sp>
      <p:sp>
        <p:nvSpPr>
          <p:cNvPr id="4" name="TextBox 3">
            <a:extLst>
              <a:ext uri="{FF2B5EF4-FFF2-40B4-BE49-F238E27FC236}">
                <a16:creationId xmlns:a16="http://schemas.microsoft.com/office/drawing/2014/main" id="{FA290ED5-2EFF-1959-A0E4-22BC30F02770}"/>
              </a:ext>
            </a:extLst>
          </p:cNvPr>
          <p:cNvSpPr txBox="1"/>
          <p:nvPr/>
        </p:nvSpPr>
        <p:spPr>
          <a:xfrm>
            <a:off x="931098" y="4878063"/>
            <a:ext cx="7291552" cy="20495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575757"/>
                </a:solidFill>
              </a:rPr>
              <a:t>Source: </a:t>
            </a:r>
            <a:r>
              <a:rPr lang="en-US" sz="900" dirty="0">
                <a:solidFill>
                  <a:srgbClr val="575757"/>
                </a:solidFill>
                <a:hlinkClick r:id="rId3"/>
              </a:rPr>
              <a:t>https://dougseven.com/2014/04/17/knightmare-a-devops-cautionary-tale/</a:t>
            </a:r>
            <a:endParaRPr lang="en-US" sz="900" dirty="0">
              <a:solidFill>
                <a:srgbClr val="575757"/>
              </a:solidFill>
            </a:endParaRPr>
          </a:p>
        </p:txBody>
      </p:sp>
      <p:grpSp>
        <p:nvGrpSpPr>
          <p:cNvPr id="39" name="Group 38">
            <a:extLst>
              <a:ext uri="{FF2B5EF4-FFF2-40B4-BE49-F238E27FC236}">
                <a16:creationId xmlns:a16="http://schemas.microsoft.com/office/drawing/2014/main" id="{4A34F077-145E-DD7F-E40F-BFE838D9BC9D}"/>
              </a:ext>
            </a:extLst>
          </p:cNvPr>
          <p:cNvGrpSpPr/>
          <p:nvPr/>
        </p:nvGrpSpPr>
        <p:grpSpPr>
          <a:xfrm>
            <a:off x="704991" y="1021051"/>
            <a:ext cx="2033752" cy="693683"/>
            <a:chOff x="977463" y="1576551"/>
            <a:chExt cx="2711669" cy="924910"/>
          </a:xfrm>
        </p:grpSpPr>
        <p:sp>
          <p:nvSpPr>
            <p:cNvPr id="5" name="Rectangle: Rounded Corners 4">
              <a:extLst>
                <a:ext uri="{FF2B5EF4-FFF2-40B4-BE49-F238E27FC236}">
                  <a16:creationId xmlns:a16="http://schemas.microsoft.com/office/drawing/2014/main" id="{5F721E5D-871B-DEB4-D9A6-A5093E94B3E8}"/>
                </a:ext>
              </a:extLst>
            </p:cNvPr>
            <p:cNvSpPr/>
            <p:nvPr/>
          </p:nvSpPr>
          <p:spPr>
            <a:xfrm>
              <a:off x="977463" y="1576551"/>
              <a:ext cx="2711669" cy="924910"/>
            </a:xfrm>
            <a:prstGeom prst="round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Automated Stock </a:t>
              </a:r>
            </a:p>
            <a:p>
              <a:pPr algn="ctr"/>
              <a:r>
                <a:rPr lang="en-US" sz="1050" dirty="0">
                  <a:solidFill>
                    <a:srgbClr val="FFFFFF"/>
                  </a:solidFill>
                </a:rPr>
                <a:t>Trading System</a:t>
              </a:r>
            </a:p>
          </p:txBody>
        </p:sp>
        <p:pic>
          <p:nvPicPr>
            <p:cNvPr id="17" name="Graphic 16" descr="Bar graph with upward trend with solid fill">
              <a:extLst>
                <a:ext uri="{FF2B5EF4-FFF2-40B4-BE49-F238E27FC236}">
                  <a16:creationId xmlns:a16="http://schemas.microsoft.com/office/drawing/2014/main" id="{B565DEF8-36CB-7883-19F9-FDFCD0683F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6687" y="1643936"/>
              <a:ext cx="316556" cy="316556"/>
            </a:xfrm>
            <a:prstGeom prst="rect">
              <a:avLst/>
            </a:prstGeom>
          </p:spPr>
        </p:pic>
      </p:grpSp>
      <p:grpSp>
        <p:nvGrpSpPr>
          <p:cNvPr id="40" name="Group 39">
            <a:extLst>
              <a:ext uri="{FF2B5EF4-FFF2-40B4-BE49-F238E27FC236}">
                <a16:creationId xmlns:a16="http://schemas.microsoft.com/office/drawing/2014/main" id="{85C42035-99E9-9ADE-9779-FEA9D7D31047}"/>
              </a:ext>
            </a:extLst>
          </p:cNvPr>
          <p:cNvGrpSpPr/>
          <p:nvPr/>
        </p:nvGrpSpPr>
        <p:grpSpPr>
          <a:xfrm>
            <a:off x="3487371" y="1021051"/>
            <a:ext cx="2033752" cy="693683"/>
            <a:chOff x="4903077" y="1576551"/>
            <a:chExt cx="2711669" cy="924910"/>
          </a:xfrm>
        </p:grpSpPr>
        <p:sp>
          <p:nvSpPr>
            <p:cNvPr id="6" name="Rectangle: Rounded Corners 5">
              <a:extLst>
                <a:ext uri="{FF2B5EF4-FFF2-40B4-BE49-F238E27FC236}">
                  <a16:creationId xmlns:a16="http://schemas.microsoft.com/office/drawing/2014/main" id="{96DD511E-7F14-6B1C-A259-5F2A030A25ED}"/>
                </a:ext>
              </a:extLst>
            </p:cNvPr>
            <p:cNvSpPr/>
            <p:nvPr/>
          </p:nvSpPr>
          <p:spPr>
            <a:xfrm>
              <a:off x="4903077" y="1576551"/>
              <a:ext cx="2711669" cy="924910"/>
            </a:xfrm>
            <a:prstGeom prst="round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Receives Large </a:t>
              </a:r>
            </a:p>
            <a:p>
              <a:pPr algn="ctr"/>
              <a:r>
                <a:rPr lang="en-US" sz="1050" dirty="0">
                  <a:solidFill>
                    <a:srgbClr val="FFFFFF"/>
                  </a:solidFill>
                </a:rPr>
                <a:t>Trading Orders </a:t>
              </a:r>
            </a:p>
            <a:p>
              <a:pPr algn="ctr"/>
              <a:r>
                <a:rPr lang="en-US" sz="1050" dirty="0">
                  <a:solidFill>
                    <a:srgbClr val="FFFFFF"/>
                  </a:solidFill>
                </a:rPr>
                <a:t>(“Parents”)</a:t>
              </a:r>
            </a:p>
          </p:txBody>
        </p:sp>
        <p:pic>
          <p:nvPicPr>
            <p:cNvPr id="19" name="Graphic 18" descr="Group with solid fill">
              <a:extLst>
                <a:ext uri="{FF2B5EF4-FFF2-40B4-BE49-F238E27FC236}">
                  <a16:creationId xmlns:a16="http://schemas.microsoft.com/office/drawing/2014/main" id="{9E02EC4D-0D0C-AC90-FF20-B12AD4E290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97668" y="1640452"/>
              <a:ext cx="320040" cy="320040"/>
            </a:xfrm>
            <a:prstGeom prst="rect">
              <a:avLst/>
            </a:prstGeom>
          </p:spPr>
        </p:pic>
      </p:grpSp>
      <p:grpSp>
        <p:nvGrpSpPr>
          <p:cNvPr id="41" name="Group 40">
            <a:extLst>
              <a:ext uri="{FF2B5EF4-FFF2-40B4-BE49-F238E27FC236}">
                <a16:creationId xmlns:a16="http://schemas.microsoft.com/office/drawing/2014/main" id="{AE160377-4F8E-BF2D-0963-67A3454CBBE6}"/>
              </a:ext>
            </a:extLst>
          </p:cNvPr>
          <p:cNvGrpSpPr/>
          <p:nvPr/>
        </p:nvGrpSpPr>
        <p:grpSpPr>
          <a:xfrm>
            <a:off x="6269751" y="1021051"/>
            <a:ext cx="2033752" cy="693683"/>
            <a:chOff x="8828691" y="1576551"/>
            <a:chExt cx="2711669" cy="924910"/>
          </a:xfrm>
        </p:grpSpPr>
        <p:sp>
          <p:nvSpPr>
            <p:cNvPr id="7" name="Rectangle: Rounded Corners 6">
              <a:extLst>
                <a:ext uri="{FF2B5EF4-FFF2-40B4-BE49-F238E27FC236}">
                  <a16:creationId xmlns:a16="http://schemas.microsoft.com/office/drawing/2014/main" id="{0F3B25AD-9947-3BE6-F792-3B9C629E87EA}"/>
                </a:ext>
              </a:extLst>
            </p:cNvPr>
            <p:cNvSpPr/>
            <p:nvPr/>
          </p:nvSpPr>
          <p:spPr>
            <a:xfrm>
              <a:off x="8828691" y="1576551"/>
              <a:ext cx="2711669" cy="924910"/>
            </a:xfrm>
            <a:prstGeom prst="round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Automates Breakup </a:t>
              </a:r>
            </a:p>
            <a:p>
              <a:pPr algn="ctr"/>
              <a:r>
                <a:rPr lang="en-US" sz="1050" dirty="0">
                  <a:solidFill>
                    <a:srgbClr val="FFFFFF"/>
                  </a:solidFill>
                </a:rPr>
                <a:t>into Smaller </a:t>
              </a:r>
            </a:p>
            <a:p>
              <a:pPr algn="ctr"/>
              <a:r>
                <a:rPr lang="en-US" sz="1050" dirty="0">
                  <a:solidFill>
                    <a:srgbClr val="FFFFFF"/>
                  </a:solidFill>
                </a:rPr>
                <a:t>“Child” Orders</a:t>
              </a:r>
            </a:p>
          </p:txBody>
        </p:sp>
        <p:pic>
          <p:nvPicPr>
            <p:cNvPr id="21" name="Graphic 20" descr="Group of people with solid fill">
              <a:extLst>
                <a:ext uri="{FF2B5EF4-FFF2-40B4-BE49-F238E27FC236}">
                  <a16:creationId xmlns:a16="http://schemas.microsoft.com/office/drawing/2014/main" id="{524B533B-5877-2BF7-EC93-8C293190B16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33688" y="1640452"/>
              <a:ext cx="320040" cy="320040"/>
            </a:xfrm>
            <a:prstGeom prst="rect">
              <a:avLst/>
            </a:prstGeom>
          </p:spPr>
        </p:pic>
      </p:grpSp>
      <p:grpSp>
        <p:nvGrpSpPr>
          <p:cNvPr id="42" name="Group 41">
            <a:extLst>
              <a:ext uri="{FF2B5EF4-FFF2-40B4-BE49-F238E27FC236}">
                <a16:creationId xmlns:a16="http://schemas.microsoft.com/office/drawing/2014/main" id="{0D8F1FF7-7BB3-13D8-C6DB-C8915ACBC6FF}"/>
              </a:ext>
            </a:extLst>
          </p:cNvPr>
          <p:cNvGrpSpPr/>
          <p:nvPr/>
        </p:nvGrpSpPr>
        <p:grpSpPr>
          <a:xfrm>
            <a:off x="6269751" y="2011149"/>
            <a:ext cx="2033752" cy="693683"/>
            <a:chOff x="8828690" y="2827287"/>
            <a:chExt cx="2711669" cy="924910"/>
          </a:xfrm>
        </p:grpSpPr>
        <p:sp>
          <p:nvSpPr>
            <p:cNvPr id="8" name="Rectangle: Rounded Corners 7">
              <a:extLst>
                <a:ext uri="{FF2B5EF4-FFF2-40B4-BE49-F238E27FC236}">
                  <a16:creationId xmlns:a16="http://schemas.microsoft.com/office/drawing/2014/main" id="{0C52DAEC-EC02-1CF3-36E7-461BFF260EDB}"/>
                </a:ext>
              </a:extLst>
            </p:cNvPr>
            <p:cNvSpPr/>
            <p:nvPr/>
          </p:nvSpPr>
          <p:spPr>
            <a:xfrm>
              <a:off x="8828690" y="2827287"/>
              <a:ext cx="2711669" cy="924910"/>
            </a:xfrm>
            <a:prstGeom prst="round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Repurposed Old </a:t>
              </a:r>
            </a:p>
            <a:p>
              <a:pPr algn="ctr"/>
              <a:r>
                <a:rPr lang="en-US" sz="1050" dirty="0">
                  <a:solidFill>
                    <a:srgbClr val="FFFFFF"/>
                  </a:solidFill>
                </a:rPr>
                <a:t>Code to Implement</a:t>
              </a:r>
            </a:p>
          </p:txBody>
        </p:sp>
        <p:pic>
          <p:nvPicPr>
            <p:cNvPr id="23" name="Graphic 22" descr="Scroll with solid fill">
              <a:extLst>
                <a:ext uri="{FF2B5EF4-FFF2-40B4-BE49-F238E27FC236}">
                  <a16:creationId xmlns:a16="http://schemas.microsoft.com/office/drawing/2014/main" id="{BD2A29DF-D498-9732-A976-88DF229DD89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33688" y="2892636"/>
              <a:ext cx="320040" cy="320040"/>
            </a:xfrm>
            <a:prstGeom prst="rect">
              <a:avLst/>
            </a:prstGeom>
          </p:spPr>
        </p:pic>
      </p:grpSp>
      <p:grpSp>
        <p:nvGrpSpPr>
          <p:cNvPr id="43" name="Group 42">
            <a:extLst>
              <a:ext uri="{FF2B5EF4-FFF2-40B4-BE49-F238E27FC236}">
                <a16:creationId xmlns:a16="http://schemas.microsoft.com/office/drawing/2014/main" id="{222B1255-34CD-3CF9-0632-1FABC8A4DBE9}"/>
              </a:ext>
            </a:extLst>
          </p:cNvPr>
          <p:cNvGrpSpPr/>
          <p:nvPr/>
        </p:nvGrpSpPr>
        <p:grpSpPr>
          <a:xfrm>
            <a:off x="3487370" y="2002314"/>
            <a:ext cx="2033752" cy="693683"/>
            <a:chOff x="4903077" y="2827287"/>
            <a:chExt cx="2711669" cy="924910"/>
          </a:xfrm>
        </p:grpSpPr>
        <p:sp>
          <p:nvSpPr>
            <p:cNvPr id="9" name="Rectangle: Rounded Corners 8">
              <a:extLst>
                <a:ext uri="{FF2B5EF4-FFF2-40B4-BE49-F238E27FC236}">
                  <a16:creationId xmlns:a16="http://schemas.microsoft.com/office/drawing/2014/main" id="{4BD5D5F1-B849-A4D9-2C5A-DA213634E53B}"/>
                </a:ext>
              </a:extLst>
            </p:cNvPr>
            <p:cNvSpPr/>
            <p:nvPr/>
          </p:nvSpPr>
          <p:spPr>
            <a:xfrm>
              <a:off x="4903077" y="2827287"/>
              <a:ext cx="2711669" cy="924910"/>
            </a:xfrm>
            <a:prstGeom prst="round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New Functionality </a:t>
              </a:r>
            </a:p>
            <a:p>
              <a:pPr algn="ctr"/>
              <a:r>
                <a:rPr lang="en-US" sz="1050" dirty="0">
                  <a:solidFill>
                    <a:srgbClr val="FFFFFF"/>
                  </a:solidFill>
                </a:rPr>
                <a:t>Thoroughly Tested</a:t>
              </a:r>
            </a:p>
          </p:txBody>
        </p:sp>
        <p:pic>
          <p:nvPicPr>
            <p:cNvPr id="25" name="Graphic 24" descr="Scientist male with solid fill">
              <a:extLst>
                <a:ext uri="{FF2B5EF4-FFF2-40B4-BE49-F238E27FC236}">
                  <a16:creationId xmlns:a16="http://schemas.microsoft.com/office/drawing/2014/main" id="{101C8E0A-2136-2D44-18F8-B3DE6CECFDF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97668" y="2891181"/>
              <a:ext cx="320040" cy="320040"/>
            </a:xfrm>
            <a:prstGeom prst="rect">
              <a:avLst/>
            </a:prstGeom>
          </p:spPr>
        </p:pic>
      </p:grpSp>
      <p:grpSp>
        <p:nvGrpSpPr>
          <p:cNvPr id="44" name="Group 43">
            <a:extLst>
              <a:ext uri="{FF2B5EF4-FFF2-40B4-BE49-F238E27FC236}">
                <a16:creationId xmlns:a16="http://schemas.microsoft.com/office/drawing/2014/main" id="{C870C861-9838-5A35-6484-C4DDA95A6651}"/>
              </a:ext>
            </a:extLst>
          </p:cNvPr>
          <p:cNvGrpSpPr/>
          <p:nvPr/>
        </p:nvGrpSpPr>
        <p:grpSpPr>
          <a:xfrm>
            <a:off x="704991" y="2011519"/>
            <a:ext cx="2033752" cy="693683"/>
            <a:chOff x="977463" y="2827287"/>
            <a:chExt cx="2711669" cy="924910"/>
          </a:xfrm>
        </p:grpSpPr>
        <p:sp>
          <p:nvSpPr>
            <p:cNvPr id="10" name="Rectangle: Rounded Corners 9">
              <a:extLst>
                <a:ext uri="{FF2B5EF4-FFF2-40B4-BE49-F238E27FC236}">
                  <a16:creationId xmlns:a16="http://schemas.microsoft.com/office/drawing/2014/main" id="{E8154E4D-8DA5-A842-BD1F-077BC3A407FF}"/>
                </a:ext>
              </a:extLst>
            </p:cNvPr>
            <p:cNvSpPr/>
            <p:nvPr/>
          </p:nvSpPr>
          <p:spPr>
            <a:xfrm>
              <a:off x="977463" y="2827287"/>
              <a:ext cx="2711669" cy="924910"/>
            </a:xfrm>
            <a:prstGeom prst="round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Manual </a:t>
              </a:r>
            </a:p>
            <a:p>
              <a:pPr algn="ctr"/>
              <a:r>
                <a:rPr lang="en-US" sz="1050" dirty="0">
                  <a:solidFill>
                    <a:srgbClr val="FFFFFF"/>
                  </a:solidFill>
                </a:rPr>
                <a:t>Deployment to </a:t>
              </a:r>
            </a:p>
            <a:p>
              <a:pPr algn="ctr"/>
              <a:r>
                <a:rPr lang="en-US" sz="1050" dirty="0">
                  <a:solidFill>
                    <a:srgbClr val="FFFFFF"/>
                  </a:solidFill>
                </a:rPr>
                <a:t>Eight Servers</a:t>
              </a:r>
            </a:p>
          </p:txBody>
        </p:sp>
        <p:pic>
          <p:nvPicPr>
            <p:cNvPr id="27" name="Graphic 26" descr="Pinch Zoom In with solid fill">
              <a:extLst>
                <a:ext uri="{FF2B5EF4-FFF2-40B4-BE49-F238E27FC236}">
                  <a16:creationId xmlns:a16="http://schemas.microsoft.com/office/drawing/2014/main" id="{286998B3-B82F-322F-CECC-A3DFAA83ED5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76687" y="2891181"/>
              <a:ext cx="320040" cy="320040"/>
            </a:xfrm>
            <a:prstGeom prst="rect">
              <a:avLst/>
            </a:prstGeom>
          </p:spPr>
        </p:pic>
      </p:grpSp>
      <p:grpSp>
        <p:nvGrpSpPr>
          <p:cNvPr id="45" name="Group 44">
            <a:extLst>
              <a:ext uri="{FF2B5EF4-FFF2-40B4-BE49-F238E27FC236}">
                <a16:creationId xmlns:a16="http://schemas.microsoft.com/office/drawing/2014/main" id="{D2A3B560-F0B1-2382-FE8D-D0A0E1D4C618}"/>
              </a:ext>
            </a:extLst>
          </p:cNvPr>
          <p:cNvGrpSpPr/>
          <p:nvPr/>
        </p:nvGrpSpPr>
        <p:grpSpPr>
          <a:xfrm>
            <a:off x="704991" y="2999437"/>
            <a:ext cx="2033752" cy="693683"/>
            <a:chOff x="977462" y="4046489"/>
            <a:chExt cx="2711669" cy="924910"/>
          </a:xfrm>
        </p:grpSpPr>
        <p:sp>
          <p:nvSpPr>
            <p:cNvPr id="11" name="Rectangle: Rounded Corners 10">
              <a:extLst>
                <a:ext uri="{FF2B5EF4-FFF2-40B4-BE49-F238E27FC236}">
                  <a16:creationId xmlns:a16="http://schemas.microsoft.com/office/drawing/2014/main" id="{8DDF56B8-040E-934E-90A7-3F689C48C231}"/>
                </a:ext>
              </a:extLst>
            </p:cNvPr>
            <p:cNvSpPr/>
            <p:nvPr/>
          </p:nvSpPr>
          <p:spPr>
            <a:xfrm>
              <a:off x="977462" y="4046489"/>
              <a:ext cx="2711669" cy="924910"/>
            </a:xfrm>
            <a:prstGeom prst="round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Trading Starts</a:t>
              </a:r>
            </a:p>
            <a:p>
              <a:pPr algn="ctr"/>
              <a:r>
                <a:rPr lang="en-US" sz="1050" dirty="0">
                  <a:solidFill>
                    <a:srgbClr val="FFFFFF"/>
                  </a:solidFill>
                </a:rPr>
                <a:t>(9:30 a.m.)</a:t>
              </a:r>
            </a:p>
          </p:txBody>
        </p:sp>
        <p:pic>
          <p:nvPicPr>
            <p:cNvPr id="29" name="Graphic 28" descr="Stopwatch 75% with solid fill">
              <a:extLst>
                <a:ext uri="{FF2B5EF4-FFF2-40B4-BE49-F238E27FC236}">
                  <a16:creationId xmlns:a16="http://schemas.microsoft.com/office/drawing/2014/main" id="{7CFEB3E9-AA56-462D-1A79-FCD78B754F8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73203" y="4103175"/>
              <a:ext cx="320040" cy="320040"/>
            </a:xfrm>
            <a:prstGeom prst="rect">
              <a:avLst/>
            </a:prstGeom>
          </p:spPr>
        </p:pic>
      </p:grpSp>
      <p:grpSp>
        <p:nvGrpSpPr>
          <p:cNvPr id="46" name="Group 45">
            <a:extLst>
              <a:ext uri="{FF2B5EF4-FFF2-40B4-BE49-F238E27FC236}">
                <a16:creationId xmlns:a16="http://schemas.microsoft.com/office/drawing/2014/main" id="{988C5EC6-8BEF-C9D7-A943-51F7B7EAA62A}"/>
              </a:ext>
            </a:extLst>
          </p:cNvPr>
          <p:cNvGrpSpPr/>
          <p:nvPr/>
        </p:nvGrpSpPr>
        <p:grpSpPr>
          <a:xfrm>
            <a:off x="3487369" y="2999436"/>
            <a:ext cx="2033752" cy="693683"/>
            <a:chOff x="4903076" y="4046489"/>
            <a:chExt cx="2711669" cy="924910"/>
          </a:xfrm>
        </p:grpSpPr>
        <p:sp>
          <p:nvSpPr>
            <p:cNvPr id="12" name="Rectangle: Rounded Corners 11">
              <a:extLst>
                <a:ext uri="{FF2B5EF4-FFF2-40B4-BE49-F238E27FC236}">
                  <a16:creationId xmlns:a16="http://schemas.microsoft.com/office/drawing/2014/main" id="{F075F64B-EB21-6F6F-554A-259E3DF201B2}"/>
                </a:ext>
              </a:extLst>
            </p:cNvPr>
            <p:cNvSpPr/>
            <p:nvPr/>
          </p:nvSpPr>
          <p:spPr>
            <a:xfrm>
              <a:off x="4903076" y="4046489"/>
              <a:ext cx="2711669" cy="924910"/>
            </a:xfrm>
            <a:prstGeom prst="round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One Server Missed</a:t>
              </a:r>
            </a:p>
            <a:p>
              <a:pPr algn="ctr"/>
              <a:r>
                <a:rPr lang="en-US" sz="1050" dirty="0">
                  <a:solidFill>
                    <a:srgbClr val="FFFFFF"/>
                  </a:solidFill>
                </a:rPr>
                <a:t>(Human Error)</a:t>
              </a:r>
            </a:p>
          </p:txBody>
        </p:sp>
        <p:pic>
          <p:nvPicPr>
            <p:cNvPr id="31" name="Graphic 30" descr="Close with solid fill">
              <a:extLst>
                <a:ext uri="{FF2B5EF4-FFF2-40B4-BE49-F238E27FC236}">
                  <a16:creationId xmlns:a16="http://schemas.microsoft.com/office/drawing/2014/main" id="{0620AA94-0E0A-9C15-7EC1-34353BDD27B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997668" y="4103175"/>
              <a:ext cx="320040" cy="320040"/>
            </a:xfrm>
            <a:prstGeom prst="rect">
              <a:avLst/>
            </a:prstGeom>
          </p:spPr>
        </p:pic>
      </p:grpSp>
      <p:grpSp>
        <p:nvGrpSpPr>
          <p:cNvPr id="47" name="Group 46">
            <a:extLst>
              <a:ext uri="{FF2B5EF4-FFF2-40B4-BE49-F238E27FC236}">
                <a16:creationId xmlns:a16="http://schemas.microsoft.com/office/drawing/2014/main" id="{A60EE8C1-5EF1-0FCA-61E4-1458D2F14E74}"/>
              </a:ext>
            </a:extLst>
          </p:cNvPr>
          <p:cNvGrpSpPr/>
          <p:nvPr/>
        </p:nvGrpSpPr>
        <p:grpSpPr>
          <a:xfrm>
            <a:off x="6269748" y="2997748"/>
            <a:ext cx="2033752" cy="693683"/>
            <a:chOff x="8828689" y="4047104"/>
            <a:chExt cx="2711669" cy="924910"/>
          </a:xfrm>
        </p:grpSpPr>
        <p:sp>
          <p:nvSpPr>
            <p:cNvPr id="13" name="Rectangle: Rounded Corners 12">
              <a:extLst>
                <a:ext uri="{FF2B5EF4-FFF2-40B4-BE49-F238E27FC236}">
                  <a16:creationId xmlns:a16="http://schemas.microsoft.com/office/drawing/2014/main" id="{7A4D369C-745F-954B-201C-29A59E4E1D04}"/>
                </a:ext>
              </a:extLst>
            </p:cNvPr>
            <p:cNvSpPr/>
            <p:nvPr/>
          </p:nvSpPr>
          <p:spPr>
            <a:xfrm>
              <a:off x="8828689" y="4047104"/>
              <a:ext cx="2711669" cy="924910"/>
            </a:xfrm>
            <a:prstGeom prst="round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Serious Problem </a:t>
              </a:r>
            </a:p>
            <a:p>
              <a:pPr algn="ctr"/>
              <a:r>
                <a:rPr lang="en-US" sz="1050" dirty="0">
                  <a:solidFill>
                    <a:srgbClr val="FFFFFF"/>
                  </a:solidFill>
                </a:rPr>
                <a:t>Experienced Live</a:t>
              </a:r>
            </a:p>
          </p:txBody>
        </p:sp>
        <p:pic>
          <p:nvPicPr>
            <p:cNvPr id="33" name="Graphic 32" descr="Bio-hazard with solid fill">
              <a:extLst>
                <a:ext uri="{FF2B5EF4-FFF2-40B4-BE49-F238E27FC236}">
                  <a16:creationId xmlns:a16="http://schemas.microsoft.com/office/drawing/2014/main" id="{24349242-F1BD-D24D-5E68-9A418B55177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933688" y="4103175"/>
              <a:ext cx="320040" cy="320040"/>
            </a:xfrm>
            <a:prstGeom prst="rect">
              <a:avLst/>
            </a:prstGeom>
          </p:spPr>
        </p:pic>
      </p:grpSp>
      <p:grpSp>
        <p:nvGrpSpPr>
          <p:cNvPr id="48" name="Group 47">
            <a:extLst>
              <a:ext uri="{FF2B5EF4-FFF2-40B4-BE49-F238E27FC236}">
                <a16:creationId xmlns:a16="http://schemas.microsoft.com/office/drawing/2014/main" id="{583BB087-3D0C-FC69-5E3E-AFD9B15698E2}"/>
              </a:ext>
            </a:extLst>
          </p:cNvPr>
          <p:cNvGrpSpPr/>
          <p:nvPr/>
        </p:nvGrpSpPr>
        <p:grpSpPr>
          <a:xfrm>
            <a:off x="6269747" y="3985279"/>
            <a:ext cx="2033752" cy="693683"/>
            <a:chOff x="8828688" y="5266921"/>
            <a:chExt cx="2711669" cy="924910"/>
          </a:xfrm>
        </p:grpSpPr>
        <p:sp>
          <p:nvSpPr>
            <p:cNvPr id="14" name="Rectangle: Rounded Corners 13">
              <a:extLst>
                <a:ext uri="{FF2B5EF4-FFF2-40B4-BE49-F238E27FC236}">
                  <a16:creationId xmlns:a16="http://schemas.microsoft.com/office/drawing/2014/main" id="{E24C7B49-4835-08DE-D9E9-EFB7DB68D5C7}"/>
                </a:ext>
              </a:extLst>
            </p:cNvPr>
            <p:cNvSpPr/>
            <p:nvPr/>
          </p:nvSpPr>
          <p:spPr>
            <a:xfrm>
              <a:off x="8828688" y="5266921"/>
              <a:ext cx="2711669" cy="924910"/>
            </a:xfrm>
            <a:prstGeom prst="round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Missed Server Not </a:t>
              </a:r>
            </a:p>
            <a:p>
              <a:pPr algn="ctr"/>
              <a:r>
                <a:rPr lang="en-US" sz="1050" dirty="0">
                  <a:solidFill>
                    <a:srgbClr val="FFFFFF"/>
                  </a:solidFill>
                </a:rPr>
                <a:t>Bounding “Child” Orders </a:t>
              </a:r>
            </a:p>
            <a:p>
              <a:pPr algn="ctr"/>
              <a:r>
                <a:rPr lang="en-US" sz="1050" dirty="0">
                  <a:solidFill>
                    <a:srgbClr val="FFFFFF"/>
                  </a:solidFill>
                </a:rPr>
                <a:t>Against “Parent” Size</a:t>
              </a:r>
            </a:p>
          </p:txBody>
        </p:sp>
        <p:pic>
          <p:nvPicPr>
            <p:cNvPr id="35" name="Graphic 34" descr="Infinity with solid fill">
              <a:extLst>
                <a:ext uri="{FF2B5EF4-FFF2-40B4-BE49-F238E27FC236}">
                  <a16:creationId xmlns:a16="http://schemas.microsoft.com/office/drawing/2014/main" id="{90A696C8-73CF-B7FF-9F37-5DDB2C37132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933688" y="5325766"/>
              <a:ext cx="320040" cy="320040"/>
            </a:xfrm>
            <a:prstGeom prst="rect">
              <a:avLst/>
            </a:prstGeom>
          </p:spPr>
        </p:pic>
      </p:grpSp>
      <p:sp>
        <p:nvSpPr>
          <p:cNvPr id="38" name="Explosion: 8 Points 37">
            <a:extLst>
              <a:ext uri="{FF2B5EF4-FFF2-40B4-BE49-F238E27FC236}">
                <a16:creationId xmlns:a16="http://schemas.microsoft.com/office/drawing/2014/main" id="{ED8D1F3D-74AC-9DDF-6FFE-9E43959A7085}"/>
              </a:ext>
            </a:extLst>
          </p:cNvPr>
          <p:cNvSpPr/>
          <p:nvPr/>
        </p:nvSpPr>
        <p:spPr>
          <a:xfrm>
            <a:off x="1080349" y="3785605"/>
            <a:ext cx="1390841" cy="1230861"/>
          </a:xfrm>
          <a:prstGeom prst="irregularSeal1">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10:15 a.m.</a:t>
            </a:r>
          </a:p>
        </p:txBody>
      </p:sp>
      <p:sp>
        <p:nvSpPr>
          <p:cNvPr id="2" name="TextBox 1">
            <a:extLst>
              <a:ext uri="{FF2B5EF4-FFF2-40B4-BE49-F238E27FC236}">
                <a16:creationId xmlns:a16="http://schemas.microsoft.com/office/drawing/2014/main" id="{F5FE3E75-F88A-EF50-113E-B51719A97F76}"/>
              </a:ext>
            </a:extLst>
          </p:cNvPr>
          <p:cNvSpPr txBox="1"/>
          <p:nvPr/>
        </p:nvSpPr>
        <p:spPr>
          <a:xfrm>
            <a:off x="129211" y="4119475"/>
            <a:ext cx="951139" cy="5099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$460M loss vs. $365M in assets!</a:t>
            </a:r>
          </a:p>
        </p:txBody>
      </p:sp>
      <p:sp>
        <p:nvSpPr>
          <p:cNvPr id="16" name="Arrow: Right 15">
            <a:extLst>
              <a:ext uri="{FF2B5EF4-FFF2-40B4-BE49-F238E27FC236}">
                <a16:creationId xmlns:a16="http://schemas.microsoft.com/office/drawing/2014/main" id="{D0C357AC-E6F0-4DB1-9707-8248EA385842}"/>
              </a:ext>
            </a:extLst>
          </p:cNvPr>
          <p:cNvSpPr/>
          <p:nvPr/>
        </p:nvSpPr>
        <p:spPr>
          <a:xfrm>
            <a:off x="2842014" y="1166370"/>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8" name="Arrow: Right 17">
            <a:extLst>
              <a:ext uri="{FF2B5EF4-FFF2-40B4-BE49-F238E27FC236}">
                <a16:creationId xmlns:a16="http://schemas.microsoft.com/office/drawing/2014/main" id="{643D9BE4-8414-D464-1AA5-CA7B13F9120F}"/>
              </a:ext>
            </a:extLst>
          </p:cNvPr>
          <p:cNvSpPr/>
          <p:nvPr/>
        </p:nvSpPr>
        <p:spPr>
          <a:xfrm>
            <a:off x="5614692" y="1166370"/>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22" name="Arrow: Bent-Up 21">
            <a:extLst>
              <a:ext uri="{FF2B5EF4-FFF2-40B4-BE49-F238E27FC236}">
                <a16:creationId xmlns:a16="http://schemas.microsoft.com/office/drawing/2014/main" id="{A8BF4B8F-7A1C-CD1E-5376-1C982CFEB91C}"/>
              </a:ext>
            </a:extLst>
          </p:cNvPr>
          <p:cNvSpPr/>
          <p:nvPr/>
        </p:nvSpPr>
        <p:spPr>
          <a:xfrm flipV="1">
            <a:off x="8370732" y="1241642"/>
            <a:ext cx="632323" cy="693682"/>
          </a:xfrm>
          <a:prstGeom prst="bentUp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24" name="Arrow: Right 23">
            <a:extLst>
              <a:ext uri="{FF2B5EF4-FFF2-40B4-BE49-F238E27FC236}">
                <a16:creationId xmlns:a16="http://schemas.microsoft.com/office/drawing/2014/main" id="{F8A685D1-45E4-67F5-95F0-27188D5486B6}"/>
              </a:ext>
            </a:extLst>
          </p:cNvPr>
          <p:cNvSpPr/>
          <p:nvPr/>
        </p:nvSpPr>
        <p:spPr>
          <a:xfrm rot="10800000">
            <a:off x="8328232" y="2155169"/>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26" name="Arrow: Right 25">
            <a:extLst>
              <a:ext uri="{FF2B5EF4-FFF2-40B4-BE49-F238E27FC236}">
                <a16:creationId xmlns:a16="http://schemas.microsoft.com/office/drawing/2014/main" id="{0F820E0B-3D2C-8B1D-479C-9D9720419534}"/>
              </a:ext>
            </a:extLst>
          </p:cNvPr>
          <p:cNvSpPr/>
          <p:nvPr/>
        </p:nvSpPr>
        <p:spPr>
          <a:xfrm rot="10800000">
            <a:off x="5599870" y="2156468"/>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28" name="Arrow: Right 27">
            <a:extLst>
              <a:ext uri="{FF2B5EF4-FFF2-40B4-BE49-F238E27FC236}">
                <a16:creationId xmlns:a16="http://schemas.microsoft.com/office/drawing/2014/main" id="{14DAF8AA-0569-0F65-198B-C4FE76E5ADC7}"/>
              </a:ext>
            </a:extLst>
          </p:cNvPr>
          <p:cNvSpPr/>
          <p:nvPr/>
        </p:nvSpPr>
        <p:spPr>
          <a:xfrm rot="10800000">
            <a:off x="2835469" y="2147633"/>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32" name="Arrow: Bent-Up 31">
            <a:extLst>
              <a:ext uri="{FF2B5EF4-FFF2-40B4-BE49-F238E27FC236}">
                <a16:creationId xmlns:a16="http://schemas.microsoft.com/office/drawing/2014/main" id="{59A7E14C-57E3-5CBD-C02F-FDBD72A53BD6}"/>
              </a:ext>
            </a:extLst>
          </p:cNvPr>
          <p:cNvSpPr/>
          <p:nvPr/>
        </p:nvSpPr>
        <p:spPr>
          <a:xfrm flipH="1" flipV="1">
            <a:off x="-16519" y="2352126"/>
            <a:ext cx="632323" cy="693682"/>
          </a:xfrm>
          <a:prstGeom prst="bentUp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34" name="Arrow: Right 33">
            <a:extLst>
              <a:ext uri="{FF2B5EF4-FFF2-40B4-BE49-F238E27FC236}">
                <a16:creationId xmlns:a16="http://schemas.microsoft.com/office/drawing/2014/main" id="{8BC4F8A1-73D7-4839-066C-CD0727640E9C}"/>
              </a:ext>
            </a:extLst>
          </p:cNvPr>
          <p:cNvSpPr/>
          <p:nvPr/>
        </p:nvSpPr>
        <p:spPr>
          <a:xfrm>
            <a:off x="105225" y="3143068"/>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36" name="Arrow: Right 35">
            <a:extLst>
              <a:ext uri="{FF2B5EF4-FFF2-40B4-BE49-F238E27FC236}">
                <a16:creationId xmlns:a16="http://schemas.microsoft.com/office/drawing/2014/main" id="{9874E464-D2E9-F77C-B0BA-70BCC12A47A9}"/>
              </a:ext>
            </a:extLst>
          </p:cNvPr>
          <p:cNvSpPr/>
          <p:nvPr/>
        </p:nvSpPr>
        <p:spPr>
          <a:xfrm>
            <a:off x="2842013" y="3147659"/>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50" name="Arrow: Right 49">
            <a:extLst>
              <a:ext uri="{FF2B5EF4-FFF2-40B4-BE49-F238E27FC236}">
                <a16:creationId xmlns:a16="http://schemas.microsoft.com/office/drawing/2014/main" id="{B3478A8D-FAA5-53DC-349D-3AF4E3F659E8}"/>
              </a:ext>
            </a:extLst>
          </p:cNvPr>
          <p:cNvSpPr/>
          <p:nvPr/>
        </p:nvSpPr>
        <p:spPr>
          <a:xfrm>
            <a:off x="5599870" y="3147163"/>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51" name="Arrow: Bent-Up 50">
            <a:extLst>
              <a:ext uri="{FF2B5EF4-FFF2-40B4-BE49-F238E27FC236}">
                <a16:creationId xmlns:a16="http://schemas.microsoft.com/office/drawing/2014/main" id="{E53DB3E8-6AF6-7D45-8A1A-A8DEB6763676}"/>
              </a:ext>
            </a:extLst>
          </p:cNvPr>
          <p:cNvSpPr/>
          <p:nvPr/>
        </p:nvSpPr>
        <p:spPr>
          <a:xfrm flipV="1">
            <a:off x="8362663" y="3232664"/>
            <a:ext cx="632323" cy="693682"/>
          </a:xfrm>
          <a:prstGeom prst="bentUp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52" name="Arrow: Right 51">
            <a:extLst>
              <a:ext uri="{FF2B5EF4-FFF2-40B4-BE49-F238E27FC236}">
                <a16:creationId xmlns:a16="http://schemas.microsoft.com/office/drawing/2014/main" id="{1A5A81A4-79F7-DBC1-C2CF-782E23C9D4D7}"/>
              </a:ext>
            </a:extLst>
          </p:cNvPr>
          <p:cNvSpPr/>
          <p:nvPr/>
        </p:nvSpPr>
        <p:spPr>
          <a:xfrm rot="10800000">
            <a:off x="8328232" y="4149428"/>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54" name="Arrow: Right 53">
            <a:extLst>
              <a:ext uri="{FF2B5EF4-FFF2-40B4-BE49-F238E27FC236}">
                <a16:creationId xmlns:a16="http://schemas.microsoft.com/office/drawing/2014/main" id="{216AA2A4-A91C-8C6B-954F-F7A469608029}"/>
              </a:ext>
            </a:extLst>
          </p:cNvPr>
          <p:cNvSpPr/>
          <p:nvPr/>
        </p:nvSpPr>
        <p:spPr>
          <a:xfrm rot="10800000">
            <a:off x="2649278" y="4199513"/>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grpSp>
        <p:nvGrpSpPr>
          <p:cNvPr id="55" name="Group 54">
            <a:extLst>
              <a:ext uri="{FF2B5EF4-FFF2-40B4-BE49-F238E27FC236}">
                <a16:creationId xmlns:a16="http://schemas.microsoft.com/office/drawing/2014/main" id="{6CE9DA1C-43DB-F8CF-F25E-1AA8D9C3B53C}"/>
              </a:ext>
            </a:extLst>
          </p:cNvPr>
          <p:cNvGrpSpPr/>
          <p:nvPr/>
        </p:nvGrpSpPr>
        <p:grpSpPr>
          <a:xfrm>
            <a:off x="3487368" y="4023357"/>
            <a:ext cx="2033752" cy="693683"/>
            <a:chOff x="4903076" y="5214372"/>
            <a:chExt cx="2711669" cy="924910"/>
          </a:xfrm>
        </p:grpSpPr>
        <p:sp>
          <p:nvSpPr>
            <p:cNvPr id="56" name="Rectangle: Rounded Corners 55">
              <a:extLst>
                <a:ext uri="{FF2B5EF4-FFF2-40B4-BE49-F238E27FC236}">
                  <a16:creationId xmlns:a16="http://schemas.microsoft.com/office/drawing/2014/main" id="{6BAAF341-D108-6A63-1667-7A1A2F4B2843}"/>
                </a:ext>
              </a:extLst>
            </p:cNvPr>
            <p:cNvSpPr/>
            <p:nvPr/>
          </p:nvSpPr>
          <p:spPr>
            <a:xfrm>
              <a:off x="4903076" y="5214372"/>
              <a:ext cx="2711669" cy="924910"/>
            </a:xfrm>
            <a:prstGeom prst="round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Tried Frantically </a:t>
              </a:r>
            </a:p>
            <a:p>
              <a:pPr algn="ctr"/>
              <a:r>
                <a:rPr lang="en-US" sz="1050" dirty="0">
                  <a:solidFill>
                    <a:srgbClr val="FFFFFF"/>
                  </a:solidFill>
                </a:rPr>
                <a:t>to Fix</a:t>
              </a:r>
            </a:p>
          </p:txBody>
        </p:sp>
        <p:pic>
          <p:nvPicPr>
            <p:cNvPr id="57" name="Graphic 56" descr="Siren with solid fill">
              <a:extLst>
                <a:ext uri="{FF2B5EF4-FFF2-40B4-BE49-F238E27FC236}">
                  <a16:creationId xmlns:a16="http://schemas.microsoft.com/office/drawing/2014/main" id="{A4E6B4F3-0628-2F47-C492-5AB4EC8C52D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997668" y="5325766"/>
              <a:ext cx="320040" cy="320040"/>
            </a:xfrm>
            <a:prstGeom prst="rect">
              <a:avLst/>
            </a:prstGeom>
          </p:spPr>
        </p:pic>
      </p:grpSp>
      <p:sp>
        <p:nvSpPr>
          <p:cNvPr id="58" name="Arrow: Right 57">
            <a:extLst>
              <a:ext uri="{FF2B5EF4-FFF2-40B4-BE49-F238E27FC236}">
                <a16:creationId xmlns:a16="http://schemas.microsoft.com/office/drawing/2014/main" id="{644EA366-C2F8-9E20-AD6F-93056C922341}"/>
              </a:ext>
            </a:extLst>
          </p:cNvPr>
          <p:cNvSpPr/>
          <p:nvPr/>
        </p:nvSpPr>
        <p:spPr>
          <a:xfrm rot="10800000">
            <a:off x="5599870" y="4196183"/>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Tree>
    <p:extLst>
      <p:ext uri="{BB962C8B-B14F-4D97-AF65-F5344CB8AC3E}">
        <p14:creationId xmlns:p14="http://schemas.microsoft.com/office/powerpoint/2010/main" val="480255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2" grpId="0"/>
      <p:bldP spid="16" grpId="0" animBg="1"/>
      <p:bldP spid="18" grpId="0" animBg="1"/>
      <p:bldP spid="22" grpId="0" animBg="1"/>
      <p:bldP spid="24" grpId="0" animBg="1"/>
      <p:bldP spid="26" grpId="0" animBg="1"/>
      <p:bldP spid="28" grpId="0" animBg="1"/>
      <p:bldP spid="32" grpId="0" animBg="1"/>
      <p:bldP spid="34" grpId="0" animBg="1"/>
      <p:bldP spid="36" grpId="0" animBg="1"/>
      <p:bldP spid="50" grpId="0" animBg="1"/>
      <p:bldP spid="51" grpId="0" animBg="1"/>
      <p:bldP spid="52" grpId="0" animBg="1"/>
      <p:bldP spid="54" grpId="0" animBg="1"/>
      <p:bldP spid="58"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b="1" dirty="0">
                <a:latin typeface="Helvetica Neue"/>
                <a:ea typeface="Helvetica Neue"/>
                <a:cs typeface="Helvetica Neue"/>
                <a:sym typeface="Helvetica Neue"/>
              </a:rPr>
              <a:t>What is it?</a:t>
            </a:r>
            <a:endParaRPr b="1" dirty="0">
              <a:latin typeface="Helvetica Neue"/>
              <a:ea typeface="Helvetica Neue"/>
              <a:cs typeface="Helvetica Neue"/>
              <a:sym typeface="Helvetica Neue"/>
            </a:endParaRPr>
          </a:p>
        </p:txBody>
      </p:sp>
      <p:sp>
        <p:nvSpPr>
          <p:cNvPr id="5" name="Google Shape;158;p26">
            <a:extLst>
              <a:ext uri="{FF2B5EF4-FFF2-40B4-BE49-F238E27FC236}">
                <a16:creationId xmlns:a16="http://schemas.microsoft.com/office/drawing/2014/main" id="{9862A332-8EA6-4C0F-9285-6D98231725EF}"/>
              </a:ext>
            </a:extLst>
          </p:cNvPr>
          <p:cNvSpPr txBox="1">
            <a:spLocks noGrp="1"/>
          </p:cNvSpPr>
          <p:nvPr>
            <p:ph type="subTitle" idx="1"/>
          </p:nvPr>
        </p:nvSpPr>
        <p:spPr>
          <a:xfrm>
            <a:off x="613700" y="1436748"/>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600" dirty="0"/>
              <a:t>The definition of the infrastructure (hardware &amp; software) required to run your application in code (just like the application code)</a:t>
            </a:r>
          </a:p>
          <a:p>
            <a:pPr marL="514350" indent="-285750">
              <a:spcBef>
                <a:spcPts val="0"/>
              </a:spcBef>
              <a:buClrTx/>
              <a:buSzPct val="100000"/>
              <a:buFont typeface="Arial" panose="020B0604020202020204" pitchFamily="34" charset="0"/>
              <a:buChar char="●"/>
            </a:pPr>
            <a:endParaRPr lang="en-US" sz="1600" dirty="0"/>
          </a:p>
          <a:p>
            <a:pPr marL="514350" indent="-285750">
              <a:spcBef>
                <a:spcPts val="0"/>
              </a:spcBef>
              <a:buClrTx/>
              <a:buSzPct val="100000"/>
              <a:buFont typeface="Arial" panose="020B0604020202020204" pitchFamily="34" charset="0"/>
              <a:buChar char="●"/>
            </a:pPr>
            <a:r>
              <a:rPr lang="en-US" sz="1600" dirty="0"/>
              <a:t>Used in DevOps to automate the creation and recreation of supporting components</a:t>
            </a:r>
          </a:p>
          <a:p>
            <a:pPr marL="514350" indent="-285750">
              <a:spcBef>
                <a:spcPts val="0"/>
              </a:spcBef>
              <a:buClrTx/>
              <a:buSzPct val="100000"/>
              <a:buFont typeface="Arial" panose="020B0604020202020204" pitchFamily="34" charset="0"/>
              <a:buChar char="●"/>
            </a:pPr>
            <a:endParaRPr lang="en-US" sz="1600" dirty="0"/>
          </a:p>
          <a:p>
            <a:pPr marL="514350" indent="-285750">
              <a:spcBef>
                <a:spcPts val="0"/>
              </a:spcBef>
              <a:buClrTx/>
              <a:buSzPct val="100000"/>
              <a:buFont typeface="Arial" panose="020B0604020202020204" pitchFamily="34" charset="0"/>
              <a:buChar char="●"/>
            </a:pPr>
            <a:r>
              <a:rPr lang="en-US" sz="1600" dirty="0"/>
              <a:t>Multiple options available for implementation – AWS CloudFormation, Azure Resource Manager (ARM) templates, and Terraform (among others)</a:t>
            </a:r>
          </a:p>
          <a:p>
            <a:pPr marL="514350" indent="-285750">
              <a:spcBef>
                <a:spcPts val="0"/>
              </a:spcBef>
              <a:buClrTx/>
              <a:buSzPct val="100000"/>
              <a:buFont typeface="Arial" panose="020B0604020202020204" pitchFamily="34" charset="0"/>
              <a:buChar char="●"/>
            </a:pPr>
            <a:endParaRPr lang="en-US" sz="1600" dirty="0"/>
          </a:p>
          <a:p>
            <a:pPr marL="514350" indent="-285750">
              <a:spcBef>
                <a:spcPts val="0"/>
              </a:spcBef>
              <a:buClrTx/>
              <a:buSzPct val="100000"/>
              <a:buFont typeface="Arial" panose="020B0604020202020204" pitchFamily="34" charset="0"/>
              <a:buChar char="●"/>
            </a:pPr>
            <a:r>
              <a:rPr lang="en-US" sz="1600" dirty="0"/>
              <a:t>With </a:t>
            </a:r>
            <a:r>
              <a:rPr lang="en-US" sz="1600" dirty="0" err="1"/>
              <a:t>IaC</a:t>
            </a:r>
            <a:r>
              <a:rPr lang="en-US" sz="1600" dirty="0"/>
              <a:t>, key phrase to remember: “We treat our infrastructure like cattle, not pets”</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90</a:t>
            </a:fld>
            <a:endParaRPr/>
          </a:p>
        </p:txBody>
      </p:sp>
      <p:pic>
        <p:nvPicPr>
          <p:cNvPr id="3" name="Graphic 2" descr="Cow with solid fill">
            <a:extLst>
              <a:ext uri="{FF2B5EF4-FFF2-40B4-BE49-F238E27FC236}">
                <a16:creationId xmlns:a16="http://schemas.microsoft.com/office/drawing/2014/main" id="{2FC211B1-CF6F-CBD5-879B-EF24224E47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80524" y="4032251"/>
            <a:ext cx="914400" cy="914400"/>
          </a:xfrm>
          <a:prstGeom prst="rect">
            <a:avLst/>
          </a:prstGeom>
        </p:spPr>
      </p:pic>
      <p:pic>
        <p:nvPicPr>
          <p:cNvPr id="6" name="Graphic 5" descr="Dog with solid fill">
            <a:extLst>
              <a:ext uri="{FF2B5EF4-FFF2-40B4-BE49-F238E27FC236}">
                <a16:creationId xmlns:a16="http://schemas.microsoft.com/office/drawing/2014/main" id="{490EECAE-A677-93FA-EDC5-B03C48FAD9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49077" y="4032251"/>
            <a:ext cx="914400" cy="914400"/>
          </a:xfrm>
          <a:prstGeom prst="rect">
            <a:avLst/>
          </a:prstGeom>
        </p:spPr>
      </p:pic>
    </p:spTree>
    <p:extLst>
      <p:ext uri="{BB962C8B-B14F-4D97-AF65-F5344CB8AC3E}">
        <p14:creationId xmlns:p14="http://schemas.microsoft.com/office/powerpoint/2010/main" val="643972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b="1" dirty="0">
                <a:latin typeface="Helvetica Neue"/>
                <a:ea typeface="Helvetica Neue"/>
                <a:cs typeface="Helvetica Neue"/>
                <a:sym typeface="Helvetica Neue"/>
              </a:rPr>
              <a:t>Why use it?</a:t>
            </a:r>
            <a:endParaRPr b="1" dirty="0">
              <a:latin typeface="Helvetica Neue"/>
              <a:ea typeface="Helvetica Neue"/>
              <a:cs typeface="Helvetica Neue"/>
              <a:sym typeface="Helvetica Neue"/>
            </a:endParaRPr>
          </a:p>
        </p:txBody>
      </p:sp>
      <p:sp>
        <p:nvSpPr>
          <p:cNvPr id="5" name="Google Shape;158;p26">
            <a:extLst>
              <a:ext uri="{FF2B5EF4-FFF2-40B4-BE49-F238E27FC236}">
                <a16:creationId xmlns:a16="http://schemas.microsoft.com/office/drawing/2014/main" id="{9862A332-8EA6-4C0F-9285-6D98231725EF}"/>
              </a:ext>
            </a:extLst>
          </p:cNvPr>
          <p:cNvSpPr txBox="1">
            <a:spLocks noGrp="1"/>
          </p:cNvSpPr>
          <p:nvPr>
            <p:ph type="subTitle" idx="1"/>
          </p:nvPr>
        </p:nvSpPr>
        <p:spPr>
          <a:xfrm>
            <a:off x="613700" y="1436748"/>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600" dirty="0"/>
              <a:t>Supports the DevOps principle of “automate everything”</a:t>
            </a:r>
          </a:p>
          <a:p>
            <a:pPr marL="514350" indent="-285750">
              <a:spcBef>
                <a:spcPts val="0"/>
              </a:spcBef>
              <a:buClrTx/>
              <a:buSzPct val="100000"/>
              <a:buFont typeface="Arial" panose="020B0604020202020204" pitchFamily="34" charset="0"/>
              <a:buChar char="●"/>
            </a:pPr>
            <a:endParaRPr lang="en-US" sz="1600" dirty="0"/>
          </a:p>
          <a:p>
            <a:pPr marL="514350" indent="-285750">
              <a:spcBef>
                <a:spcPts val="0"/>
              </a:spcBef>
              <a:buClrTx/>
              <a:buSzPct val="100000"/>
              <a:buFont typeface="Arial" panose="020B0604020202020204" pitchFamily="34" charset="0"/>
              <a:buChar char="●"/>
            </a:pPr>
            <a:r>
              <a:rPr lang="en-US" sz="1600" dirty="0"/>
              <a:t>Since the infrastructure definition is in code, you can unit test it (like application code)</a:t>
            </a:r>
          </a:p>
          <a:p>
            <a:pPr marL="514350" indent="-285750">
              <a:spcBef>
                <a:spcPts val="0"/>
              </a:spcBef>
              <a:buClrTx/>
              <a:buSzPct val="100000"/>
              <a:buFont typeface="Arial" panose="020B0604020202020204" pitchFamily="34" charset="0"/>
              <a:buChar char="●"/>
            </a:pPr>
            <a:endParaRPr lang="en-US" sz="1600" dirty="0"/>
          </a:p>
          <a:p>
            <a:pPr marL="514350" indent="-285750">
              <a:spcBef>
                <a:spcPts val="0"/>
              </a:spcBef>
              <a:buClrTx/>
              <a:buSzPct val="100000"/>
              <a:buFont typeface="Arial" panose="020B0604020202020204" pitchFamily="34" charset="0"/>
              <a:buChar char="●"/>
            </a:pPr>
            <a:r>
              <a:rPr lang="en-US" sz="1600" dirty="0"/>
              <a:t>You can check it into source control and track change history (like application code)</a:t>
            </a:r>
          </a:p>
          <a:p>
            <a:pPr marL="514350" indent="-285750">
              <a:spcBef>
                <a:spcPts val="0"/>
              </a:spcBef>
              <a:buClrTx/>
              <a:buSzPct val="100000"/>
              <a:buFont typeface="Arial" panose="020B0604020202020204" pitchFamily="34" charset="0"/>
              <a:buChar char="●"/>
            </a:pPr>
            <a:endParaRPr lang="en-US" sz="1600" dirty="0"/>
          </a:p>
          <a:p>
            <a:pPr marL="514350" indent="-285750">
              <a:spcBef>
                <a:spcPts val="0"/>
              </a:spcBef>
              <a:buClrTx/>
              <a:buSzPct val="100000"/>
              <a:buFont typeface="Arial" panose="020B0604020202020204" pitchFamily="34" charset="0"/>
              <a:buChar char="●"/>
            </a:pPr>
            <a:r>
              <a:rPr lang="en-US" sz="1600" dirty="0"/>
              <a:t>You can run (and rerun) the code in any environment and stand up an instance of the infrastructure that is consistent and stable (avoids “it runs fine on my machine”)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91</a:t>
            </a:fld>
            <a:endParaRPr/>
          </a:p>
        </p:txBody>
      </p:sp>
    </p:spTree>
    <p:extLst>
      <p:ext uri="{BB962C8B-B14F-4D97-AF65-F5344CB8AC3E}">
        <p14:creationId xmlns:p14="http://schemas.microsoft.com/office/powerpoint/2010/main" val="2498039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Terraform</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336639"/>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While microservice components can be created manually in the Cloud, it’s not ideal</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err="1"/>
              <a:t>IaC</a:t>
            </a:r>
            <a:r>
              <a:rPr lang="en-US" dirty="0"/>
              <a:t> (Infrastructure-as-Code) is a better alternative</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Infrastructure code (like all other code) is code</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Can be tested, versioned, put in source control, etc.</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Multiple options available for tooling to support</a:t>
            </a:r>
          </a:p>
          <a:p>
            <a:pPr marL="514350" indent="-285750">
              <a:spcBef>
                <a:spcPts val="0"/>
              </a:spcBef>
              <a:buClrTx/>
              <a:buSzPct val="100000"/>
              <a:buFont typeface="Arial" panose="020B0604020202020204" pitchFamily="34" charset="0"/>
              <a:buChar char="●"/>
            </a:pPr>
            <a:endParaRPr lang="en-US" dirty="0"/>
          </a:p>
          <a:p>
            <a:pPr marL="228600" indent="0">
              <a:spcBef>
                <a:spcPts val="0"/>
              </a:spcBef>
              <a:buClrTx/>
              <a:buSzPct val="100000"/>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92</a:t>
            </a:fld>
            <a:endParaRPr/>
          </a:p>
        </p:txBody>
      </p:sp>
    </p:spTree>
    <p:extLst>
      <p:ext uri="{BB962C8B-B14F-4D97-AF65-F5344CB8AC3E}">
        <p14:creationId xmlns:p14="http://schemas.microsoft.com/office/powerpoint/2010/main" val="442013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9"/>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What is Terraform?</a:t>
            </a:r>
            <a:endParaRPr b="1">
              <a:latin typeface="Helvetica Neue"/>
              <a:ea typeface="Helvetica Neue"/>
              <a:cs typeface="Helvetica Neue"/>
              <a:sym typeface="Helvetica Neue"/>
            </a:endParaRPr>
          </a:p>
        </p:txBody>
      </p:sp>
      <p:sp>
        <p:nvSpPr>
          <p:cNvPr id="181" name="Google Shape;181;p29"/>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93</a:t>
            </a:fld>
            <a:endParaRPr/>
          </a:p>
        </p:txBody>
      </p:sp>
      <p:sp>
        <p:nvSpPr>
          <p:cNvPr id="182" name="Google Shape;182;p29"/>
          <p:cNvSpPr txBox="1"/>
          <p:nvPr/>
        </p:nvSpPr>
        <p:spPr>
          <a:xfrm>
            <a:off x="803988" y="1087475"/>
            <a:ext cx="7701000" cy="3274500"/>
          </a:xfrm>
          <a:prstGeom prst="rect">
            <a:avLst/>
          </a:prstGeom>
          <a:noFill/>
          <a:ln>
            <a:noFill/>
          </a:ln>
        </p:spPr>
        <p:txBody>
          <a:bodyPr spcFirstLastPara="1" wrap="square" lIns="68575" tIns="68575" rIns="68575" bIns="68575" anchor="t" anchorCtr="0">
            <a:noAutofit/>
          </a:bodyPr>
          <a:lstStyle/>
          <a:p>
            <a:pPr marL="342900" lvl="0" indent="-279400" algn="l" rtl="0">
              <a:lnSpc>
                <a:spcPct val="115000"/>
              </a:lnSpc>
              <a:spcBef>
                <a:spcPts val="0"/>
              </a:spcBef>
              <a:spcAft>
                <a:spcPts val="0"/>
              </a:spcAft>
              <a:buClr>
                <a:schemeClr val="dk1"/>
              </a:buClr>
              <a:buSzPts val="1800"/>
              <a:buFont typeface="Helvetica Neue Light"/>
              <a:buChar char="●"/>
            </a:pPr>
            <a:r>
              <a:rPr lang="en-US" sz="1800" dirty="0">
                <a:solidFill>
                  <a:schemeClr val="dk1"/>
                </a:solidFill>
                <a:latin typeface="Helvetica Neue Light"/>
                <a:ea typeface="Helvetica Neue Light"/>
                <a:cs typeface="Helvetica Neue Light"/>
                <a:sym typeface="Helvetica Neue Light"/>
              </a:rPr>
              <a:t>A form of “infrastructure as code”</a:t>
            </a:r>
            <a:endParaRPr sz="1800" dirty="0">
              <a:solidFill>
                <a:schemeClr val="dk1"/>
              </a:solidFill>
              <a:latin typeface="Helvetica Neue Light"/>
              <a:ea typeface="Helvetica Neue Light"/>
              <a:cs typeface="Helvetica Neue Light"/>
              <a:sym typeface="Helvetica Neue Light"/>
            </a:endParaRPr>
          </a:p>
          <a:p>
            <a:pPr marL="342900" lvl="0" indent="-279400" algn="l" rtl="0">
              <a:lnSpc>
                <a:spcPct val="115000"/>
              </a:lnSpc>
              <a:spcBef>
                <a:spcPts val="0"/>
              </a:spcBef>
              <a:spcAft>
                <a:spcPts val="0"/>
              </a:spcAft>
              <a:buClr>
                <a:schemeClr val="dk1"/>
              </a:buClr>
              <a:buSzPts val="1800"/>
              <a:buFont typeface="Helvetica Neue Light"/>
              <a:buChar char="●"/>
            </a:pPr>
            <a:r>
              <a:rPr lang="en-US" sz="1800" i="1" dirty="0">
                <a:solidFill>
                  <a:schemeClr val="dk1"/>
                </a:solidFill>
                <a:latin typeface="Helvetica Neue Light"/>
                <a:ea typeface="Helvetica Neue Light"/>
                <a:cs typeface="Helvetica Neue Light"/>
                <a:sym typeface="Helvetica Neue Light"/>
              </a:rPr>
              <a:t>Declarative</a:t>
            </a:r>
            <a:r>
              <a:rPr lang="en-US" sz="1800" dirty="0">
                <a:solidFill>
                  <a:schemeClr val="dk1"/>
                </a:solidFill>
                <a:latin typeface="Helvetica Neue Light"/>
                <a:ea typeface="Helvetica Neue Light"/>
                <a:cs typeface="Helvetica Neue Light"/>
                <a:sym typeface="Helvetica Neue Light"/>
              </a:rPr>
              <a:t> domain-specific language</a:t>
            </a:r>
            <a:endParaRPr sz="1800" dirty="0">
              <a:solidFill>
                <a:schemeClr val="dk1"/>
              </a:solidFill>
              <a:latin typeface="Helvetica Neue Light"/>
              <a:ea typeface="Helvetica Neue Light"/>
              <a:cs typeface="Helvetica Neue Light"/>
              <a:sym typeface="Helvetica Neue Light"/>
            </a:endParaRPr>
          </a:p>
          <a:p>
            <a:pPr marL="692150" lvl="1" indent="-285750" algn="l" rtl="0">
              <a:lnSpc>
                <a:spcPct val="115000"/>
              </a:lnSpc>
              <a:spcBef>
                <a:spcPts val="0"/>
              </a:spcBef>
              <a:spcAft>
                <a:spcPts val="0"/>
              </a:spcAft>
              <a:buClr>
                <a:schemeClr val="dk1"/>
              </a:buClr>
              <a:buSzPts val="1800"/>
              <a:buFont typeface="Courier New" panose="02070309020205020404" pitchFamily="49" charset="0"/>
              <a:buChar char="o"/>
            </a:pPr>
            <a:r>
              <a:rPr lang="en-US" sz="1800" dirty="0">
                <a:solidFill>
                  <a:schemeClr val="dk1"/>
                </a:solidFill>
                <a:latin typeface="Helvetica Neue Light"/>
                <a:ea typeface="Helvetica Neue Light"/>
                <a:cs typeface="Helvetica Neue Light"/>
                <a:sym typeface="Helvetica Neue Light"/>
              </a:rPr>
              <a:t>What is declarative?</a:t>
            </a:r>
            <a:endParaRPr sz="1800" dirty="0">
              <a:solidFill>
                <a:schemeClr val="dk1"/>
              </a:solidFill>
              <a:latin typeface="Helvetica Neue Light"/>
              <a:ea typeface="Helvetica Neue Light"/>
              <a:cs typeface="Helvetica Neue Light"/>
              <a:sym typeface="Helvetica Neue Light"/>
            </a:endParaRPr>
          </a:p>
          <a:p>
            <a:pPr marL="342900" lvl="0" indent="-279400" algn="l" rtl="0">
              <a:lnSpc>
                <a:spcPct val="115000"/>
              </a:lnSpc>
              <a:spcBef>
                <a:spcPts val="0"/>
              </a:spcBef>
              <a:spcAft>
                <a:spcPts val="0"/>
              </a:spcAft>
              <a:buClr>
                <a:schemeClr val="dk1"/>
              </a:buClr>
              <a:buSzPts val="1800"/>
              <a:buFont typeface="Helvetica Neue Light"/>
              <a:buChar char="●"/>
            </a:pPr>
            <a:r>
              <a:rPr lang="en-US" sz="1800" dirty="0">
                <a:solidFill>
                  <a:schemeClr val="dk1"/>
                </a:solidFill>
                <a:latin typeface="Helvetica Neue Light"/>
                <a:ea typeface="Helvetica Neue Light"/>
                <a:cs typeface="Helvetica Neue Light"/>
                <a:sym typeface="Helvetica Neue Light"/>
              </a:rPr>
              <a:t>Used to describe </a:t>
            </a:r>
            <a:r>
              <a:rPr lang="en-US" sz="1800" i="1" dirty="0">
                <a:solidFill>
                  <a:schemeClr val="dk1"/>
                </a:solidFill>
                <a:latin typeface="Helvetica Neue Light"/>
                <a:ea typeface="Helvetica Neue Light"/>
                <a:cs typeface="Helvetica Neue Light"/>
                <a:sym typeface="Helvetica Neue Light"/>
              </a:rPr>
              <a:t>idempotent</a:t>
            </a:r>
            <a:r>
              <a:rPr lang="en-US" sz="1800" dirty="0">
                <a:solidFill>
                  <a:schemeClr val="dk1"/>
                </a:solidFill>
                <a:latin typeface="Helvetica Neue Light"/>
                <a:ea typeface="Helvetica Neue Light"/>
                <a:cs typeface="Helvetica Neue Light"/>
                <a:sym typeface="Helvetica Neue Light"/>
              </a:rPr>
              <a:t> resource configurations, typically in cloud infrastructure</a:t>
            </a:r>
            <a:endParaRPr sz="1800" dirty="0">
              <a:solidFill>
                <a:schemeClr val="dk1"/>
              </a:solidFill>
              <a:latin typeface="Helvetica Neue Light"/>
              <a:ea typeface="Helvetica Neue Light"/>
              <a:cs typeface="Helvetica Neue Light"/>
              <a:sym typeface="Helvetica Neue Light"/>
            </a:endParaRPr>
          </a:p>
          <a:p>
            <a:pPr marL="342900" lvl="0" indent="-279400" algn="l" rtl="0">
              <a:lnSpc>
                <a:spcPct val="115000"/>
              </a:lnSpc>
              <a:spcBef>
                <a:spcPts val="0"/>
              </a:spcBef>
              <a:spcAft>
                <a:spcPts val="0"/>
              </a:spcAft>
              <a:buClr>
                <a:schemeClr val="dk1"/>
              </a:buClr>
              <a:buSzPts val="1800"/>
              <a:buFont typeface="Lato"/>
              <a:buChar char="●"/>
            </a:pPr>
            <a:r>
              <a:rPr lang="en-US" sz="1800" dirty="0">
                <a:solidFill>
                  <a:schemeClr val="dk1"/>
                </a:solidFill>
                <a:latin typeface="Helvetica Neue Light"/>
                <a:ea typeface="Helvetica Neue Light"/>
                <a:cs typeface="Helvetica Neue Light"/>
                <a:sym typeface="Helvetica Neue Light"/>
              </a:rPr>
              <a:t>According to </a:t>
            </a:r>
            <a:r>
              <a:rPr lang="en-US" sz="1800" dirty="0" err="1">
                <a:solidFill>
                  <a:schemeClr val="dk1"/>
                </a:solidFill>
                <a:latin typeface="Helvetica Neue Light"/>
                <a:ea typeface="Helvetica Neue Light"/>
                <a:cs typeface="Helvetica Neue Light"/>
                <a:sym typeface="Helvetica Neue Light"/>
              </a:rPr>
              <a:t>Hashicorp</a:t>
            </a:r>
            <a:r>
              <a:rPr lang="en-US" sz="1800" dirty="0">
                <a:solidFill>
                  <a:schemeClr val="dk1"/>
                </a:solidFill>
                <a:latin typeface="Helvetica Neue Light"/>
                <a:ea typeface="Helvetica Neue Light"/>
                <a:cs typeface="Helvetica Neue Light"/>
                <a:sym typeface="Helvetica Neue Light"/>
              </a:rPr>
              <a:t>:</a:t>
            </a:r>
            <a:endParaRPr sz="1800" dirty="0">
              <a:solidFill>
                <a:schemeClr val="dk1"/>
              </a:solidFill>
              <a:latin typeface="Helvetica Neue Light"/>
              <a:ea typeface="Helvetica Neue Light"/>
              <a:cs typeface="Helvetica Neue Light"/>
              <a:sym typeface="Helvetica Neue Light"/>
            </a:endParaRPr>
          </a:p>
          <a:p>
            <a:pPr marL="685800" lvl="1" indent="-234950" algn="l" rtl="0">
              <a:lnSpc>
                <a:spcPct val="115000"/>
              </a:lnSpc>
              <a:spcBef>
                <a:spcPts val="0"/>
              </a:spcBef>
              <a:spcAft>
                <a:spcPts val="0"/>
              </a:spcAft>
              <a:buClr>
                <a:schemeClr val="dk1"/>
              </a:buClr>
              <a:buSzPts val="1100"/>
              <a:buFont typeface="Lato"/>
              <a:buChar char="○"/>
            </a:pPr>
            <a:r>
              <a:rPr lang="en-US" sz="1800" i="1" dirty="0">
                <a:solidFill>
                  <a:srgbClr val="999999"/>
                </a:solidFill>
                <a:latin typeface="Helvetica Neue Light"/>
                <a:ea typeface="Helvetica Neue Light"/>
                <a:cs typeface="Helvetica Neue Light"/>
                <a:sym typeface="Helvetica Neue Light"/>
              </a:rPr>
              <a:t>Terraform enables you to safely and predictably create, change, and improve infrastructure. It is an open-source tool that codifies APIs into declarative configuration files that can be shared amongst team members, treated as code, edited, reviewed, and versioned</a:t>
            </a:r>
            <a:endParaRPr sz="1700" dirty="0">
              <a:solidFill>
                <a:schemeClr val="dk1"/>
              </a:solidFill>
              <a:latin typeface="Helvetica Neue Light"/>
              <a:ea typeface="Helvetica Neue Light"/>
              <a:cs typeface="Helvetica Neue Light"/>
              <a:sym typeface="Helvetica Neue Light"/>
            </a:endParaRPr>
          </a:p>
          <a:p>
            <a:pPr marL="0" lvl="0" indent="0" algn="l" rtl="0">
              <a:lnSpc>
                <a:spcPct val="115000"/>
              </a:lnSpc>
              <a:spcBef>
                <a:spcPts val="0"/>
              </a:spcBef>
              <a:spcAft>
                <a:spcPts val="0"/>
              </a:spcAft>
              <a:buNone/>
            </a:pPr>
            <a:endParaRPr sz="1800" dirty="0">
              <a:solidFill>
                <a:schemeClr val="dk1"/>
              </a:solidFill>
              <a:latin typeface="Helvetica Neue Light"/>
              <a:ea typeface="Helvetica Neue Light"/>
              <a:cs typeface="Helvetica Neue Light"/>
              <a:sym typeface="Helvetica Neue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0"/>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What is Terraform? (cont’d)</a:t>
            </a:r>
            <a:endParaRPr b="1">
              <a:latin typeface="Helvetica Neue"/>
              <a:ea typeface="Helvetica Neue"/>
              <a:cs typeface="Helvetica Neue"/>
              <a:sym typeface="Helvetica Neue"/>
            </a:endParaRPr>
          </a:p>
        </p:txBody>
      </p:sp>
      <p:sp>
        <p:nvSpPr>
          <p:cNvPr id="188" name="Google Shape;188;p30"/>
          <p:cNvSpPr txBox="1">
            <a:spLocks noGrp="1"/>
          </p:cNvSpPr>
          <p:nvPr>
            <p:ph type="subTitle" idx="1"/>
          </p:nvPr>
        </p:nvSpPr>
        <p:spPr>
          <a:prstGeom prst="rect">
            <a:avLst/>
          </a:prstGeom>
          <a:noFill/>
          <a:ln>
            <a:noFill/>
          </a:ln>
        </p:spPr>
        <p:txBody>
          <a:bodyPr spcFirstLastPara="1" wrap="square" lIns="67500" tIns="35100" rIns="68575" bIns="34275" anchor="t" anchorCtr="0">
            <a:noAutofit/>
          </a:bodyPr>
          <a:lstStyle/>
          <a:p>
            <a:pPr marL="342900" lvl="0" indent="0" algn="l" rtl="0">
              <a:lnSpc>
                <a:spcPct val="115000"/>
              </a:lnSpc>
              <a:spcBef>
                <a:spcPts val="0"/>
              </a:spcBef>
              <a:spcAft>
                <a:spcPts val="0"/>
              </a:spcAft>
              <a:buNone/>
            </a:pPr>
            <a:endParaRPr sz="1800" i="1">
              <a:solidFill>
                <a:srgbClr val="999999"/>
              </a:solidFill>
            </a:endParaRPr>
          </a:p>
          <a:p>
            <a:pPr marL="0" lvl="0" indent="0" algn="l" rtl="0">
              <a:lnSpc>
                <a:spcPct val="90000"/>
              </a:lnSpc>
              <a:spcBef>
                <a:spcPts val="0"/>
              </a:spcBef>
              <a:spcAft>
                <a:spcPts val="0"/>
              </a:spcAft>
              <a:buNone/>
            </a:pPr>
            <a:endParaRPr>
              <a:solidFill>
                <a:srgbClr val="000000"/>
              </a:solidFill>
            </a:endParaRPr>
          </a:p>
        </p:txBody>
      </p:sp>
      <p:sp>
        <p:nvSpPr>
          <p:cNvPr id="189" name="Google Shape;189;p30"/>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94</a:t>
            </a:fld>
            <a:endParaRPr/>
          </a:p>
        </p:txBody>
      </p:sp>
      <p:sp>
        <p:nvSpPr>
          <p:cNvPr id="190" name="Google Shape;190;p30"/>
          <p:cNvSpPr txBox="1"/>
          <p:nvPr/>
        </p:nvSpPr>
        <p:spPr>
          <a:xfrm>
            <a:off x="301200" y="1135275"/>
            <a:ext cx="6904200" cy="3521700"/>
          </a:xfrm>
          <a:prstGeom prst="rect">
            <a:avLst/>
          </a:prstGeom>
          <a:noFill/>
          <a:ln>
            <a:noFill/>
          </a:ln>
        </p:spPr>
        <p:txBody>
          <a:bodyPr spcFirstLastPara="1" wrap="square" lIns="68575" tIns="68575" rIns="68575" bIns="68575" anchor="t" anchorCtr="0">
            <a:noAutofit/>
          </a:bodyPr>
          <a:lstStyle/>
          <a:p>
            <a:pPr marL="342900" lvl="0" indent="-279400" algn="l" rtl="0">
              <a:lnSpc>
                <a:spcPct val="90000"/>
              </a:lnSpc>
              <a:spcBef>
                <a:spcPts val="0"/>
              </a:spcBef>
              <a:spcAft>
                <a:spcPts val="0"/>
              </a:spcAft>
              <a:buSzPts val="1800"/>
              <a:buFont typeface="Helvetica Neue Light"/>
              <a:buChar char="●"/>
            </a:pPr>
            <a:r>
              <a:rPr lang="en-US" sz="1800" dirty="0">
                <a:solidFill>
                  <a:srgbClr val="3F3F3F"/>
                </a:solidFill>
                <a:latin typeface="Helvetica Neue Light"/>
                <a:ea typeface="Helvetica Neue Light"/>
                <a:cs typeface="Helvetica Neue Light"/>
                <a:sym typeface="Helvetica Neue Light"/>
              </a:rPr>
              <a:t>Open source CLI tool for </a:t>
            </a:r>
            <a:r>
              <a:rPr lang="en-US" sz="1800" i="1" dirty="0">
                <a:solidFill>
                  <a:srgbClr val="3F3F3F"/>
                </a:solidFill>
                <a:latin typeface="Helvetica Neue Light"/>
                <a:ea typeface="Helvetica Neue Light"/>
                <a:cs typeface="Helvetica Neue Light"/>
                <a:sym typeface="Helvetica Neue Light"/>
              </a:rPr>
              <a:t>infrastructure automation</a:t>
            </a:r>
            <a:endParaRPr sz="1800" i="1" dirty="0">
              <a:solidFill>
                <a:srgbClr val="3F3F3F"/>
              </a:solidFill>
              <a:latin typeface="Helvetica Neue Light"/>
              <a:ea typeface="Helvetica Neue Light"/>
              <a:cs typeface="Helvetica Neue Light"/>
              <a:sym typeface="Helvetica Neue Light"/>
            </a:endParaRPr>
          </a:p>
          <a:p>
            <a:pPr marL="342900" lvl="0" indent="-279400" algn="l" rtl="0">
              <a:lnSpc>
                <a:spcPct val="90000"/>
              </a:lnSpc>
              <a:spcBef>
                <a:spcPts val="0"/>
              </a:spcBef>
              <a:spcAft>
                <a:spcPts val="0"/>
              </a:spcAft>
              <a:buSzPts val="1800"/>
              <a:buFont typeface="Helvetica Neue Light"/>
              <a:buChar char="●"/>
            </a:pPr>
            <a:r>
              <a:rPr lang="en-US" sz="1800" dirty="0">
                <a:solidFill>
                  <a:srgbClr val="3F3F3F"/>
                </a:solidFill>
                <a:latin typeface="Helvetica Neue Light"/>
                <a:ea typeface="Helvetica Neue Light"/>
                <a:cs typeface="Helvetica Neue Light"/>
                <a:sym typeface="Helvetica Neue Light"/>
              </a:rPr>
              <a:t>Utilizes plugin architecture</a:t>
            </a:r>
            <a:endParaRPr sz="1800" dirty="0">
              <a:solidFill>
                <a:srgbClr val="3F3F3F"/>
              </a:solidFill>
              <a:latin typeface="Helvetica Neue Light"/>
              <a:ea typeface="Helvetica Neue Light"/>
              <a:cs typeface="Helvetica Neue Light"/>
              <a:sym typeface="Helvetica Neue Light"/>
            </a:endParaRPr>
          </a:p>
          <a:p>
            <a:pPr marL="685800" lvl="1" indent="-279400" algn="l" rtl="0">
              <a:lnSpc>
                <a:spcPct val="90000"/>
              </a:lnSpc>
              <a:spcBef>
                <a:spcPts val="0"/>
              </a:spcBef>
              <a:spcAft>
                <a:spcPts val="0"/>
              </a:spcAft>
              <a:buSzPts val="1800"/>
              <a:buFont typeface="Helvetica Neue Light"/>
              <a:buChar char="○"/>
            </a:pPr>
            <a:r>
              <a:rPr lang="en-US" sz="1800" dirty="0">
                <a:solidFill>
                  <a:srgbClr val="3F3F3F"/>
                </a:solidFill>
                <a:latin typeface="Helvetica Neue Light"/>
                <a:ea typeface="Helvetica Neue Light"/>
                <a:cs typeface="Helvetica Neue Light"/>
                <a:sym typeface="Helvetica Neue Light"/>
              </a:rPr>
              <a:t>Extensible to any environment, tool, or framework and works primarily by making API calls to those environments, tools, or frameworks</a:t>
            </a:r>
            <a:endParaRPr sz="1800" dirty="0">
              <a:solidFill>
                <a:srgbClr val="3F3F3F"/>
              </a:solidFill>
              <a:latin typeface="Helvetica Neue Light"/>
              <a:ea typeface="Helvetica Neue Light"/>
              <a:cs typeface="Helvetica Neue Light"/>
              <a:sym typeface="Helvetica Neue Light"/>
            </a:endParaRPr>
          </a:p>
          <a:p>
            <a:pPr marL="342900" lvl="0" indent="-279400" algn="l" rtl="0">
              <a:lnSpc>
                <a:spcPct val="90000"/>
              </a:lnSpc>
              <a:spcBef>
                <a:spcPts val="0"/>
              </a:spcBef>
              <a:spcAft>
                <a:spcPts val="0"/>
              </a:spcAft>
              <a:buClr>
                <a:srgbClr val="3F3F3F"/>
              </a:buClr>
              <a:buSzPts val="1800"/>
              <a:buFont typeface="Helvetica Neue Light"/>
              <a:buChar char="●"/>
            </a:pPr>
            <a:r>
              <a:rPr lang="en-US" sz="1800" dirty="0">
                <a:solidFill>
                  <a:srgbClr val="3F3F3F"/>
                </a:solidFill>
                <a:latin typeface="Helvetica Neue Light"/>
                <a:ea typeface="Helvetica Neue Light"/>
                <a:cs typeface="Helvetica Neue Light"/>
                <a:sym typeface="Helvetica Neue Light"/>
              </a:rPr>
              <a:t>Detects implicit dependencies between resources and automatically creates a dependency graph</a:t>
            </a:r>
            <a:endParaRPr sz="1800" dirty="0">
              <a:solidFill>
                <a:srgbClr val="3F3F3F"/>
              </a:solidFill>
              <a:latin typeface="Helvetica Neue Light"/>
              <a:ea typeface="Helvetica Neue Light"/>
              <a:cs typeface="Helvetica Neue Light"/>
              <a:sym typeface="Helvetica Neue Light"/>
            </a:endParaRPr>
          </a:p>
          <a:p>
            <a:pPr marL="342900" lvl="0" indent="-279400" algn="l" rtl="0">
              <a:lnSpc>
                <a:spcPct val="90000"/>
              </a:lnSpc>
              <a:spcBef>
                <a:spcPts val="0"/>
              </a:spcBef>
              <a:spcAft>
                <a:spcPts val="0"/>
              </a:spcAft>
              <a:buClr>
                <a:srgbClr val="3F3F3F"/>
              </a:buClr>
              <a:buSzPts val="1800"/>
              <a:buFont typeface="Helvetica Neue Light"/>
              <a:buChar char="●"/>
            </a:pPr>
            <a:r>
              <a:rPr lang="en-US" sz="1800" dirty="0">
                <a:solidFill>
                  <a:srgbClr val="3F3F3F"/>
                </a:solidFill>
                <a:latin typeface="Helvetica Neue Light"/>
                <a:ea typeface="Helvetica Neue Light"/>
                <a:cs typeface="Helvetica Neue Light"/>
                <a:sym typeface="Helvetica Neue Light"/>
              </a:rPr>
              <a:t>Builds in dependency order and automatically performs activities in parallel where possible</a:t>
            </a:r>
            <a:endParaRPr sz="1800" dirty="0">
              <a:solidFill>
                <a:srgbClr val="3F3F3F"/>
              </a:solidFill>
              <a:latin typeface="Helvetica Neue Light"/>
              <a:ea typeface="Helvetica Neue Light"/>
              <a:cs typeface="Helvetica Neue Light"/>
              <a:sym typeface="Helvetica Neue Light"/>
            </a:endParaRPr>
          </a:p>
          <a:p>
            <a:pPr marL="685800" lvl="1" indent="-279400" algn="l" rtl="0">
              <a:lnSpc>
                <a:spcPct val="90000"/>
              </a:lnSpc>
              <a:spcBef>
                <a:spcPts val="0"/>
              </a:spcBef>
              <a:spcAft>
                <a:spcPts val="0"/>
              </a:spcAft>
              <a:buClr>
                <a:srgbClr val="3F3F3F"/>
              </a:buClr>
              <a:buSzPts val="1800"/>
              <a:buFont typeface="Helvetica Neue Light"/>
              <a:buChar char="○"/>
            </a:pPr>
            <a:r>
              <a:rPr lang="en-US" sz="1800" dirty="0">
                <a:solidFill>
                  <a:srgbClr val="3F3F3F"/>
                </a:solidFill>
                <a:latin typeface="Helvetica Neue Light"/>
                <a:ea typeface="Helvetica Neue Light"/>
                <a:cs typeface="Helvetica Neue Light"/>
                <a:sym typeface="Helvetica Neue Light"/>
              </a:rPr>
              <a:t>...Sequentially for dependent resources</a:t>
            </a:r>
            <a:endParaRPr sz="1800" dirty="0">
              <a:solidFill>
                <a:srgbClr val="3F3F3F"/>
              </a:solidFill>
              <a:latin typeface="Helvetica Neue Light"/>
              <a:ea typeface="Helvetica Neue Light"/>
              <a:cs typeface="Helvetica Neue Light"/>
              <a:sym typeface="Helvetica Neue Light"/>
            </a:endParaRPr>
          </a:p>
        </p:txBody>
      </p:sp>
      <p:pic>
        <p:nvPicPr>
          <p:cNvPr id="191" name="Google Shape;191;p30"/>
          <p:cNvPicPr preferRelativeResize="0"/>
          <p:nvPr/>
        </p:nvPicPr>
        <p:blipFill>
          <a:blip r:embed="rId3">
            <a:alphaModFix/>
          </a:blip>
          <a:stretch>
            <a:fillRect/>
          </a:stretch>
        </p:blipFill>
        <p:spPr>
          <a:xfrm>
            <a:off x="7343100" y="1675519"/>
            <a:ext cx="1643269" cy="162605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1"/>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Why Use Terraform?</a:t>
            </a:r>
            <a:endParaRPr b="1">
              <a:latin typeface="Helvetica Neue"/>
              <a:ea typeface="Helvetica Neue"/>
              <a:cs typeface="Helvetica Neue"/>
              <a:sym typeface="Helvetica Neue"/>
            </a:endParaRPr>
          </a:p>
        </p:txBody>
      </p:sp>
      <p:sp>
        <p:nvSpPr>
          <p:cNvPr id="197" name="Google Shape;197;p31"/>
          <p:cNvSpPr txBox="1">
            <a:spLocks noGrp="1"/>
          </p:cNvSpPr>
          <p:nvPr>
            <p:ph type="subTitle" idx="1"/>
          </p:nvPr>
        </p:nvSpPr>
        <p:spPr>
          <a:xfrm>
            <a:off x="613700" y="1392360"/>
            <a:ext cx="7625100" cy="3173100"/>
          </a:xfrm>
          <a:prstGeom prst="rect">
            <a:avLst/>
          </a:prstGeom>
          <a:noFill/>
          <a:ln>
            <a:noFill/>
          </a:ln>
        </p:spPr>
        <p:txBody>
          <a:bodyPr spcFirstLastPara="1" wrap="square" lIns="67500" tIns="35100" rIns="68575" bIns="34275" anchor="t" anchorCtr="0">
            <a:noAutofit/>
          </a:bodyPr>
          <a:lstStyle/>
          <a:p>
            <a:pPr marL="342900" lvl="0" indent="-279400" algn="l" rtl="0">
              <a:lnSpc>
                <a:spcPct val="115000"/>
              </a:lnSpc>
              <a:spcBef>
                <a:spcPts val="0"/>
              </a:spcBef>
              <a:spcAft>
                <a:spcPts val="0"/>
              </a:spcAft>
              <a:buClr>
                <a:srgbClr val="000000"/>
              </a:buClr>
              <a:buSzPts val="1800"/>
              <a:buFont typeface="Helvetica Neue Light"/>
              <a:buChar char="●"/>
            </a:pPr>
            <a:r>
              <a:rPr lang="en-US" dirty="0">
                <a:solidFill>
                  <a:srgbClr val="000000"/>
                </a:solidFill>
              </a:rPr>
              <a:t>Readable</a:t>
            </a:r>
            <a:endParaRPr dirty="0">
              <a:solidFill>
                <a:srgbClr val="000000"/>
              </a:solidFill>
            </a:endParaRPr>
          </a:p>
          <a:p>
            <a:pPr marL="342900" lvl="0" indent="-279400" algn="l" rtl="0">
              <a:lnSpc>
                <a:spcPct val="115000"/>
              </a:lnSpc>
              <a:spcBef>
                <a:spcPts val="0"/>
              </a:spcBef>
              <a:spcAft>
                <a:spcPts val="0"/>
              </a:spcAft>
              <a:buClr>
                <a:srgbClr val="000000"/>
              </a:buClr>
              <a:buSzPts val="1800"/>
              <a:buFont typeface="Lato"/>
              <a:buChar char="●"/>
            </a:pPr>
            <a:r>
              <a:rPr lang="en-US" dirty="0">
                <a:solidFill>
                  <a:srgbClr val="000000"/>
                </a:solidFill>
              </a:rPr>
              <a:t>Repeatable</a:t>
            </a:r>
            <a:endParaRPr dirty="0">
              <a:solidFill>
                <a:srgbClr val="000000"/>
              </a:solidFill>
            </a:endParaRPr>
          </a:p>
          <a:p>
            <a:pPr marL="342900" lvl="0" indent="-279400" algn="l" rtl="0">
              <a:lnSpc>
                <a:spcPct val="115000"/>
              </a:lnSpc>
              <a:spcBef>
                <a:spcPts val="0"/>
              </a:spcBef>
              <a:spcAft>
                <a:spcPts val="0"/>
              </a:spcAft>
              <a:buClr>
                <a:srgbClr val="000000"/>
              </a:buClr>
              <a:buSzPts val="1800"/>
              <a:buFont typeface="Lato"/>
              <a:buChar char="●"/>
            </a:pPr>
            <a:r>
              <a:rPr lang="en-US" dirty="0">
                <a:solidFill>
                  <a:srgbClr val="000000"/>
                </a:solidFill>
              </a:rPr>
              <a:t>Certainty (i.e., no confusion about what will happen)</a:t>
            </a:r>
            <a:endParaRPr dirty="0">
              <a:solidFill>
                <a:srgbClr val="000000"/>
              </a:solidFill>
            </a:endParaRPr>
          </a:p>
          <a:p>
            <a:pPr marL="342900" lvl="0" indent="-279400" algn="l" rtl="0">
              <a:lnSpc>
                <a:spcPct val="115000"/>
              </a:lnSpc>
              <a:spcBef>
                <a:spcPts val="0"/>
              </a:spcBef>
              <a:spcAft>
                <a:spcPts val="0"/>
              </a:spcAft>
              <a:buClr>
                <a:srgbClr val="000000"/>
              </a:buClr>
              <a:buSzPts val="1800"/>
              <a:buFont typeface="Lato"/>
              <a:buChar char="●"/>
            </a:pPr>
            <a:r>
              <a:rPr lang="en-US" dirty="0">
                <a:solidFill>
                  <a:srgbClr val="000000"/>
                </a:solidFill>
              </a:rPr>
              <a:t>Standardized environments</a:t>
            </a:r>
            <a:endParaRPr dirty="0">
              <a:solidFill>
                <a:srgbClr val="000000"/>
              </a:solidFill>
            </a:endParaRPr>
          </a:p>
          <a:p>
            <a:pPr marL="342900" lvl="0" indent="-279400" algn="l" rtl="0">
              <a:lnSpc>
                <a:spcPct val="115000"/>
              </a:lnSpc>
              <a:spcBef>
                <a:spcPts val="0"/>
              </a:spcBef>
              <a:spcAft>
                <a:spcPts val="0"/>
              </a:spcAft>
              <a:buClr>
                <a:srgbClr val="000000"/>
              </a:buClr>
              <a:buSzPts val="1800"/>
              <a:buFont typeface="Lato"/>
              <a:buChar char="●"/>
            </a:pPr>
            <a:r>
              <a:rPr lang="en-US" dirty="0">
                <a:solidFill>
                  <a:srgbClr val="000000"/>
                </a:solidFill>
              </a:rPr>
              <a:t>Provision quickly</a:t>
            </a:r>
            <a:endParaRPr dirty="0">
              <a:solidFill>
                <a:srgbClr val="000000"/>
              </a:solidFill>
            </a:endParaRPr>
          </a:p>
          <a:p>
            <a:pPr marL="342900" lvl="0" indent="-279400" algn="l" rtl="0">
              <a:lnSpc>
                <a:spcPct val="115000"/>
              </a:lnSpc>
              <a:spcBef>
                <a:spcPts val="0"/>
              </a:spcBef>
              <a:spcAft>
                <a:spcPts val="0"/>
              </a:spcAft>
              <a:buClr>
                <a:srgbClr val="000000"/>
              </a:buClr>
              <a:buSzPts val="1800"/>
              <a:buFont typeface="Lato"/>
              <a:buChar char="●"/>
            </a:pPr>
            <a:r>
              <a:rPr lang="en-US" dirty="0">
                <a:solidFill>
                  <a:srgbClr val="000000"/>
                </a:solidFill>
              </a:rPr>
              <a:t>Disaster recovery </a:t>
            </a:r>
            <a:endParaRPr dirty="0">
              <a:solidFill>
                <a:srgbClr val="000000"/>
              </a:solidFill>
            </a:endParaRPr>
          </a:p>
        </p:txBody>
      </p:sp>
      <p:sp>
        <p:nvSpPr>
          <p:cNvPr id="198" name="Google Shape;198;p31"/>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95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2"/>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dirty="0">
                <a:latin typeface="Helvetica Neue"/>
                <a:ea typeface="Helvetica Neue"/>
                <a:cs typeface="Helvetica Neue"/>
                <a:sym typeface="Helvetica Neue"/>
              </a:rPr>
              <a:t>What Does Terraform (HCL) Look Like?</a:t>
            </a:r>
            <a:endParaRPr b="1" dirty="0">
              <a:latin typeface="Helvetica Neue"/>
              <a:ea typeface="Helvetica Neue"/>
              <a:cs typeface="Helvetica Neue"/>
              <a:sym typeface="Helvetica Neue"/>
            </a:endParaRPr>
          </a:p>
        </p:txBody>
      </p:sp>
      <p:sp>
        <p:nvSpPr>
          <p:cNvPr id="204" name="Google Shape;204;p32"/>
          <p:cNvSpPr txBox="1">
            <a:spLocks noGrp="1"/>
          </p:cNvSpPr>
          <p:nvPr>
            <p:ph type="subTitle" idx="1"/>
          </p:nvPr>
        </p:nvSpPr>
        <p:spPr>
          <a:xfrm>
            <a:off x="623718" y="1392359"/>
            <a:ext cx="7625100" cy="3173100"/>
          </a:xfrm>
          <a:prstGeom prst="rect">
            <a:avLst/>
          </a:prstGeom>
          <a:solidFill>
            <a:srgbClr val="000000"/>
          </a:solidFill>
          <a:ln>
            <a:noFill/>
          </a:ln>
        </p:spPr>
        <p:txBody>
          <a:bodyPr spcFirstLastPara="1" wrap="square" lIns="342900" tIns="308600" rIns="342900" bIns="308600" anchor="t" anchorCtr="0">
            <a:noAutofit/>
          </a:bodyPr>
          <a:lstStyle/>
          <a:p>
            <a:pPr marL="0" lvl="0" indent="0" algn="l" rtl="0">
              <a:lnSpc>
                <a:spcPct val="90000"/>
              </a:lnSpc>
              <a:spcBef>
                <a:spcPts val="0"/>
              </a:spcBef>
              <a:spcAft>
                <a:spcPts val="0"/>
              </a:spcAft>
              <a:buNone/>
            </a:pPr>
            <a:r>
              <a:rPr lang="en-US" sz="2700" b="1" dirty="0">
                <a:solidFill>
                  <a:srgbClr val="FF9900"/>
                </a:solidFill>
                <a:latin typeface="Arial" panose="020B0604020202020204" pitchFamily="34" charset="0"/>
                <a:ea typeface="Courier"/>
                <a:cs typeface="Arial" panose="020B0604020202020204" pitchFamily="34" charset="0"/>
                <a:sym typeface="Courier"/>
              </a:rPr>
              <a:t>resource</a:t>
            </a:r>
            <a:r>
              <a:rPr lang="en-US" sz="2700" b="1" dirty="0">
                <a:solidFill>
                  <a:srgbClr val="FFFFFF"/>
                </a:solidFill>
                <a:latin typeface="Arial" panose="020B0604020202020204" pitchFamily="34" charset="0"/>
                <a:ea typeface="Courier"/>
                <a:cs typeface="Arial" panose="020B0604020202020204" pitchFamily="34" charset="0"/>
                <a:sym typeface="Courier"/>
              </a:rPr>
              <a:t> </a:t>
            </a:r>
            <a:r>
              <a:rPr lang="en-US" sz="2700" b="1" dirty="0">
                <a:solidFill>
                  <a:srgbClr val="6FA8DC"/>
                </a:solidFill>
                <a:latin typeface="Arial" panose="020B0604020202020204" pitchFamily="34" charset="0"/>
                <a:ea typeface="Courier"/>
                <a:cs typeface="Arial" panose="020B0604020202020204" pitchFamily="34" charset="0"/>
                <a:sym typeface="Courier"/>
              </a:rPr>
              <a:t>“</a:t>
            </a:r>
            <a:r>
              <a:rPr lang="en-US" sz="2700" b="1" dirty="0" err="1">
                <a:solidFill>
                  <a:srgbClr val="6FA8DC"/>
                </a:solidFill>
                <a:latin typeface="Arial" panose="020B0604020202020204" pitchFamily="34" charset="0"/>
                <a:ea typeface="Courier"/>
                <a:cs typeface="Arial" panose="020B0604020202020204" pitchFamily="34" charset="0"/>
                <a:sym typeface="Courier"/>
              </a:rPr>
              <a:t>aws_instance</a:t>
            </a:r>
            <a:r>
              <a:rPr lang="en-US" sz="2700" b="1" dirty="0">
                <a:solidFill>
                  <a:srgbClr val="6FA8DC"/>
                </a:solidFill>
                <a:latin typeface="Arial" panose="020B0604020202020204" pitchFamily="34" charset="0"/>
                <a:ea typeface="Courier"/>
                <a:cs typeface="Arial" panose="020B0604020202020204" pitchFamily="34" charset="0"/>
                <a:sym typeface="Courier"/>
              </a:rPr>
              <a:t>” “web”</a:t>
            </a:r>
            <a:r>
              <a:rPr lang="en-US" sz="2700" b="1" dirty="0">
                <a:solidFill>
                  <a:srgbClr val="FFFFFF"/>
                </a:solidFill>
                <a:latin typeface="Arial" panose="020B0604020202020204" pitchFamily="34" charset="0"/>
                <a:ea typeface="Courier"/>
                <a:cs typeface="Arial" panose="020B0604020202020204" pitchFamily="34" charset="0"/>
                <a:sym typeface="Courier"/>
              </a:rPr>
              <a:t> </a:t>
            </a:r>
            <a:r>
              <a:rPr lang="en-US" sz="2700" b="1" dirty="0">
                <a:solidFill>
                  <a:srgbClr val="C9DAF8"/>
                </a:solidFill>
                <a:latin typeface="Arial" panose="020B0604020202020204" pitchFamily="34" charset="0"/>
                <a:ea typeface="Courier"/>
                <a:cs typeface="Arial" panose="020B0604020202020204" pitchFamily="34" charset="0"/>
                <a:sym typeface="Courier"/>
              </a:rPr>
              <a:t>{</a:t>
            </a:r>
            <a:endParaRPr sz="2700" b="1" dirty="0">
              <a:solidFill>
                <a:srgbClr val="C9DAF8"/>
              </a:solidFill>
              <a:latin typeface="Arial" panose="020B0604020202020204" pitchFamily="34" charset="0"/>
              <a:ea typeface="Courier"/>
              <a:cs typeface="Arial" panose="020B0604020202020204" pitchFamily="34" charset="0"/>
              <a:sym typeface="Courier"/>
            </a:endParaRPr>
          </a:p>
          <a:p>
            <a:pPr marL="0" lvl="0" indent="0" algn="l" rtl="0">
              <a:lnSpc>
                <a:spcPct val="90000"/>
              </a:lnSpc>
              <a:spcBef>
                <a:spcPts val="0"/>
              </a:spcBef>
              <a:spcAft>
                <a:spcPts val="0"/>
              </a:spcAft>
              <a:buNone/>
            </a:pPr>
            <a:r>
              <a:rPr lang="en-US" sz="2700" b="1" dirty="0">
                <a:solidFill>
                  <a:srgbClr val="C9DAF8"/>
                </a:solidFill>
                <a:latin typeface="Arial" panose="020B0604020202020204" pitchFamily="34" charset="0"/>
                <a:ea typeface="Courier"/>
                <a:cs typeface="Arial" panose="020B0604020202020204" pitchFamily="34" charset="0"/>
                <a:sym typeface="Courier"/>
              </a:rPr>
              <a:t>  </a:t>
            </a:r>
            <a:r>
              <a:rPr lang="en-US" sz="2700" b="1" dirty="0" err="1">
                <a:solidFill>
                  <a:srgbClr val="8E7CC3"/>
                </a:solidFill>
                <a:latin typeface="Arial" panose="020B0604020202020204" pitchFamily="34" charset="0"/>
                <a:ea typeface="Courier"/>
                <a:cs typeface="Arial" panose="020B0604020202020204" pitchFamily="34" charset="0"/>
                <a:sym typeface="Courier"/>
              </a:rPr>
              <a:t>ami</a:t>
            </a:r>
            <a:r>
              <a:rPr lang="en-US" sz="2700" b="1" dirty="0">
                <a:solidFill>
                  <a:srgbClr val="C9DAF8"/>
                </a:solidFill>
                <a:latin typeface="Arial" panose="020B0604020202020204" pitchFamily="34" charset="0"/>
                <a:ea typeface="Courier"/>
                <a:cs typeface="Arial" panose="020B0604020202020204" pitchFamily="34" charset="0"/>
                <a:sym typeface="Courier"/>
              </a:rPr>
              <a:t>           = </a:t>
            </a:r>
            <a:r>
              <a:rPr lang="en-US" sz="2700" b="1" dirty="0">
                <a:solidFill>
                  <a:srgbClr val="6AA84F"/>
                </a:solidFill>
                <a:latin typeface="Arial" panose="020B0604020202020204" pitchFamily="34" charset="0"/>
                <a:ea typeface="Courier"/>
                <a:cs typeface="Arial" panose="020B0604020202020204" pitchFamily="34" charset="0"/>
                <a:sym typeface="Courier"/>
              </a:rPr>
              <a:t>“ami-19827362728”</a:t>
            </a:r>
            <a:endParaRPr sz="2700" b="1" dirty="0">
              <a:solidFill>
                <a:srgbClr val="6AA84F"/>
              </a:solidFill>
              <a:latin typeface="Arial" panose="020B0604020202020204" pitchFamily="34" charset="0"/>
              <a:ea typeface="Courier"/>
              <a:cs typeface="Arial" panose="020B0604020202020204" pitchFamily="34" charset="0"/>
              <a:sym typeface="Courier"/>
            </a:endParaRPr>
          </a:p>
          <a:p>
            <a:pPr marL="0" lvl="0" indent="0" algn="l" rtl="0">
              <a:lnSpc>
                <a:spcPct val="90000"/>
              </a:lnSpc>
              <a:spcBef>
                <a:spcPts val="0"/>
              </a:spcBef>
              <a:spcAft>
                <a:spcPts val="0"/>
              </a:spcAft>
              <a:buNone/>
            </a:pPr>
            <a:r>
              <a:rPr lang="en-US" sz="2700" b="1" dirty="0">
                <a:solidFill>
                  <a:srgbClr val="C9DAF8"/>
                </a:solidFill>
                <a:latin typeface="Arial" panose="020B0604020202020204" pitchFamily="34" charset="0"/>
                <a:ea typeface="Courier"/>
                <a:cs typeface="Arial" panose="020B0604020202020204" pitchFamily="34" charset="0"/>
                <a:sym typeface="Courier"/>
              </a:rPr>
              <a:t>  </a:t>
            </a:r>
            <a:r>
              <a:rPr lang="en-US" sz="2700" b="1" dirty="0" err="1">
                <a:solidFill>
                  <a:srgbClr val="8E7CC3"/>
                </a:solidFill>
                <a:latin typeface="Arial" panose="020B0604020202020204" pitchFamily="34" charset="0"/>
                <a:ea typeface="Courier"/>
                <a:cs typeface="Arial" panose="020B0604020202020204" pitchFamily="34" charset="0"/>
                <a:sym typeface="Courier"/>
              </a:rPr>
              <a:t>instance_type</a:t>
            </a:r>
            <a:r>
              <a:rPr lang="en-US" sz="2700" b="1" dirty="0">
                <a:solidFill>
                  <a:srgbClr val="C9DAF8"/>
                </a:solidFill>
                <a:latin typeface="Arial" panose="020B0604020202020204" pitchFamily="34" charset="0"/>
                <a:ea typeface="Courier"/>
                <a:cs typeface="Arial" panose="020B0604020202020204" pitchFamily="34" charset="0"/>
                <a:sym typeface="Courier"/>
              </a:rPr>
              <a:t> = </a:t>
            </a:r>
            <a:r>
              <a:rPr lang="en-US" sz="2700" b="1" dirty="0">
                <a:solidFill>
                  <a:srgbClr val="6AA84F"/>
                </a:solidFill>
                <a:latin typeface="Arial" panose="020B0604020202020204" pitchFamily="34" charset="0"/>
                <a:ea typeface="Courier"/>
                <a:cs typeface="Arial" panose="020B0604020202020204" pitchFamily="34" charset="0"/>
                <a:sym typeface="Courier"/>
              </a:rPr>
              <a:t>“t2.micro”</a:t>
            </a:r>
            <a:endParaRPr sz="2700" b="1" dirty="0">
              <a:solidFill>
                <a:srgbClr val="6AA84F"/>
              </a:solidFill>
              <a:latin typeface="Arial" panose="020B0604020202020204" pitchFamily="34" charset="0"/>
              <a:ea typeface="Courier"/>
              <a:cs typeface="Arial" panose="020B0604020202020204" pitchFamily="34" charset="0"/>
              <a:sym typeface="Courier"/>
            </a:endParaRPr>
          </a:p>
          <a:p>
            <a:pPr marL="0" lvl="0" indent="0" algn="l" rtl="0">
              <a:lnSpc>
                <a:spcPct val="90000"/>
              </a:lnSpc>
              <a:spcBef>
                <a:spcPts val="0"/>
              </a:spcBef>
              <a:spcAft>
                <a:spcPts val="0"/>
              </a:spcAft>
              <a:buNone/>
            </a:pPr>
            <a:r>
              <a:rPr lang="en-US" sz="2700" b="1" dirty="0">
                <a:solidFill>
                  <a:srgbClr val="C9DAF8"/>
                </a:solidFill>
                <a:latin typeface="Arial" panose="020B0604020202020204" pitchFamily="34" charset="0"/>
                <a:ea typeface="Courier"/>
                <a:cs typeface="Arial" panose="020B0604020202020204" pitchFamily="34" charset="0"/>
                <a:sym typeface="Courier"/>
              </a:rPr>
              <a:t>  </a:t>
            </a:r>
            <a:endParaRPr sz="2700" b="1" dirty="0">
              <a:solidFill>
                <a:srgbClr val="C9DAF8"/>
              </a:solidFill>
              <a:latin typeface="Arial" panose="020B0604020202020204" pitchFamily="34" charset="0"/>
              <a:ea typeface="Courier"/>
              <a:cs typeface="Arial" panose="020B0604020202020204" pitchFamily="34" charset="0"/>
              <a:sym typeface="Courier"/>
            </a:endParaRPr>
          </a:p>
          <a:p>
            <a:pPr marL="0" lvl="0" indent="0" algn="l" rtl="0">
              <a:lnSpc>
                <a:spcPct val="90000"/>
              </a:lnSpc>
              <a:spcBef>
                <a:spcPts val="0"/>
              </a:spcBef>
              <a:spcAft>
                <a:spcPts val="0"/>
              </a:spcAft>
              <a:buNone/>
            </a:pPr>
            <a:r>
              <a:rPr lang="en-US" sz="2700" b="1" dirty="0">
                <a:solidFill>
                  <a:srgbClr val="C9DAF8"/>
                </a:solidFill>
                <a:latin typeface="Arial" panose="020B0604020202020204" pitchFamily="34" charset="0"/>
                <a:ea typeface="Courier"/>
                <a:cs typeface="Arial" panose="020B0604020202020204" pitchFamily="34" charset="0"/>
                <a:sym typeface="Courier"/>
              </a:rPr>
              <a:t>  </a:t>
            </a:r>
            <a:r>
              <a:rPr lang="en-US" sz="2700" b="1" dirty="0">
                <a:solidFill>
                  <a:srgbClr val="8E7CC3"/>
                </a:solidFill>
                <a:latin typeface="Arial" panose="020B0604020202020204" pitchFamily="34" charset="0"/>
                <a:ea typeface="Courier"/>
                <a:cs typeface="Arial" panose="020B0604020202020204" pitchFamily="34" charset="0"/>
                <a:sym typeface="Courier"/>
              </a:rPr>
              <a:t>tags</a:t>
            </a:r>
            <a:r>
              <a:rPr lang="en-US" sz="2700" b="1" dirty="0">
                <a:solidFill>
                  <a:srgbClr val="C9DAF8"/>
                </a:solidFill>
                <a:latin typeface="Arial" panose="020B0604020202020204" pitchFamily="34" charset="0"/>
                <a:ea typeface="Courier"/>
                <a:cs typeface="Arial" panose="020B0604020202020204" pitchFamily="34" charset="0"/>
                <a:sym typeface="Courier"/>
              </a:rPr>
              <a:t> = {</a:t>
            </a:r>
            <a:endParaRPr sz="2700" b="1" dirty="0">
              <a:solidFill>
                <a:srgbClr val="C9DAF8"/>
              </a:solidFill>
              <a:latin typeface="Arial" panose="020B0604020202020204" pitchFamily="34" charset="0"/>
              <a:ea typeface="Courier"/>
              <a:cs typeface="Arial" panose="020B0604020202020204" pitchFamily="34" charset="0"/>
              <a:sym typeface="Courier"/>
            </a:endParaRPr>
          </a:p>
          <a:p>
            <a:pPr marL="0" lvl="0" indent="0" algn="l" rtl="0">
              <a:lnSpc>
                <a:spcPct val="90000"/>
              </a:lnSpc>
              <a:spcBef>
                <a:spcPts val="0"/>
              </a:spcBef>
              <a:spcAft>
                <a:spcPts val="0"/>
              </a:spcAft>
              <a:buNone/>
            </a:pPr>
            <a:r>
              <a:rPr lang="en-US" sz="2700" b="1" dirty="0">
                <a:solidFill>
                  <a:srgbClr val="C9DAF8"/>
                </a:solidFill>
                <a:latin typeface="Arial" panose="020B0604020202020204" pitchFamily="34" charset="0"/>
                <a:ea typeface="Courier"/>
                <a:cs typeface="Arial" panose="020B0604020202020204" pitchFamily="34" charset="0"/>
                <a:sym typeface="Courier"/>
              </a:rPr>
              <a:t>    </a:t>
            </a:r>
            <a:r>
              <a:rPr lang="en-US" sz="2700" b="1" dirty="0">
                <a:solidFill>
                  <a:srgbClr val="8E7CC3"/>
                </a:solidFill>
                <a:latin typeface="Arial" panose="020B0604020202020204" pitchFamily="34" charset="0"/>
                <a:ea typeface="Courier"/>
                <a:cs typeface="Arial" panose="020B0604020202020204" pitchFamily="34" charset="0"/>
                <a:sym typeface="Courier"/>
              </a:rPr>
              <a:t>Name</a:t>
            </a:r>
            <a:r>
              <a:rPr lang="en-US" sz="2700" b="1" dirty="0">
                <a:solidFill>
                  <a:srgbClr val="C9DAF8"/>
                </a:solidFill>
                <a:latin typeface="Arial" panose="020B0604020202020204" pitchFamily="34" charset="0"/>
                <a:ea typeface="Courier"/>
                <a:cs typeface="Arial" panose="020B0604020202020204" pitchFamily="34" charset="0"/>
                <a:sym typeface="Courier"/>
              </a:rPr>
              <a:t> = </a:t>
            </a:r>
            <a:r>
              <a:rPr lang="en-US" sz="2700" b="1" dirty="0">
                <a:solidFill>
                  <a:srgbClr val="6AA84F"/>
                </a:solidFill>
                <a:latin typeface="Arial" panose="020B0604020202020204" pitchFamily="34" charset="0"/>
                <a:ea typeface="Courier"/>
                <a:cs typeface="Arial" panose="020B0604020202020204" pitchFamily="34" charset="0"/>
                <a:sym typeface="Courier"/>
              </a:rPr>
              <a:t>“my-first-instance”</a:t>
            </a:r>
            <a:endParaRPr sz="2700" b="1" dirty="0">
              <a:solidFill>
                <a:srgbClr val="6AA84F"/>
              </a:solidFill>
              <a:latin typeface="Arial" panose="020B0604020202020204" pitchFamily="34" charset="0"/>
              <a:ea typeface="Courier"/>
              <a:cs typeface="Arial" panose="020B0604020202020204" pitchFamily="34" charset="0"/>
              <a:sym typeface="Courier"/>
            </a:endParaRPr>
          </a:p>
          <a:p>
            <a:pPr marL="0" lvl="0" indent="0" algn="l" rtl="0">
              <a:lnSpc>
                <a:spcPct val="90000"/>
              </a:lnSpc>
              <a:spcBef>
                <a:spcPts val="0"/>
              </a:spcBef>
              <a:spcAft>
                <a:spcPts val="0"/>
              </a:spcAft>
              <a:buNone/>
            </a:pPr>
            <a:r>
              <a:rPr lang="en-US" sz="2700" b="1" dirty="0">
                <a:solidFill>
                  <a:srgbClr val="C9DAF8"/>
                </a:solidFill>
                <a:latin typeface="Arial" panose="020B0604020202020204" pitchFamily="34" charset="0"/>
                <a:ea typeface="Courier"/>
                <a:cs typeface="Arial" panose="020B0604020202020204" pitchFamily="34" charset="0"/>
                <a:sym typeface="Courier"/>
              </a:rPr>
              <a:t>  }</a:t>
            </a:r>
            <a:endParaRPr sz="2700" b="1" dirty="0">
              <a:solidFill>
                <a:srgbClr val="C9DAF8"/>
              </a:solidFill>
              <a:latin typeface="Arial" panose="020B0604020202020204" pitchFamily="34" charset="0"/>
              <a:ea typeface="Courier"/>
              <a:cs typeface="Arial" panose="020B0604020202020204" pitchFamily="34" charset="0"/>
              <a:sym typeface="Courier"/>
            </a:endParaRPr>
          </a:p>
          <a:p>
            <a:pPr marL="0" lvl="0" indent="0" algn="l" rtl="0">
              <a:lnSpc>
                <a:spcPct val="90000"/>
              </a:lnSpc>
              <a:spcBef>
                <a:spcPts val="0"/>
              </a:spcBef>
              <a:spcAft>
                <a:spcPts val="0"/>
              </a:spcAft>
              <a:buNone/>
            </a:pPr>
            <a:r>
              <a:rPr lang="en-US" sz="2700" b="1" dirty="0">
                <a:solidFill>
                  <a:srgbClr val="C9DAF8"/>
                </a:solidFill>
                <a:latin typeface="Arial" panose="020B0604020202020204" pitchFamily="34" charset="0"/>
                <a:ea typeface="Courier"/>
                <a:cs typeface="Arial" panose="020B0604020202020204" pitchFamily="34" charset="0"/>
                <a:sym typeface="Courier"/>
              </a:rPr>
              <a:t>}</a:t>
            </a:r>
            <a:endParaRPr sz="2700" b="1" dirty="0">
              <a:solidFill>
                <a:srgbClr val="C9DAF8"/>
              </a:solidFill>
              <a:latin typeface="Arial" panose="020B0604020202020204" pitchFamily="34" charset="0"/>
              <a:ea typeface="Courier"/>
              <a:cs typeface="Arial" panose="020B0604020202020204" pitchFamily="34" charset="0"/>
              <a:sym typeface="Courier"/>
            </a:endParaRPr>
          </a:p>
        </p:txBody>
      </p:sp>
      <p:sp>
        <p:nvSpPr>
          <p:cNvPr id="205" name="Google Shape;205;p32"/>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96</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5"/>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Hashicorp Configuration Language (HCL)</a:t>
            </a:r>
            <a:endParaRPr b="1">
              <a:latin typeface="Helvetica Neue"/>
              <a:ea typeface="Helvetica Neue"/>
              <a:cs typeface="Helvetica Neue"/>
              <a:sym typeface="Helvetica Neue"/>
            </a:endParaRPr>
          </a:p>
        </p:txBody>
      </p:sp>
      <p:sp>
        <p:nvSpPr>
          <p:cNvPr id="238" name="Google Shape;238;p35"/>
          <p:cNvSpPr txBox="1">
            <a:spLocks noGrp="1"/>
          </p:cNvSpPr>
          <p:nvPr>
            <p:ph type="subTitle" idx="1"/>
          </p:nvPr>
        </p:nvSpPr>
        <p:spPr>
          <a:xfrm>
            <a:off x="613700" y="1302563"/>
            <a:ext cx="7625100" cy="3173100"/>
          </a:xfrm>
          <a:prstGeom prst="rect">
            <a:avLst/>
          </a:prstGeom>
          <a:noFill/>
          <a:ln>
            <a:noFill/>
          </a:ln>
        </p:spPr>
        <p:txBody>
          <a:bodyPr spcFirstLastPara="1" wrap="square" lIns="67500" tIns="35100" rIns="68575" bIns="34275" anchor="t" anchorCtr="0">
            <a:noAutofit/>
          </a:bodyPr>
          <a:lstStyle/>
          <a:p>
            <a:pPr marL="342900" lvl="0" indent="-279400" algn="l" rtl="0">
              <a:lnSpc>
                <a:spcPct val="90000"/>
              </a:lnSpc>
              <a:spcBef>
                <a:spcPts val="0"/>
              </a:spcBef>
              <a:spcAft>
                <a:spcPts val="0"/>
              </a:spcAft>
              <a:buClr>
                <a:srgbClr val="000000"/>
              </a:buClr>
              <a:buSzPts val="1800"/>
              <a:buChar char="●"/>
            </a:pPr>
            <a:r>
              <a:rPr lang="en-US" dirty="0">
                <a:solidFill>
                  <a:srgbClr val="000000"/>
                </a:solidFill>
              </a:rPr>
              <a:t>The goal of HCL is to build a structured configuration language that is both human and machine friendly for use with command-line tools, but specifically targeted towards DevOps tools, servers, etc.</a:t>
            </a:r>
            <a:endParaRPr dirty="0">
              <a:solidFill>
                <a:srgbClr val="000000"/>
              </a:solidFill>
            </a:endParaRPr>
          </a:p>
          <a:p>
            <a:pPr marL="342900" lvl="0" indent="0" algn="l" rtl="0">
              <a:lnSpc>
                <a:spcPct val="90000"/>
              </a:lnSpc>
              <a:spcBef>
                <a:spcPts val="0"/>
              </a:spcBef>
              <a:spcAft>
                <a:spcPts val="0"/>
              </a:spcAft>
              <a:buNone/>
            </a:pPr>
            <a:endParaRPr dirty="0">
              <a:solidFill>
                <a:srgbClr val="000000"/>
              </a:solidFill>
            </a:endParaRPr>
          </a:p>
          <a:p>
            <a:pPr marL="342900" lvl="0" indent="-279400" algn="l" rtl="0">
              <a:lnSpc>
                <a:spcPct val="90000"/>
              </a:lnSpc>
              <a:spcBef>
                <a:spcPts val="0"/>
              </a:spcBef>
              <a:spcAft>
                <a:spcPts val="0"/>
              </a:spcAft>
              <a:buClr>
                <a:srgbClr val="000000"/>
              </a:buClr>
              <a:buSzPts val="1800"/>
              <a:buChar char="●"/>
            </a:pPr>
            <a:r>
              <a:rPr lang="en-US" dirty="0">
                <a:solidFill>
                  <a:srgbClr val="000000"/>
                </a:solidFill>
              </a:rPr>
              <a:t>Fully JSON compatible</a:t>
            </a:r>
            <a:endParaRPr dirty="0">
              <a:solidFill>
                <a:srgbClr val="000000"/>
              </a:solidFill>
            </a:endParaRPr>
          </a:p>
          <a:p>
            <a:pPr marL="0" lvl="0" indent="0" algn="l" rtl="0">
              <a:lnSpc>
                <a:spcPct val="90000"/>
              </a:lnSpc>
              <a:spcBef>
                <a:spcPts val="0"/>
              </a:spcBef>
              <a:spcAft>
                <a:spcPts val="0"/>
              </a:spcAft>
              <a:buNone/>
            </a:pPr>
            <a:endParaRPr dirty="0">
              <a:solidFill>
                <a:srgbClr val="000000"/>
              </a:solidFill>
            </a:endParaRPr>
          </a:p>
          <a:p>
            <a:pPr marL="342900" lvl="0" indent="-279400" algn="l" rtl="0">
              <a:lnSpc>
                <a:spcPct val="90000"/>
              </a:lnSpc>
              <a:spcBef>
                <a:spcPts val="0"/>
              </a:spcBef>
              <a:spcAft>
                <a:spcPts val="0"/>
              </a:spcAft>
              <a:buClr>
                <a:srgbClr val="000000"/>
              </a:buClr>
              <a:buSzPts val="1800"/>
              <a:buChar char="●"/>
            </a:pPr>
            <a:r>
              <a:rPr lang="en-US" dirty="0">
                <a:solidFill>
                  <a:srgbClr val="000000"/>
                </a:solidFill>
              </a:rPr>
              <a:t>Made up of </a:t>
            </a:r>
            <a:r>
              <a:rPr lang="en-US" b="1" dirty="0">
                <a:solidFill>
                  <a:srgbClr val="000000"/>
                </a:solidFill>
                <a:latin typeface="Helvetica Neue"/>
                <a:ea typeface="Helvetica Neue"/>
                <a:cs typeface="Helvetica Neue"/>
                <a:sym typeface="Helvetica Neue"/>
              </a:rPr>
              <a:t>stanzas</a:t>
            </a:r>
            <a:r>
              <a:rPr lang="en-US" dirty="0">
                <a:solidFill>
                  <a:srgbClr val="000000"/>
                </a:solidFill>
              </a:rPr>
              <a:t> or </a:t>
            </a:r>
            <a:r>
              <a:rPr lang="en-US" b="1" dirty="0">
                <a:solidFill>
                  <a:srgbClr val="000000"/>
                </a:solidFill>
                <a:latin typeface="Helvetica Neue"/>
                <a:ea typeface="Helvetica Neue"/>
                <a:cs typeface="Helvetica Neue"/>
                <a:sym typeface="Helvetica Neue"/>
              </a:rPr>
              <a:t>blocks</a:t>
            </a:r>
            <a:r>
              <a:rPr lang="en-US" dirty="0">
                <a:solidFill>
                  <a:srgbClr val="000000"/>
                </a:solidFill>
              </a:rPr>
              <a:t>, which roughly equate to JSON objects. Each stanza/block maps to an object type as defined by </a:t>
            </a:r>
            <a:r>
              <a:rPr lang="en-US" b="1" dirty="0">
                <a:solidFill>
                  <a:srgbClr val="000000"/>
                </a:solidFill>
                <a:latin typeface="Helvetica Neue"/>
                <a:ea typeface="Helvetica Neue"/>
                <a:cs typeface="Helvetica Neue"/>
                <a:sym typeface="Helvetica Neue"/>
              </a:rPr>
              <a:t>Terraform providers</a:t>
            </a:r>
            <a:r>
              <a:rPr lang="en-US" dirty="0">
                <a:solidFill>
                  <a:srgbClr val="000000"/>
                </a:solidFill>
              </a:rPr>
              <a:t> (we’ll talk more about providers later)</a:t>
            </a:r>
            <a:endParaRPr dirty="0">
              <a:solidFill>
                <a:srgbClr val="000000"/>
              </a:solidFill>
            </a:endParaRPr>
          </a:p>
          <a:p>
            <a:pPr marL="0" lvl="0" indent="0" algn="l" rtl="0">
              <a:lnSpc>
                <a:spcPct val="90000"/>
              </a:lnSpc>
              <a:spcBef>
                <a:spcPts val="0"/>
              </a:spcBef>
              <a:spcAft>
                <a:spcPts val="0"/>
              </a:spcAft>
              <a:buNone/>
            </a:pPr>
            <a:endParaRPr dirty="0">
              <a:solidFill>
                <a:srgbClr val="000000"/>
              </a:solidFill>
            </a:endParaRPr>
          </a:p>
          <a:p>
            <a:pPr marL="342900" lvl="0" indent="-279400" algn="l" rtl="0">
              <a:lnSpc>
                <a:spcPct val="90000"/>
              </a:lnSpc>
              <a:spcBef>
                <a:spcPts val="0"/>
              </a:spcBef>
              <a:spcAft>
                <a:spcPts val="0"/>
              </a:spcAft>
              <a:buClr>
                <a:srgbClr val="000000"/>
              </a:buClr>
              <a:buSzPts val="1800"/>
              <a:buChar char="●"/>
            </a:pPr>
            <a:r>
              <a:rPr lang="en-US" u="sng" dirty="0">
                <a:solidFill>
                  <a:schemeClr val="hlink"/>
                </a:solidFill>
                <a:hlinkClick r:id="rId3"/>
              </a:rPr>
              <a:t>https://github.com/hashicorp/hcl</a:t>
            </a:r>
            <a:r>
              <a:rPr lang="en-US" dirty="0">
                <a:solidFill>
                  <a:srgbClr val="000000"/>
                </a:solidFill>
              </a:rPr>
              <a:t> </a:t>
            </a:r>
            <a:endParaRPr dirty="0">
              <a:solidFill>
                <a:srgbClr val="000000"/>
              </a:solidFill>
            </a:endParaRPr>
          </a:p>
        </p:txBody>
      </p:sp>
      <p:sp>
        <p:nvSpPr>
          <p:cNvPr id="239" name="Google Shape;239;p35"/>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97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6"/>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Terraform Project Content Types</a:t>
            </a:r>
            <a:endParaRPr b="1">
              <a:latin typeface="Helvetica Neue"/>
              <a:ea typeface="Helvetica Neue"/>
              <a:cs typeface="Helvetica Neue"/>
              <a:sym typeface="Helvetica Neue"/>
            </a:endParaRPr>
          </a:p>
        </p:txBody>
      </p:sp>
      <p:sp>
        <p:nvSpPr>
          <p:cNvPr id="245" name="Google Shape;245;p36"/>
          <p:cNvSpPr txBox="1">
            <a:spLocks noGrp="1"/>
          </p:cNvSpPr>
          <p:nvPr>
            <p:ph type="subTitle" idx="1"/>
          </p:nvPr>
        </p:nvSpPr>
        <p:spPr>
          <a:xfrm>
            <a:off x="613700" y="1245813"/>
            <a:ext cx="7625100" cy="3173100"/>
          </a:xfrm>
          <a:prstGeom prst="rect">
            <a:avLst/>
          </a:prstGeom>
          <a:noFill/>
          <a:ln>
            <a:noFill/>
          </a:ln>
        </p:spPr>
        <p:txBody>
          <a:bodyPr spcFirstLastPara="1" wrap="square" lIns="67500" tIns="35100" rIns="68575" bIns="34275" anchor="t" anchorCtr="0">
            <a:noAutofit/>
          </a:bodyPr>
          <a:lstStyle/>
          <a:p>
            <a:pPr marL="0" lvl="0" indent="0" algn="l" rtl="0">
              <a:lnSpc>
                <a:spcPct val="90000"/>
              </a:lnSpc>
              <a:spcBef>
                <a:spcPts val="0"/>
              </a:spcBef>
              <a:spcAft>
                <a:spcPts val="0"/>
              </a:spcAft>
              <a:buNone/>
            </a:pPr>
            <a:r>
              <a:rPr lang="en-US" b="1" dirty="0">
                <a:solidFill>
                  <a:srgbClr val="000000"/>
                </a:solidFill>
                <a:latin typeface="Consolas"/>
                <a:ea typeface="Consolas"/>
                <a:cs typeface="Consolas"/>
                <a:sym typeface="Consolas"/>
              </a:rPr>
              <a:t>*.</a:t>
            </a:r>
            <a:r>
              <a:rPr lang="en-US" b="1" dirty="0" err="1">
                <a:solidFill>
                  <a:srgbClr val="000000"/>
                </a:solidFill>
                <a:latin typeface="Consolas"/>
                <a:ea typeface="Consolas"/>
                <a:cs typeface="Consolas"/>
                <a:sym typeface="Consolas"/>
              </a:rPr>
              <a:t>tf</a:t>
            </a:r>
            <a:r>
              <a:rPr lang="en-US" b="1" dirty="0">
                <a:solidFill>
                  <a:srgbClr val="000000"/>
                </a:solidFill>
                <a:latin typeface="Consolas"/>
                <a:ea typeface="Consolas"/>
                <a:cs typeface="Consolas"/>
                <a:sym typeface="Consolas"/>
              </a:rPr>
              <a:t>, *.</a:t>
            </a:r>
            <a:r>
              <a:rPr lang="en-US" b="1" dirty="0" err="1">
                <a:solidFill>
                  <a:srgbClr val="000000"/>
                </a:solidFill>
                <a:latin typeface="Consolas"/>
                <a:ea typeface="Consolas"/>
                <a:cs typeface="Consolas"/>
                <a:sym typeface="Consolas"/>
              </a:rPr>
              <a:t>tf.json</a:t>
            </a:r>
            <a:endParaRPr b="1" dirty="0">
              <a:solidFill>
                <a:srgbClr val="000000"/>
              </a:solidFill>
              <a:latin typeface="Consolas"/>
              <a:ea typeface="Consolas"/>
              <a:cs typeface="Consolas"/>
              <a:sym typeface="Consolas"/>
            </a:endParaRPr>
          </a:p>
          <a:p>
            <a:pPr marL="685800" lvl="1" indent="-279400" algn="l" rtl="0">
              <a:lnSpc>
                <a:spcPct val="90000"/>
              </a:lnSpc>
              <a:spcBef>
                <a:spcPts val="0"/>
              </a:spcBef>
              <a:spcAft>
                <a:spcPts val="0"/>
              </a:spcAft>
              <a:buClr>
                <a:srgbClr val="000000"/>
              </a:buClr>
              <a:buSzPts val="1800"/>
              <a:buChar char="○"/>
            </a:pPr>
            <a:r>
              <a:rPr lang="en-US" sz="1800" dirty="0">
                <a:solidFill>
                  <a:srgbClr val="000000"/>
                </a:solidFill>
              </a:rPr>
              <a:t>HCL or JSON</a:t>
            </a:r>
            <a:endParaRPr sz="1800" dirty="0">
              <a:solidFill>
                <a:srgbClr val="000000"/>
              </a:solidFill>
            </a:endParaRPr>
          </a:p>
          <a:p>
            <a:pPr marL="685800" lvl="1" indent="-279400" algn="l" rtl="0">
              <a:lnSpc>
                <a:spcPct val="90000"/>
              </a:lnSpc>
              <a:spcBef>
                <a:spcPts val="0"/>
              </a:spcBef>
              <a:spcAft>
                <a:spcPts val="0"/>
              </a:spcAft>
              <a:buClr>
                <a:srgbClr val="000000"/>
              </a:buClr>
              <a:buSzPts val="1800"/>
              <a:buChar char="○"/>
            </a:pPr>
            <a:r>
              <a:rPr lang="en-US" sz="1800" dirty="0">
                <a:solidFill>
                  <a:srgbClr val="000000"/>
                </a:solidFill>
              </a:rPr>
              <a:t>these files define your declarative infrastructure and resources</a:t>
            </a:r>
            <a:endParaRPr sz="1800" dirty="0">
              <a:solidFill>
                <a:srgbClr val="000000"/>
              </a:solidFill>
            </a:endParaRPr>
          </a:p>
          <a:p>
            <a:pPr marL="0" lvl="0" indent="0" algn="l" rtl="0">
              <a:lnSpc>
                <a:spcPct val="90000"/>
              </a:lnSpc>
              <a:spcBef>
                <a:spcPts val="0"/>
              </a:spcBef>
              <a:spcAft>
                <a:spcPts val="0"/>
              </a:spcAft>
              <a:buNone/>
            </a:pPr>
            <a:endParaRPr dirty="0">
              <a:solidFill>
                <a:srgbClr val="000000"/>
              </a:solidFill>
            </a:endParaRPr>
          </a:p>
          <a:p>
            <a:pPr marL="0" lvl="0" indent="0" algn="l" rtl="0">
              <a:lnSpc>
                <a:spcPct val="90000"/>
              </a:lnSpc>
              <a:spcBef>
                <a:spcPts val="0"/>
              </a:spcBef>
              <a:spcAft>
                <a:spcPts val="0"/>
              </a:spcAft>
              <a:buNone/>
            </a:pPr>
            <a:r>
              <a:rPr lang="en-US" b="1" dirty="0">
                <a:solidFill>
                  <a:srgbClr val="000000"/>
                </a:solidFill>
                <a:latin typeface="Consolas"/>
                <a:ea typeface="Consolas"/>
                <a:cs typeface="Consolas"/>
                <a:sym typeface="Consolas"/>
              </a:rPr>
              <a:t>*.</a:t>
            </a:r>
            <a:r>
              <a:rPr lang="en-US" b="1" dirty="0" err="1">
                <a:solidFill>
                  <a:srgbClr val="000000"/>
                </a:solidFill>
                <a:latin typeface="Consolas"/>
                <a:ea typeface="Consolas"/>
                <a:cs typeface="Consolas"/>
                <a:sym typeface="Consolas"/>
              </a:rPr>
              <a:t>tfstate</a:t>
            </a:r>
            <a:endParaRPr b="1" dirty="0">
              <a:solidFill>
                <a:srgbClr val="000000"/>
              </a:solidFill>
              <a:latin typeface="Consolas"/>
              <a:ea typeface="Consolas"/>
              <a:cs typeface="Consolas"/>
              <a:sym typeface="Consolas"/>
            </a:endParaRPr>
          </a:p>
          <a:p>
            <a:pPr marL="685800" lvl="1" indent="-279400" algn="l" rtl="0">
              <a:lnSpc>
                <a:spcPct val="90000"/>
              </a:lnSpc>
              <a:spcBef>
                <a:spcPts val="0"/>
              </a:spcBef>
              <a:spcAft>
                <a:spcPts val="0"/>
              </a:spcAft>
              <a:buClr>
                <a:srgbClr val="000000"/>
              </a:buClr>
              <a:buSzPts val="1800"/>
              <a:buChar char="○"/>
            </a:pPr>
            <a:r>
              <a:rPr lang="en-US" sz="1800" dirty="0">
                <a:solidFill>
                  <a:srgbClr val="000000"/>
                </a:solidFill>
              </a:rPr>
              <a:t>JSON files that store state, reference to resources</a:t>
            </a:r>
            <a:endParaRPr sz="1800" dirty="0">
              <a:solidFill>
                <a:srgbClr val="000000"/>
              </a:solidFill>
            </a:endParaRPr>
          </a:p>
          <a:p>
            <a:pPr marL="685800" lvl="1" indent="-279400" algn="l" rtl="0">
              <a:lnSpc>
                <a:spcPct val="90000"/>
              </a:lnSpc>
              <a:spcBef>
                <a:spcPts val="0"/>
              </a:spcBef>
              <a:spcAft>
                <a:spcPts val="0"/>
              </a:spcAft>
              <a:buClr>
                <a:srgbClr val="000000"/>
              </a:buClr>
              <a:buSzPts val="1800"/>
              <a:buChar char="○"/>
            </a:pPr>
            <a:r>
              <a:rPr lang="en-US" sz="1800" dirty="0">
                <a:solidFill>
                  <a:srgbClr val="000000"/>
                </a:solidFill>
              </a:rPr>
              <a:t>created and maintained by terraform</a:t>
            </a:r>
            <a:endParaRPr sz="1800" dirty="0">
              <a:solidFill>
                <a:srgbClr val="000000"/>
              </a:solidFill>
            </a:endParaRPr>
          </a:p>
          <a:p>
            <a:pPr marL="0" lvl="0" indent="0" algn="l" rtl="0">
              <a:lnSpc>
                <a:spcPct val="90000"/>
              </a:lnSpc>
              <a:spcBef>
                <a:spcPts val="0"/>
              </a:spcBef>
              <a:spcAft>
                <a:spcPts val="0"/>
              </a:spcAft>
              <a:buNone/>
            </a:pPr>
            <a:endParaRPr dirty="0">
              <a:solidFill>
                <a:srgbClr val="000000"/>
              </a:solidFill>
            </a:endParaRPr>
          </a:p>
          <a:p>
            <a:pPr marL="0" lvl="0" indent="0" algn="l" rtl="0">
              <a:lnSpc>
                <a:spcPct val="90000"/>
              </a:lnSpc>
              <a:spcBef>
                <a:spcPts val="0"/>
              </a:spcBef>
              <a:spcAft>
                <a:spcPts val="0"/>
              </a:spcAft>
              <a:buNone/>
            </a:pPr>
            <a:r>
              <a:rPr lang="en-US" b="1" dirty="0" err="1">
                <a:solidFill>
                  <a:srgbClr val="000000"/>
                </a:solidFill>
                <a:latin typeface="Consolas"/>
                <a:ea typeface="Consolas"/>
                <a:cs typeface="Consolas"/>
                <a:sym typeface="Consolas"/>
              </a:rPr>
              <a:t>terraform.tfvars</a:t>
            </a:r>
            <a:r>
              <a:rPr lang="en-US" b="1" dirty="0">
                <a:solidFill>
                  <a:srgbClr val="000000"/>
                </a:solidFill>
                <a:latin typeface="Consolas"/>
                <a:ea typeface="Consolas"/>
                <a:cs typeface="Consolas"/>
                <a:sym typeface="Consolas"/>
              </a:rPr>
              <a:t>,</a:t>
            </a:r>
            <a:r>
              <a:rPr lang="en-US" dirty="0">
                <a:solidFill>
                  <a:srgbClr val="000000"/>
                </a:solidFill>
              </a:rPr>
              <a:t> </a:t>
            </a:r>
            <a:r>
              <a:rPr lang="en-US" b="1" dirty="0" err="1">
                <a:solidFill>
                  <a:srgbClr val="000000"/>
                </a:solidFill>
                <a:latin typeface="Consolas"/>
                <a:ea typeface="Consolas"/>
                <a:cs typeface="Consolas"/>
                <a:sym typeface="Consolas"/>
              </a:rPr>
              <a:t>terraform.tfvars.json</a:t>
            </a:r>
            <a:r>
              <a:rPr lang="en-US" dirty="0">
                <a:solidFill>
                  <a:srgbClr val="000000"/>
                </a:solidFill>
              </a:rPr>
              <a:t> </a:t>
            </a:r>
            <a:r>
              <a:rPr lang="en-US" sz="1700" dirty="0">
                <a:solidFill>
                  <a:srgbClr val="000000"/>
                </a:solidFill>
              </a:rPr>
              <a:t>and/or</a:t>
            </a:r>
            <a:r>
              <a:rPr lang="en-US" dirty="0">
                <a:solidFill>
                  <a:srgbClr val="000000"/>
                </a:solidFill>
              </a:rPr>
              <a:t> </a:t>
            </a:r>
            <a:r>
              <a:rPr lang="en-US" b="1" dirty="0">
                <a:solidFill>
                  <a:srgbClr val="000000"/>
                </a:solidFill>
                <a:latin typeface="Consolas"/>
                <a:ea typeface="Consolas"/>
                <a:cs typeface="Consolas"/>
                <a:sym typeface="Consolas"/>
              </a:rPr>
              <a:t>*.</a:t>
            </a:r>
            <a:r>
              <a:rPr lang="en-US" b="1" dirty="0" err="1">
                <a:solidFill>
                  <a:srgbClr val="000000"/>
                </a:solidFill>
                <a:latin typeface="Consolas"/>
                <a:ea typeface="Consolas"/>
                <a:cs typeface="Consolas"/>
                <a:sym typeface="Consolas"/>
              </a:rPr>
              <a:t>auto.tfvars</a:t>
            </a:r>
            <a:r>
              <a:rPr lang="en-US" b="1" dirty="0">
                <a:solidFill>
                  <a:srgbClr val="000000"/>
                </a:solidFill>
                <a:latin typeface="Consolas"/>
                <a:ea typeface="Consolas"/>
                <a:cs typeface="Consolas"/>
                <a:sym typeface="Consolas"/>
              </a:rPr>
              <a:t>, *.</a:t>
            </a:r>
            <a:r>
              <a:rPr lang="en-US" b="1" dirty="0" err="1">
                <a:solidFill>
                  <a:srgbClr val="000000"/>
                </a:solidFill>
                <a:latin typeface="Consolas"/>
                <a:ea typeface="Consolas"/>
                <a:cs typeface="Consolas"/>
                <a:sym typeface="Consolas"/>
              </a:rPr>
              <a:t>auto.tfvars.json</a:t>
            </a:r>
            <a:endParaRPr b="1" dirty="0">
              <a:solidFill>
                <a:srgbClr val="000000"/>
              </a:solidFill>
              <a:latin typeface="Consolas"/>
              <a:ea typeface="Consolas"/>
              <a:cs typeface="Consolas"/>
              <a:sym typeface="Consolas"/>
            </a:endParaRPr>
          </a:p>
          <a:p>
            <a:pPr marL="685800" lvl="1" indent="-279400" algn="l" rtl="0">
              <a:lnSpc>
                <a:spcPct val="90000"/>
              </a:lnSpc>
              <a:spcBef>
                <a:spcPts val="0"/>
              </a:spcBef>
              <a:spcAft>
                <a:spcPts val="0"/>
              </a:spcAft>
              <a:buClr>
                <a:srgbClr val="000000"/>
              </a:buClr>
              <a:buSzPts val="1800"/>
              <a:buChar char="○"/>
            </a:pPr>
            <a:r>
              <a:rPr lang="en-US" sz="1800" dirty="0">
                <a:solidFill>
                  <a:srgbClr val="000000"/>
                </a:solidFill>
              </a:rPr>
              <a:t>HCL or JSON</a:t>
            </a:r>
            <a:endParaRPr sz="1800" dirty="0">
              <a:solidFill>
                <a:srgbClr val="000000"/>
              </a:solidFill>
            </a:endParaRPr>
          </a:p>
          <a:p>
            <a:pPr marL="685800" lvl="1" indent="-279400" algn="l" rtl="0">
              <a:lnSpc>
                <a:spcPct val="90000"/>
              </a:lnSpc>
              <a:spcBef>
                <a:spcPts val="0"/>
              </a:spcBef>
              <a:spcAft>
                <a:spcPts val="0"/>
              </a:spcAft>
              <a:buClr>
                <a:srgbClr val="000000"/>
              </a:buClr>
              <a:buSzPts val="1800"/>
              <a:buChar char="○"/>
            </a:pPr>
            <a:r>
              <a:rPr lang="en-US" sz="1800" dirty="0">
                <a:solidFill>
                  <a:srgbClr val="000000"/>
                </a:solidFill>
              </a:rPr>
              <a:t>variable definitions in bulk</a:t>
            </a:r>
            <a:endParaRPr sz="1800" dirty="0">
              <a:solidFill>
                <a:srgbClr val="000000"/>
              </a:solidFill>
            </a:endParaRPr>
          </a:p>
          <a:p>
            <a:pPr marL="685800" lvl="1" indent="-279400" algn="l" rtl="0">
              <a:lnSpc>
                <a:spcPct val="90000"/>
              </a:lnSpc>
              <a:spcBef>
                <a:spcPts val="0"/>
              </a:spcBef>
              <a:spcAft>
                <a:spcPts val="0"/>
              </a:spcAft>
              <a:buClr>
                <a:srgbClr val="000000"/>
              </a:buClr>
              <a:buSzPts val="1800"/>
              <a:buChar char="○"/>
            </a:pPr>
            <a:r>
              <a:rPr lang="en-US" sz="1800" dirty="0">
                <a:solidFill>
                  <a:srgbClr val="000000"/>
                </a:solidFill>
              </a:rPr>
              <a:t>(more to come on setting variable values at runtime)</a:t>
            </a:r>
            <a:endParaRPr sz="1800" dirty="0">
              <a:solidFill>
                <a:srgbClr val="000000"/>
              </a:solidFill>
            </a:endParaRPr>
          </a:p>
        </p:txBody>
      </p:sp>
      <p:sp>
        <p:nvSpPr>
          <p:cNvPr id="246" name="Google Shape;246;p36"/>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98</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7"/>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Resources</a:t>
            </a:r>
            <a:endParaRPr b="1">
              <a:latin typeface="Helvetica Neue"/>
              <a:ea typeface="Helvetica Neue"/>
              <a:cs typeface="Helvetica Neue"/>
              <a:sym typeface="Helvetica Neue"/>
            </a:endParaRPr>
          </a:p>
        </p:txBody>
      </p:sp>
      <p:sp>
        <p:nvSpPr>
          <p:cNvPr id="252" name="Google Shape;252;p37"/>
          <p:cNvSpPr txBox="1">
            <a:spLocks noGrp="1"/>
          </p:cNvSpPr>
          <p:nvPr>
            <p:ph type="subTitle" idx="1"/>
          </p:nvPr>
        </p:nvSpPr>
        <p:spPr>
          <a:prstGeom prst="rect">
            <a:avLst/>
          </a:prstGeom>
          <a:noFill/>
          <a:ln>
            <a:noFill/>
          </a:ln>
        </p:spPr>
        <p:txBody>
          <a:bodyPr spcFirstLastPara="1" wrap="square" lIns="67500" tIns="35100" rIns="68575" bIns="34275" anchor="t" anchorCtr="0">
            <a:noAutofit/>
          </a:bodyPr>
          <a:lstStyle/>
          <a:p>
            <a:pPr marL="342900" marR="0" lvl="0" indent="-279400" algn="l" rtl="0">
              <a:lnSpc>
                <a:spcPct val="90000"/>
              </a:lnSpc>
              <a:spcBef>
                <a:spcPts val="0"/>
              </a:spcBef>
              <a:spcAft>
                <a:spcPts val="0"/>
              </a:spcAft>
              <a:buClr>
                <a:srgbClr val="000000"/>
              </a:buClr>
              <a:buSzPts val="1800"/>
              <a:buChar char="●"/>
            </a:pPr>
            <a:r>
              <a:rPr lang="en-US" b="1">
                <a:solidFill>
                  <a:srgbClr val="000000"/>
                </a:solidFill>
                <a:latin typeface="Consolas"/>
                <a:ea typeface="Consolas"/>
                <a:cs typeface="Consolas"/>
                <a:sym typeface="Consolas"/>
              </a:rPr>
              <a:t>*.tf</a:t>
            </a:r>
            <a:r>
              <a:rPr lang="en-US">
                <a:solidFill>
                  <a:srgbClr val="000000"/>
                </a:solidFill>
              </a:rPr>
              <a:t> files contain your </a:t>
            </a:r>
            <a:r>
              <a:rPr lang="en-US" b="1">
                <a:solidFill>
                  <a:srgbClr val="000000"/>
                </a:solidFill>
                <a:latin typeface="Helvetica Neue"/>
                <a:ea typeface="Helvetica Neue"/>
                <a:cs typeface="Helvetica Neue"/>
                <a:sym typeface="Helvetica Neue"/>
              </a:rPr>
              <a:t>HCL declarative</a:t>
            </a:r>
            <a:r>
              <a:rPr lang="en-US">
                <a:solidFill>
                  <a:srgbClr val="000000"/>
                </a:solidFill>
              </a:rPr>
              <a:t> definitions</a:t>
            </a:r>
            <a:endParaRPr>
              <a:solidFill>
                <a:srgbClr val="000000"/>
              </a:solidFill>
            </a:endParaRPr>
          </a:p>
          <a:p>
            <a:pPr marL="0" lvl="0" indent="0" algn="l" rtl="0">
              <a:spcBef>
                <a:spcPts val="0"/>
              </a:spcBef>
              <a:spcAft>
                <a:spcPts val="0"/>
              </a:spcAft>
              <a:buNone/>
            </a:pPr>
            <a:endParaRPr>
              <a:solidFill>
                <a:srgbClr val="000000"/>
              </a:solidFill>
            </a:endParaRPr>
          </a:p>
        </p:txBody>
      </p:sp>
      <p:sp>
        <p:nvSpPr>
          <p:cNvPr id="253" name="Google Shape;253;p37"/>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99</a:t>
            </a:fld>
            <a:endParaRPr/>
          </a:p>
        </p:txBody>
      </p:sp>
      <p:sp>
        <p:nvSpPr>
          <p:cNvPr id="255" name="Google Shape;255;p37"/>
          <p:cNvSpPr txBox="1">
            <a:spLocks noGrp="1"/>
          </p:cNvSpPr>
          <p:nvPr>
            <p:ph type="body" idx="4294967295"/>
          </p:nvPr>
        </p:nvSpPr>
        <p:spPr>
          <a:xfrm>
            <a:off x="0" y="4094163"/>
            <a:ext cx="7883525" cy="566737"/>
          </a:xfrm>
          <a:prstGeom prst="rect">
            <a:avLst/>
          </a:prstGeom>
          <a:noFill/>
          <a:ln>
            <a:noFill/>
          </a:ln>
        </p:spPr>
        <p:txBody>
          <a:bodyPr spcFirstLastPara="1" wrap="square" lIns="67500" tIns="35100" rIns="68575" bIns="34275" anchor="t" anchorCtr="0">
            <a:noAutofit/>
          </a:bodyPr>
          <a:lstStyle/>
          <a:p>
            <a:pPr marL="342900" lvl="0" indent="-279400" algn="l" rtl="0">
              <a:spcBef>
                <a:spcPts val="0"/>
              </a:spcBef>
              <a:spcAft>
                <a:spcPts val="0"/>
              </a:spcAft>
              <a:buClr>
                <a:srgbClr val="000000"/>
              </a:buClr>
              <a:buSzPts val="1800"/>
              <a:buChar char="●"/>
            </a:pPr>
            <a:r>
              <a:rPr lang="en-US" dirty="0">
                <a:solidFill>
                  <a:schemeClr val="dk1"/>
                </a:solidFill>
              </a:rPr>
              <a:t>Most </a:t>
            </a:r>
            <a:r>
              <a:rPr lang="en-US" b="1" dirty="0">
                <a:solidFill>
                  <a:schemeClr val="dk1"/>
                </a:solidFill>
                <a:latin typeface="Helvetica Neue"/>
                <a:ea typeface="Helvetica Neue"/>
                <a:cs typeface="Helvetica Neue"/>
                <a:sym typeface="Helvetica Neue"/>
              </a:rPr>
              <a:t>blocks</a:t>
            </a:r>
            <a:r>
              <a:rPr lang="en-US" dirty="0">
                <a:solidFill>
                  <a:schemeClr val="dk1"/>
                </a:solidFill>
              </a:rPr>
              <a:t> in your HCL represent a </a:t>
            </a:r>
            <a:r>
              <a:rPr lang="en-US" b="1" dirty="0">
                <a:solidFill>
                  <a:schemeClr val="dk1"/>
                </a:solidFill>
                <a:latin typeface="Helvetica Neue"/>
                <a:ea typeface="Helvetica Neue"/>
                <a:cs typeface="Helvetica Neue"/>
                <a:sym typeface="Helvetica Neue"/>
              </a:rPr>
              <a:t>resource</a:t>
            </a:r>
            <a:r>
              <a:rPr lang="en-US" dirty="0">
                <a:solidFill>
                  <a:schemeClr val="dk1"/>
                </a:solidFill>
              </a:rPr>
              <a:t> to be created/maintained by Terraform</a:t>
            </a:r>
            <a:endParaRPr dirty="0">
              <a:solidFill>
                <a:srgbClr val="000000"/>
              </a:solidFill>
            </a:endParaRPr>
          </a:p>
          <a:p>
            <a:pPr marL="0" lvl="0" indent="0" algn="l" rtl="0">
              <a:spcBef>
                <a:spcPts val="0"/>
              </a:spcBef>
              <a:spcAft>
                <a:spcPts val="0"/>
              </a:spcAft>
              <a:buNone/>
            </a:pPr>
            <a:endParaRPr dirty="0">
              <a:solidFill>
                <a:srgbClr val="000000"/>
              </a:solidFill>
            </a:endParaRPr>
          </a:p>
        </p:txBody>
      </p:sp>
      <p:sp>
        <p:nvSpPr>
          <p:cNvPr id="254" name="Google Shape;254;p37"/>
          <p:cNvSpPr txBox="1"/>
          <p:nvPr/>
        </p:nvSpPr>
        <p:spPr>
          <a:xfrm>
            <a:off x="873075" y="1564594"/>
            <a:ext cx="6138300" cy="2431500"/>
          </a:xfrm>
          <a:prstGeom prst="rect">
            <a:avLst/>
          </a:prstGeom>
          <a:solidFill>
            <a:srgbClr val="000000"/>
          </a:solidFill>
          <a:ln>
            <a:noFill/>
          </a:ln>
        </p:spPr>
        <p:txBody>
          <a:bodyPr spcFirstLastPara="1" wrap="square" lIns="68575" tIns="68575" rIns="68575" bIns="68575" anchor="t" anchorCtr="0">
            <a:noAutofit/>
          </a:bodyPr>
          <a:lstStyle/>
          <a:p>
            <a:pPr marL="0" lvl="0" indent="0" algn="l" rtl="0">
              <a:lnSpc>
                <a:spcPct val="90000"/>
              </a:lnSpc>
              <a:spcBef>
                <a:spcPts val="0"/>
              </a:spcBef>
              <a:spcAft>
                <a:spcPts val="0"/>
              </a:spcAft>
              <a:buClr>
                <a:schemeClr val="dk1"/>
              </a:buClr>
              <a:buSzPts val="800"/>
              <a:buFont typeface="Arial"/>
              <a:buNone/>
            </a:pPr>
            <a:r>
              <a:rPr lang="en-US" sz="2000" b="1" dirty="0">
                <a:solidFill>
                  <a:srgbClr val="FF9900"/>
                </a:solidFill>
                <a:latin typeface="Arial" panose="020B0604020202020204" pitchFamily="34" charset="0"/>
                <a:ea typeface="Courier"/>
                <a:cs typeface="Arial" panose="020B0604020202020204" pitchFamily="34" charset="0"/>
                <a:sym typeface="Courier"/>
              </a:rPr>
              <a:t>resource</a:t>
            </a:r>
            <a:r>
              <a:rPr lang="en-US" sz="2000" b="1" dirty="0">
                <a:solidFill>
                  <a:srgbClr val="FFFFFF"/>
                </a:solidFill>
                <a:latin typeface="Arial" panose="020B0604020202020204" pitchFamily="34" charset="0"/>
                <a:ea typeface="Courier"/>
                <a:cs typeface="Arial" panose="020B0604020202020204" pitchFamily="34" charset="0"/>
                <a:sym typeface="Courier"/>
              </a:rPr>
              <a:t> </a:t>
            </a:r>
            <a:r>
              <a:rPr lang="en-US" sz="2000" b="1" dirty="0">
                <a:solidFill>
                  <a:srgbClr val="6FA8DC"/>
                </a:solidFill>
                <a:latin typeface="Arial" panose="020B0604020202020204" pitchFamily="34" charset="0"/>
                <a:ea typeface="Courier"/>
                <a:cs typeface="Arial" panose="020B0604020202020204" pitchFamily="34" charset="0"/>
                <a:sym typeface="Courier"/>
              </a:rPr>
              <a:t>“</a:t>
            </a:r>
            <a:r>
              <a:rPr lang="en-US" sz="2000" b="1" dirty="0" err="1">
                <a:solidFill>
                  <a:srgbClr val="6FA8DC"/>
                </a:solidFill>
                <a:latin typeface="Arial" panose="020B0604020202020204" pitchFamily="34" charset="0"/>
                <a:ea typeface="Courier"/>
                <a:cs typeface="Arial" panose="020B0604020202020204" pitchFamily="34" charset="0"/>
                <a:sym typeface="Courier"/>
              </a:rPr>
              <a:t>aws_instance</a:t>
            </a:r>
            <a:r>
              <a:rPr lang="en-US" sz="2000" b="1" dirty="0">
                <a:solidFill>
                  <a:srgbClr val="6FA8DC"/>
                </a:solidFill>
                <a:latin typeface="Arial" panose="020B0604020202020204" pitchFamily="34" charset="0"/>
                <a:ea typeface="Courier"/>
                <a:cs typeface="Arial" panose="020B0604020202020204" pitchFamily="34" charset="0"/>
                <a:sym typeface="Courier"/>
              </a:rPr>
              <a:t>” “web”</a:t>
            </a:r>
            <a:r>
              <a:rPr lang="en-US" sz="2000" b="1" dirty="0">
                <a:solidFill>
                  <a:srgbClr val="FFFFFF"/>
                </a:solidFill>
                <a:latin typeface="Arial" panose="020B0604020202020204" pitchFamily="34" charset="0"/>
                <a:ea typeface="Courier"/>
                <a:cs typeface="Arial" panose="020B0604020202020204" pitchFamily="34" charset="0"/>
                <a:sym typeface="Courier"/>
              </a:rPr>
              <a:t> </a:t>
            </a:r>
            <a:r>
              <a:rPr lang="en-US" sz="2000" b="1" dirty="0">
                <a:solidFill>
                  <a:srgbClr val="C9DAF8"/>
                </a:solidFill>
                <a:latin typeface="Arial" panose="020B0604020202020204" pitchFamily="34" charset="0"/>
                <a:ea typeface="Courier"/>
                <a:cs typeface="Arial" panose="020B0604020202020204" pitchFamily="34" charset="0"/>
                <a:sym typeface="Courier"/>
              </a:rPr>
              <a:t>{</a:t>
            </a:r>
            <a:endParaRPr sz="2000" b="1" dirty="0">
              <a:solidFill>
                <a:srgbClr val="C9DAF8"/>
              </a:solidFill>
              <a:latin typeface="Arial" panose="020B0604020202020204" pitchFamily="34" charset="0"/>
              <a:ea typeface="Courier"/>
              <a:cs typeface="Arial" panose="020B0604020202020204" pitchFamily="34" charset="0"/>
              <a:sym typeface="Courier"/>
            </a:endParaRPr>
          </a:p>
          <a:p>
            <a:pPr marL="0" lvl="0" indent="0" algn="l" rtl="0">
              <a:lnSpc>
                <a:spcPct val="90000"/>
              </a:lnSpc>
              <a:spcBef>
                <a:spcPts val="0"/>
              </a:spcBef>
              <a:spcAft>
                <a:spcPts val="0"/>
              </a:spcAft>
              <a:buClr>
                <a:schemeClr val="dk1"/>
              </a:buClr>
              <a:buSzPts val="800"/>
              <a:buFont typeface="Arial"/>
              <a:buNone/>
            </a:pPr>
            <a:r>
              <a:rPr lang="en-US" sz="2000" b="1" dirty="0">
                <a:solidFill>
                  <a:srgbClr val="C9DAF8"/>
                </a:solidFill>
                <a:latin typeface="Arial" panose="020B0604020202020204" pitchFamily="34" charset="0"/>
                <a:ea typeface="Courier"/>
                <a:cs typeface="Arial" panose="020B0604020202020204" pitchFamily="34" charset="0"/>
                <a:sym typeface="Courier"/>
              </a:rPr>
              <a:t>  </a:t>
            </a:r>
            <a:r>
              <a:rPr lang="en-US" sz="2000" b="1" dirty="0" err="1">
                <a:solidFill>
                  <a:srgbClr val="8E7CC3"/>
                </a:solidFill>
                <a:latin typeface="Arial" panose="020B0604020202020204" pitchFamily="34" charset="0"/>
                <a:ea typeface="Courier"/>
                <a:cs typeface="Arial" panose="020B0604020202020204" pitchFamily="34" charset="0"/>
                <a:sym typeface="Courier"/>
              </a:rPr>
              <a:t>ami</a:t>
            </a:r>
            <a:r>
              <a:rPr lang="en-US" sz="2000" b="1" dirty="0">
                <a:solidFill>
                  <a:srgbClr val="C9DAF8"/>
                </a:solidFill>
                <a:latin typeface="Arial" panose="020B0604020202020204" pitchFamily="34" charset="0"/>
                <a:ea typeface="Courier"/>
                <a:cs typeface="Arial" panose="020B0604020202020204" pitchFamily="34" charset="0"/>
                <a:sym typeface="Courier"/>
              </a:rPr>
              <a:t>           = </a:t>
            </a:r>
            <a:r>
              <a:rPr lang="en-US" sz="2000" b="1" dirty="0">
                <a:solidFill>
                  <a:srgbClr val="6AA84F"/>
                </a:solidFill>
                <a:latin typeface="Arial" panose="020B0604020202020204" pitchFamily="34" charset="0"/>
                <a:ea typeface="Courier"/>
                <a:cs typeface="Arial" panose="020B0604020202020204" pitchFamily="34" charset="0"/>
                <a:sym typeface="Courier"/>
              </a:rPr>
              <a:t>“ami-19827362728”</a:t>
            </a:r>
            <a:endParaRPr sz="2000" b="1" dirty="0">
              <a:solidFill>
                <a:srgbClr val="6AA84F"/>
              </a:solidFill>
              <a:latin typeface="Arial" panose="020B0604020202020204" pitchFamily="34" charset="0"/>
              <a:ea typeface="Courier"/>
              <a:cs typeface="Arial" panose="020B0604020202020204" pitchFamily="34" charset="0"/>
              <a:sym typeface="Courier"/>
            </a:endParaRPr>
          </a:p>
          <a:p>
            <a:pPr marL="0" lvl="0" indent="0" algn="l" rtl="0">
              <a:lnSpc>
                <a:spcPct val="90000"/>
              </a:lnSpc>
              <a:spcBef>
                <a:spcPts val="0"/>
              </a:spcBef>
              <a:spcAft>
                <a:spcPts val="0"/>
              </a:spcAft>
              <a:buClr>
                <a:schemeClr val="dk1"/>
              </a:buClr>
              <a:buSzPts val="800"/>
              <a:buFont typeface="Arial"/>
              <a:buNone/>
            </a:pPr>
            <a:r>
              <a:rPr lang="en-US" sz="2000" b="1" dirty="0">
                <a:solidFill>
                  <a:srgbClr val="C9DAF8"/>
                </a:solidFill>
                <a:latin typeface="Arial" panose="020B0604020202020204" pitchFamily="34" charset="0"/>
                <a:ea typeface="Courier"/>
                <a:cs typeface="Arial" panose="020B0604020202020204" pitchFamily="34" charset="0"/>
                <a:sym typeface="Courier"/>
              </a:rPr>
              <a:t>  </a:t>
            </a:r>
            <a:r>
              <a:rPr lang="en-US" sz="2000" b="1" dirty="0" err="1">
                <a:solidFill>
                  <a:srgbClr val="8E7CC3"/>
                </a:solidFill>
                <a:latin typeface="Arial" panose="020B0604020202020204" pitchFamily="34" charset="0"/>
                <a:ea typeface="Courier"/>
                <a:cs typeface="Arial" panose="020B0604020202020204" pitchFamily="34" charset="0"/>
                <a:sym typeface="Courier"/>
              </a:rPr>
              <a:t>instance_type</a:t>
            </a:r>
            <a:r>
              <a:rPr lang="en-US" sz="2000" b="1" dirty="0">
                <a:solidFill>
                  <a:srgbClr val="C9DAF8"/>
                </a:solidFill>
                <a:latin typeface="Arial" panose="020B0604020202020204" pitchFamily="34" charset="0"/>
                <a:ea typeface="Courier"/>
                <a:cs typeface="Arial" panose="020B0604020202020204" pitchFamily="34" charset="0"/>
                <a:sym typeface="Courier"/>
              </a:rPr>
              <a:t> = </a:t>
            </a:r>
            <a:r>
              <a:rPr lang="en-US" sz="2000" b="1" dirty="0">
                <a:solidFill>
                  <a:srgbClr val="6AA84F"/>
                </a:solidFill>
                <a:latin typeface="Arial" panose="020B0604020202020204" pitchFamily="34" charset="0"/>
                <a:ea typeface="Courier"/>
                <a:cs typeface="Arial" panose="020B0604020202020204" pitchFamily="34" charset="0"/>
                <a:sym typeface="Courier"/>
              </a:rPr>
              <a:t>“t2.micro”</a:t>
            </a:r>
            <a:endParaRPr sz="2000" b="1" dirty="0">
              <a:solidFill>
                <a:srgbClr val="6AA84F"/>
              </a:solidFill>
              <a:latin typeface="Arial" panose="020B0604020202020204" pitchFamily="34" charset="0"/>
              <a:ea typeface="Courier"/>
              <a:cs typeface="Arial" panose="020B0604020202020204" pitchFamily="34" charset="0"/>
              <a:sym typeface="Courier"/>
            </a:endParaRPr>
          </a:p>
          <a:p>
            <a:pPr marL="0" lvl="0" indent="0" algn="l" rtl="0">
              <a:lnSpc>
                <a:spcPct val="90000"/>
              </a:lnSpc>
              <a:spcBef>
                <a:spcPts val="0"/>
              </a:spcBef>
              <a:spcAft>
                <a:spcPts val="0"/>
              </a:spcAft>
              <a:buClr>
                <a:schemeClr val="dk1"/>
              </a:buClr>
              <a:buSzPts val="800"/>
              <a:buFont typeface="Arial"/>
              <a:buNone/>
            </a:pPr>
            <a:r>
              <a:rPr lang="en-US" sz="2000" b="1" dirty="0">
                <a:solidFill>
                  <a:srgbClr val="C9DAF8"/>
                </a:solidFill>
                <a:latin typeface="Arial" panose="020B0604020202020204" pitchFamily="34" charset="0"/>
                <a:ea typeface="Courier"/>
                <a:cs typeface="Arial" panose="020B0604020202020204" pitchFamily="34" charset="0"/>
                <a:sym typeface="Courier"/>
              </a:rPr>
              <a:t>  </a:t>
            </a:r>
            <a:endParaRPr sz="2000" b="1" dirty="0">
              <a:solidFill>
                <a:srgbClr val="C9DAF8"/>
              </a:solidFill>
              <a:latin typeface="Arial" panose="020B0604020202020204" pitchFamily="34" charset="0"/>
              <a:ea typeface="Courier"/>
              <a:cs typeface="Arial" panose="020B0604020202020204" pitchFamily="34" charset="0"/>
              <a:sym typeface="Courier"/>
            </a:endParaRPr>
          </a:p>
          <a:p>
            <a:pPr marL="0" lvl="0" indent="0" algn="l" rtl="0">
              <a:lnSpc>
                <a:spcPct val="90000"/>
              </a:lnSpc>
              <a:spcBef>
                <a:spcPts val="0"/>
              </a:spcBef>
              <a:spcAft>
                <a:spcPts val="0"/>
              </a:spcAft>
              <a:buClr>
                <a:schemeClr val="dk1"/>
              </a:buClr>
              <a:buSzPts val="800"/>
              <a:buFont typeface="Arial"/>
              <a:buNone/>
            </a:pPr>
            <a:r>
              <a:rPr lang="en-US" sz="2000" b="1" dirty="0">
                <a:solidFill>
                  <a:srgbClr val="C9DAF8"/>
                </a:solidFill>
                <a:latin typeface="Arial" panose="020B0604020202020204" pitchFamily="34" charset="0"/>
                <a:ea typeface="Courier"/>
                <a:cs typeface="Arial" panose="020B0604020202020204" pitchFamily="34" charset="0"/>
                <a:sym typeface="Courier"/>
              </a:rPr>
              <a:t>  </a:t>
            </a:r>
            <a:r>
              <a:rPr lang="en-US" sz="2000" b="1" dirty="0">
                <a:solidFill>
                  <a:srgbClr val="8E7CC3"/>
                </a:solidFill>
                <a:latin typeface="Arial" panose="020B0604020202020204" pitchFamily="34" charset="0"/>
                <a:ea typeface="Courier"/>
                <a:cs typeface="Arial" panose="020B0604020202020204" pitchFamily="34" charset="0"/>
                <a:sym typeface="Courier"/>
              </a:rPr>
              <a:t>tags</a:t>
            </a:r>
            <a:r>
              <a:rPr lang="en-US" sz="2000" b="1" dirty="0">
                <a:solidFill>
                  <a:srgbClr val="C9DAF8"/>
                </a:solidFill>
                <a:latin typeface="Arial" panose="020B0604020202020204" pitchFamily="34" charset="0"/>
                <a:ea typeface="Courier"/>
                <a:cs typeface="Arial" panose="020B0604020202020204" pitchFamily="34" charset="0"/>
                <a:sym typeface="Courier"/>
              </a:rPr>
              <a:t> {</a:t>
            </a:r>
            <a:endParaRPr sz="2000" b="1" dirty="0">
              <a:solidFill>
                <a:srgbClr val="C9DAF8"/>
              </a:solidFill>
              <a:latin typeface="Arial" panose="020B0604020202020204" pitchFamily="34" charset="0"/>
              <a:ea typeface="Courier"/>
              <a:cs typeface="Arial" panose="020B0604020202020204" pitchFamily="34" charset="0"/>
              <a:sym typeface="Courier"/>
            </a:endParaRPr>
          </a:p>
          <a:p>
            <a:pPr marL="0" lvl="0" indent="0" algn="l" rtl="0">
              <a:lnSpc>
                <a:spcPct val="90000"/>
              </a:lnSpc>
              <a:spcBef>
                <a:spcPts val="0"/>
              </a:spcBef>
              <a:spcAft>
                <a:spcPts val="0"/>
              </a:spcAft>
              <a:buClr>
                <a:schemeClr val="dk1"/>
              </a:buClr>
              <a:buSzPts val="800"/>
              <a:buFont typeface="Arial"/>
              <a:buNone/>
            </a:pPr>
            <a:r>
              <a:rPr lang="en-US" sz="2000" b="1" dirty="0">
                <a:solidFill>
                  <a:srgbClr val="C9DAF8"/>
                </a:solidFill>
                <a:latin typeface="Arial" panose="020B0604020202020204" pitchFamily="34" charset="0"/>
                <a:ea typeface="Courier"/>
                <a:cs typeface="Arial" panose="020B0604020202020204" pitchFamily="34" charset="0"/>
                <a:sym typeface="Courier"/>
              </a:rPr>
              <a:t>    </a:t>
            </a:r>
            <a:r>
              <a:rPr lang="en-US" sz="2000" b="1" dirty="0">
                <a:solidFill>
                  <a:srgbClr val="8E7CC3"/>
                </a:solidFill>
                <a:latin typeface="Arial" panose="020B0604020202020204" pitchFamily="34" charset="0"/>
                <a:ea typeface="Courier"/>
                <a:cs typeface="Arial" panose="020B0604020202020204" pitchFamily="34" charset="0"/>
                <a:sym typeface="Courier"/>
              </a:rPr>
              <a:t>Name</a:t>
            </a:r>
            <a:r>
              <a:rPr lang="en-US" sz="2000" b="1" dirty="0">
                <a:solidFill>
                  <a:srgbClr val="C9DAF8"/>
                </a:solidFill>
                <a:latin typeface="Arial" panose="020B0604020202020204" pitchFamily="34" charset="0"/>
                <a:ea typeface="Courier"/>
                <a:cs typeface="Arial" panose="020B0604020202020204" pitchFamily="34" charset="0"/>
                <a:sym typeface="Courier"/>
              </a:rPr>
              <a:t> = </a:t>
            </a:r>
            <a:r>
              <a:rPr lang="en-US" sz="2000" b="1" dirty="0">
                <a:solidFill>
                  <a:srgbClr val="6AA84F"/>
                </a:solidFill>
                <a:latin typeface="Arial" panose="020B0604020202020204" pitchFamily="34" charset="0"/>
                <a:ea typeface="Courier"/>
                <a:cs typeface="Arial" panose="020B0604020202020204" pitchFamily="34" charset="0"/>
                <a:sym typeface="Courier"/>
              </a:rPr>
              <a:t>“my-first-instance”</a:t>
            </a:r>
            <a:endParaRPr sz="2000" b="1" dirty="0">
              <a:solidFill>
                <a:srgbClr val="6AA84F"/>
              </a:solidFill>
              <a:latin typeface="Arial" panose="020B0604020202020204" pitchFamily="34" charset="0"/>
              <a:ea typeface="Courier"/>
              <a:cs typeface="Arial" panose="020B0604020202020204" pitchFamily="34" charset="0"/>
              <a:sym typeface="Courier"/>
            </a:endParaRPr>
          </a:p>
          <a:p>
            <a:pPr marL="0" lvl="0" indent="0" algn="l" rtl="0">
              <a:lnSpc>
                <a:spcPct val="90000"/>
              </a:lnSpc>
              <a:spcBef>
                <a:spcPts val="0"/>
              </a:spcBef>
              <a:spcAft>
                <a:spcPts val="0"/>
              </a:spcAft>
              <a:buClr>
                <a:schemeClr val="dk1"/>
              </a:buClr>
              <a:buSzPts val="800"/>
              <a:buFont typeface="Arial"/>
              <a:buNone/>
            </a:pPr>
            <a:r>
              <a:rPr lang="en-US" sz="2000" b="1" dirty="0">
                <a:solidFill>
                  <a:srgbClr val="C9DAF8"/>
                </a:solidFill>
                <a:latin typeface="Arial" panose="020B0604020202020204" pitchFamily="34" charset="0"/>
                <a:ea typeface="Courier"/>
                <a:cs typeface="Arial" panose="020B0604020202020204" pitchFamily="34" charset="0"/>
                <a:sym typeface="Courier"/>
              </a:rPr>
              <a:t>  }</a:t>
            </a:r>
            <a:endParaRPr sz="2000" b="1" dirty="0">
              <a:solidFill>
                <a:srgbClr val="C9DAF8"/>
              </a:solidFill>
              <a:latin typeface="Arial" panose="020B0604020202020204" pitchFamily="34" charset="0"/>
              <a:ea typeface="Courier"/>
              <a:cs typeface="Arial" panose="020B0604020202020204" pitchFamily="34" charset="0"/>
              <a:sym typeface="Courier"/>
            </a:endParaRPr>
          </a:p>
          <a:p>
            <a:pPr marL="0" lvl="0" indent="0" algn="l" rtl="0">
              <a:lnSpc>
                <a:spcPct val="90000"/>
              </a:lnSpc>
              <a:spcBef>
                <a:spcPts val="0"/>
              </a:spcBef>
              <a:spcAft>
                <a:spcPts val="0"/>
              </a:spcAft>
              <a:buClr>
                <a:schemeClr val="dk1"/>
              </a:buClr>
              <a:buSzPts val="800"/>
              <a:buFont typeface="Arial"/>
              <a:buNone/>
            </a:pPr>
            <a:r>
              <a:rPr lang="en-US" sz="2000" b="1" dirty="0">
                <a:solidFill>
                  <a:srgbClr val="C9DAF8"/>
                </a:solidFill>
                <a:latin typeface="Arial" panose="020B0604020202020204" pitchFamily="34" charset="0"/>
                <a:ea typeface="Courier"/>
                <a:cs typeface="Arial" panose="020B0604020202020204" pitchFamily="34" charset="0"/>
                <a:sym typeface="Courier"/>
              </a:rPr>
              <a:t>}</a:t>
            </a:r>
            <a:endParaRPr sz="2000" b="1" dirty="0">
              <a:solidFill>
                <a:srgbClr val="C9DAF8"/>
              </a:solidFill>
              <a:latin typeface="Arial" panose="020B0604020202020204" pitchFamily="34" charset="0"/>
              <a:ea typeface="Courier"/>
              <a:cs typeface="Arial" panose="020B0604020202020204" pitchFamily="34" charset="0"/>
              <a:sym typeface="Courier"/>
            </a:endParaRPr>
          </a:p>
          <a:p>
            <a:pPr marL="0" lvl="0" indent="0" algn="l" rtl="0">
              <a:spcBef>
                <a:spcPts val="0"/>
              </a:spcBef>
              <a:spcAft>
                <a:spcPts val="0"/>
              </a:spcAft>
              <a:buNone/>
            </a:pPr>
            <a:endParaRPr sz="1100" dirty="0">
              <a:latin typeface="Helvetica Neue Light"/>
              <a:ea typeface="Helvetica Neue Light"/>
              <a:cs typeface="Helvetica Neue Light"/>
              <a:sym typeface="Helvetica Neue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54"/>
                                        </p:tgtEl>
                                        <p:attrNameLst>
                                          <p:attrName>style.visibility</p:attrName>
                                        </p:attrNameLst>
                                      </p:cBhvr>
                                      <p:to>
                                        <p:strVal val="visible"/>
                                      </p:to>
                                    </p:set>
                                    <p:animEffect transition="in" filter="fade">
                                      <p:cBhvr>
                                        <p:cTn id="11" dur="1000"/>
                                        <p:tgtEl>
                                          <p:spTgt spid="25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55"/>
                                        </p:tgtEl>
                                        <p:attrNameLst>
                                          <p:attrName>style.visibility</p:attrName>
                                        </p:attrNameLst>
                                      </p:cBhvr>
                                      <p:to>
                                        <p:strVal val="visible"/>
                                      </p:to>
                                    </p:set>
                                    <p:animEffect transition="in" filter="fade">
                                      <p:cBhvr>
                                        <p:cTn id="16" dur="10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kEDYHc48SzK2RKzKTuYcN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luralsight default theme">
  <a:themeElements>
    <a:clrScheme name="Pluralsight default theme">
      <a:dk1>
        <a:srgbClr val="404040"/>
      </a:dk1>
      <a:lt1>
        <a:srgbClr val="FFFFFF"/>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723</TotalTime>
  <Words>7064</Words>
  <Application>Microsoft Office PowerPoint</Application>
  <PresentationFormat>On-screen Show (16:9)</PresentationFormat>
  <Paragraphs>997</Paragraphs>
  <Slides>123</Slides>
  <Notes>115</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123</vt:i4>
      </vt:variant>
    </vt:vector>
  </HeadingPairs>
  <TitlesOfParts>
    <vt:vector size="139" baseType="lpstr">
      <vt:lpstr>Georgia Pro Light</vt:lpstr>
      <vt:lpstr>Helvetica Neue</vt:lpstr>
      <vt:lpstr>Courier New</vt:lpstr>
      <vt:lpstr>Montserrat Medium</vt:lpstr>
      <vt:lpstr>Cambria</vt:lpstr>
      <vt:lpstr>Helvetica Neue Light</vt:lpstr>
      <vt:lpstr>Calibri</vt:lpstr>
      <vt:lpstr>Georgia</vt:lpstr>
      <vt:lpstr>Consolas</vt:lpstr>
      <vt:lpstr>Lato</vt:lpstr>
      <vt:lpstr>Arial</vt:lpstr>
      <vt:lpstr>Wingdings</vt:lpstr>
      <vt:lpstr>Montserrat</vt:lpstr>
      <vt:lpstr>Trebuchet MS</vt:lpstr>
      <vt:lpstr>Pluralsight default theme</vt:lpstr>
      <vt:lpstr>think-cell Slide</vt:lpstr>
      <vt:lpstr> Welcome DevOps</vt:lpstr>
      <vt:lpstr>Prerequisites</vt:lpstr>
      <vt:lpstr>Why study this subject?</vt:lpstr>
      <vt:lpstr>My pledge to you</vt:lpstr>
      <vt:lpstr>Objectives</vt:lpstr>
      <vt:lpstr>Agenda</vt:lpstr>
      <vt:lpstr>What a difference 45 minutes can make!!</vt:lpstr>
      <vt:lpstr>How Long Does it Take for a Company to Go Bankrupt?</vt:lpstr>
      <vt:lpstr>Knight Capital Group – What Happened?</vt:lpstr>
      <vt:lpstr>Moment of Reflection</vt:lpstr>
      <vt:lpstr>So, What Went Wrong?</vt:lpstr>
      <vt:lpstr>DevOps – What it is &amp; why it’s valuable</vt:lpstr>
      <vt:lpstr>Approach Used In the “Olden” Times</vt:lpstr>
      <vt:lpstr>DevOps – The New Way</vt:lpstr>
      <vt:lpstr>DevOps – The Three Ways</vt:lpstr>
      <vt:lpstr>DevOps – The Three Ways</vt:lpstr>
      <vt:lpstr>DevOps – The Three Ways</vt:lpstr>
      <vt:lpstr>DevSecOps and how businesses can benefit from it</vt:lpstr>
      <vt:lpstr>Building Blocks &amp; Knight Capital Group</vt:lpstr>
      <vt:lpstr>Balancing Speed &amp; Quality</vt:lpstr>
      <vt:lpstr>Security in Software Engineering – The Traditional Way</vt:lpstr>
      <vt:lpstr>Security in Software Engineering – A Better Way</vt:lpstr>
      <vt:lpstr>Security in Software Engineering – DevSecOps</vt:lpstr>
      <vt:lpstr>Security in Software Engineering – DevSecOps</vt:lpstr>
      <vt:lpstr>POLL</vt:lpstr>
      <vt:lpstr>POLL</vt:lpstr>
      <vt:lpstr>Relative Cost for Finding &amp; Fixing Bugs</vt:lpstr>
      <vt:lpstr>Shifting Security Left – Develop</vt:lpstr>
      <vt:lpstr>Shifting Security Left – Develop</vt:lpstr>
      <vt:lpstr>Moment of Reflection</vt:lpstr>
      <vt:lpstr>Shifting Security Left – Build</vt:lpstr>
      <vt:lpstr>Shifting Security Left – Build</vt:lpstr>
      <vt:lpstr>Shifting Security Left – Build</vt:lpstr>
      <vt:lpstr>Shifting Security Left – Build</vt:lpstr>
      <vt:lpstr>Shifting Security Left – Build</vt:lpstr>
      <vt:lpstr>Shifting Security Left – Build</vt:lpstr>
      <vt:lpstr>Moment of Reflection</vt:lpstr>
      <vt:lpstr>Shifting Security Left – Test</vt:lpstr>
      <vt:lpstr>Shifting Security Left – Test</vt:lpstr>
      <vt:lpstr>Shifting Security Left – Test</vt:lpstr>
      <vt:lpstr>Shifting Security Left – Test</vt:lpstr>
      <vt:lpstr>Shifting Security Left – Test</vt:lpstr>
      <vt:lpstr>Shifting Security Left – Test</vt:lpstr>
      <vt:lpstr>Shifting Security Left – Test</vt:lpstr>
      <vt:lpstr>Shifting Security Left – Test</vt:lpstr>
      <vt:lpstr>Moment of Reflection</vt:lpstr>
      <vt:lpstr>Shifting Security Left – Release</vt:lpstr>
      <vt:lpstr>Shifting Security Left – Release</vt:lpstr>
      <vt:lpstr>Shifting Security Left – Release</vt:lpstr>
      <vt:lpstr>Moment of Reflection</vt:lpstr>
      <vt:lpstr>Shifting Security Left – Operate</vt:lpstr>
      <vt:lpstr>Shifting Security Left – Operate</vt:lpstr>
      <vt:lpstr>Shifting Security Left – Operate</vt:lpstr>
      <vt:lpstr>Shifting Security Left – Operate</vt:lpstr>
      <vt:lpstr>Shifting Security Left – Operate</vt:lpstr>
      <vt:lpstr>Moment of Reflection</vt:lpstr>
      <vt:lpstr>Other Key Considerations - SAST</vt:lpstr>
      <vt:lpstr>Other Key Considerations - Containers</vt:lpstr>
      <vt:lpstr>Other Key Considerations – Sensitive Config</vt:lpstr>
      <vt:lpstr>Other Key Considerations – Sensitive Config</vt:lpstr>
      <vt:lpstr>DevSecOps</vt:lpstr>
      <vt:lpstr>DevSecOps</vt:lpstr>
      <vt:lpstr>DevSecOps</vt:lpstr>
      <vt:lpstr>Twelve Factor Apps</vt:lpstr>
      <vt:lpstr>The Twelve-Factor App</vt:lpstr>
      <vt:lpstr>The Twelve-Factor App</vt:lpstr>
      <vt:lpstr>I. Codebase</vt:lpstr>
      <vt:lpstr>I. Codebase</vt:lpstr>
      <vt:lpstr>II. Dependencies</vt:lpstr>
      <vt:lpstr>II. Dependencies</vt:lpstr>
      <vt:lpstr>III. Config</vt:lpstr>
      <vt:lpstr>III. Config</vt:lpstr>
      <vt:lpstr>IV. Backing Services</vt:lpstr>
      <vt:lpstr>IV. Backing Services</vt:lpstr>
      <vt:lpstr>V. Build, Release, Run</vt:lpstr>
      <vt:lpstr>V. Build, Release, Run</vt:lpstr>
      <vt:lpstr>VI. Processes</vt:lpstr>
      <vt:lpstr>VI. Processes</vt:lpstr>
      <vt:lpstr>VII. Port Binding</vt:lpstr>
      <vt:lpstr>VII. Port Binding</vt:lpstr>
      <vt:lpstr>VIII. Concurrency</vt:lpstr>
      <vt:lpstr>VIII. Concurrency</vt:lpstr>
      <vt:lpstr>IX. Disposability</vt:lpstr>
      <vt:lpstr>IX. Disposability</vt:lpstr>
      <vt:lpstr>X. Dev / Prod Parity</vt:lpstr>
      <vt:lpstr>X. Dev / Prod Parity</vt:lpstr>
      <vt:lpstr>XI. Logs</vt:lpstr>
      <vt:lpstr>XII. Admin Processes</vt:lpstr>
      <vt:lpstr>Infrastructure-as-Code (IaC)</vt:lpstr>
      <vt:lpstr>What is it?</vt:lpstr>
      <vt:lpstr>Why use it?</vt:lpstr>
      <vt:lpstr>Terraform</vt:lpstr>
      <vt:lpstr>What is Terraform?</vt:lpstr>
      <vt:lpstr>What is Terraform? (cont’d)</vt:lpstr>
      <vt:lpstr>Why Use Terraform?</vt:lpstr>
      <vt:lpstr>What Does Terraform (HCL) Look Like?</vt:lpstr>
      <vt:lpstr>Hashicorp Configuration Language (HCL)</vt:lpstr>
      <vt:lpstr>Terraform Project Content Types</vt:lpstr>
      <vt:lpstr>Resources</vt:lpstr>
      <vt:lpstr>Resources</vt:lpstr>
      <vt:lpstr>Terraform Commands and the CLI</vt:lpstr>
      <vt:lpstr>PowerPoint Presentation</vt:lpstr>
      <vt:lpstr>terraform init</vt:lpstr>
      <vt:lpstr>Input Variables</vt:lpstr>
      <vt:lpstr>Input Variables</vt:lpstr>
      <vt:lpstr>Example Variable Definition</vt:lpstr>
      <vt:lpstr>Example Variable Definition</vt:lpstr>
      <vt:lpstr>Data Sources</vt:lpstr>
      <vt:lpstr>Data Source Example: AWS AMI Lookup</vt:lpstr>
      <vt:lpstr>Providing Values for Input Variables</vt:lpstr>
      <vt:lpstr>Providing Values for Input Variables</vt:lpstr>
      <vt:lpstr>Providing Values for Input Variables</vt:lpstr>
      <vt:lpstr>State</vt:lpstr>
      <vt:lpstr>Backends</vt:lpstr>
      <vt:lpstr>Backends (cont’d)</vt:lpstr>
      <vt:lpstr>Providers</vt:lpstr>
      <vt:lpstr>The AWS Provider</vt:lpstr>
      <vt:lpstr>Configuring the Provider</vt:lpstr>
      <vt:lpstr>Output Variables</vt:lpstr>
      <vt:lpstr>Output Variables</vt:lpstr>
      <vt:lpstr>Output Definition</vt:lpstr>
      <vt:lpstr>Demo</vt:lpstr>
      <vt:lpstr>Thank you!  If you have additional questions,  please reach out to me at: (email address)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Allen Sanders</dc:creator>
  <cp:lastModifiedBy>Allen Sanders</cp:lastModifiedBy>
  <cp:revision>140</cp:revision>
  <dcterms:modified xsi:type="dcterms:W3CDTF">2023-01-01T23:01:22Z</dcterms:modified>
</cp:coreProperties>
</file>